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6" r:id="rId3"/>
    <p:sldId id="273" r:id="rId4"/>
    <p:sldId id="274" r:id="rId5"/>
    <p:sldId id="266" r:id="rId6"/>
    <p:sldId id="260" r:id="rId7"/>
    <p:sldId id="270" r:id="rId8"/>
    <p:sldId id="269" r:id="rId9"/>
    <p:sldId id="277" r:id="rId10"/>
    <p:sldId id="278" r:id="rId11"/>
    <p:sldId id="272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99092"/>
    <a:srgbClr val="C9C9C9"/>
    <a:srgbClr val="E6E6E6"/>
    <a:srgbClr val="FFD966"/>
    <a:srgbClr val="E2EFDA"/>
    <a:srgbClr val="F9A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sd-knigi\Documents\2021-03-31%20RRF%20finansejum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sd-ozols\Desktop\2021-04-07%20RRF%20finansejum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sd-ozols\Desktop\2021-04-07%20RRF%20finansejum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1">
                <a:effectLst/>
              </a:rPr>
              <a:t>ANM </a:t>
            </a:r>
            <a:r>
              <a:rPr lang="lv-LV" sz="1800" b="1">
                <a:effectLst/>
              </a:rPr>
              <a:t>"Attīstībai un produktivitātei" atbalsts komersantiem</a:t>
            </a:r>
            <a:endParaRPr lang="lv-LV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8780367084869235"/>
          <c:y val="0.19383735639602426"/>
          <c:w val="0.38729986876640415"/>
          <c:h val="0.645499781277340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E5-425C-882E-B69B7EBB287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E5-425C-882E-B69B7EBB287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E5-425C-882E-B69B7EBB287B}"/>
              </c:ext>
            </c:extLst>
          </c:dPt>
          <c:dLbls>
            <c:dLbl>
              <c:idx val="0"/>
              <c:layout>
                <c:manualLayout>
                  <c:x val="0.1244598030769338"/>
                  <c:y val="-8.477413647546874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E5-425C-882E-B69B7EBB287B}"/>
                </c:ext>
              </c:extLst>
            </c:dLbl>
            <c:dLbl>
              <c:idx val="1"/>
              <c:layout>
                <c:manualLayout>
                  <c:x val="-0.17378695733021232"/>
                  <c:y val="4.370543436168827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E5-425C-882E-B69B7EBB287B}"/>
                </c:ext>
              </c:extLst>
            </c:dLbl>
            <c:dLbl>
              <c:idx val="2"/>
              <c:layout>
                <c:manualLayout>
                  <c:x val="2.8523951936924854E-3"/>
                  <c:y val="-0.1141746126402724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93527393352211"/>
                      <c:h val="0.13322924816618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E5-425C-882E-B69B7EBB28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Izlases!$B$13:$B$15</c:f>
              <c:strCache>
                <c:ptCount val="3"/>
                <c:pt idx="0">
                  <c:v>Tiešais atbalsts komersantiem</c:v>
                </c:pt>
                <c:pt idx="1">
                  <c:v>Publiskais pasūtījums komersantiem</c:v>
                </c:pt>
                <c:pt idx="2">
                  <c:v>Valsts pārvaldes izdevumi</c:v>
                </c:pt>
              </c:strCache>
            </c:strRef>
          </c:cat>
          <c:val>
            <c:numRef>
              <c:f>Izlases!$D$13:$D$15</c:f>
              <c:numCache>
                <c:formatCode>#,##0</c:formatCode>
                <c:ptCount val="3"/>
                <c:pt idx="0">
                  <c:v>643210000</c:v>
                </c:pt>
                <c:pt idx="1">
                  <c:v>1153825000</c:v>
                </c:pt>
                <c:pt idx="2">
                  <c:v>26646040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E5-425C-882E-B69B7EBB287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76468409793719E-2"/>
          <c:y val="0.89852617553481828"/>
          <c:w val="0.93785525635606648"/>
          <c:h val="8.7817738055788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ANM </a:t>
            </a:r>
            <a:r>
              <a:rPr lang="lv-LV" dirty="0"/>
              <a:t>"A</a:t>
            </a:r>
            <a:r>
              <a:rPr lang="en-US" dirty="0" err="1"/>
              <a:t>ttīstībai</a:t>
            </a:r>
            <a:r>
              <a:rPr lang="lv-LV" dirty="0"/>
              <a:t> un produktivitātei" </a:t>
            </a:r>
            <a:r>
              <a:rPr lang="lv-LV" dirty="0" smtClean="0"/>
              <a:t>ietekme </a:t>
            </a:r>
            <a:r>
              <a:rPr lang="lv-LV" dirty="0"/>
              <a:t>uz NIP mērķiem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Izlases!$D$77</c:f>
              <c:strCache>
                <c:ptCount val="1"/>
                <c:pt idx="0">
                  <c:v>ANM attīstībai</c:v>
                </c:pt>
              </c:strCache>
            </c:strRef>
          </c:tx>
          <c:explosion val="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0C-4A43-A3DA-0310BA0F0F3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0C-4A43-A3DA-0310BA0F0F3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0C-4A43-A3DA-0310BA0F0F39}"/>
              </c:ext>
            </c:extLst>
          </c:dPt>
          <c:dLbls>
            <c:dLbl>
              <c:idx val="0"/>
              <c:layout>
                <c:manualLayout>
                  <c:x val="6.8286198600174985E-2"/>
                  <c:y val="-0.1527094269466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9155730533683"/>
                      <c:h val="0.14953703703703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B0C-4A43-A3DA-0310BA0F0F39}"/>
                </c:ext>
              </c:extLst>
            </c:dLbl>
            <c:dLbl>
              <c:idx val="1"/>
              <c:layout>
                <c:manualLayout>
                  <c:x val="-4.9537948381452319E-2"/>
                  <c:y val="2.229440069991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0C-4A43-A3DA-0310BA0F0F39}"/>
                </c:ext>
              </c:extLst>
            </c:dLbl>
            <c:dLbl>
              <c:idx val="2"/>
              <c:layout>
                <c:manualLayout>
                  <c:x val="-7.7828434489167111E-2"/>
                  <c:y val="6.3001413640342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0C-4A43-A3DA-0310BA0F0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Izlases!$B$78:$B$80</c:f>
              <c:strCache>
                <c:ptCount val="3"/>
                <c:pt idx="0">
                  <c:v>NIP - Tieša ietekme</c:v>
                </c:pt>
                <c:pt idx="1">
                  <c:v>NIP- Netieša ietekme</c:v>
                </c:pt>
                <c:pt idx="2">
                  <c:v>Cits</c:v>
                </c:pt>
              </c:strCache>
            </c:strRef>
          </c:cat>
          <c:val>
            <c:numRef>
              <c:f>Izlases!$D$78:$D$80</c:f>
              <c:numCache>
                <c:formatCode>#,##0</c:formatCode>
                <c:ptCount val="3"/>
                <c:pt idx="0">
                  <c:v>1163888000</c:v>
                </c:pt>
                <c:pt idx="1">
                  <c:v>327681040</c:v>
                </c:pt>
                <c:pt idx="2">
                  <c:v>334430960.00000024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0C-4A43-A3DA-0310BA0F0F39}"/>
            </c:ext>
          </c:extLst>
        </c:ser>
        <c:ser>
          <c:idx val="1"/>
          <c:order val="1"/>
          <c:tx>
            <c:strRef>
              <c:f>Izlases!$E$77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B0C-4A43-A3DA-0310BA0F0F3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B0C-4A43-A3DA-0310BA0F0F3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B0C-4A43-A3DA-0310BA0F0F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Izlases!$B$78:$B$80</c:f>
              <c:strCache>
                <c:ptCount val="3"/>
                <c:pt idx="0">
                  <c:v>NIP - Tieša ietekme</c:v>
                </c:pt>
                <c:pt idx="1">
                  <c:v>NIP- Netieša ietekme</c:v>
                </c:pt>
                <c:pt idx="2">
                  <c:v>Cits</c:v>
                </c:pt>
              </c:strCache>
            </c:strRef>
          </c:cat>
          <c:val>
            <c:numRef>
              <c:f>Izlases!$E$78:$E$80</c:f>
              <c:numCache>
                <c:formatCode>0%</c:formatCode>
                <c:ptCount val="3"/>
                <c:pt idx="0">
                  <c:v>0.24754459811585483</c:v>
                </c:pt>
                <c:pt idx="1">
                  <c:v>0</c:v>
                </c:pt>
                <c:pt idx="2">
                  <c:v>-0.14111040650788964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B0C-4A43-A3DA-0310BA0F0F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Izlases!$C$92</c:f>
              <c:strCache>
                <c:ptCount val="1"/>
                <c:pt idx="0">
                  <c:v>Sākotnējais priekšlikums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Izlases!$B$93:$B$97</c:f>
              <c:strCache>
                <c:ptCount val="4"/>
                <c:pt idx="0">
                  <c:v>CILVĒKKAPITĀLS</c:v>
                </c:pt>
                <c:pt idx="1">
                  <c:v>UZŅĒMĒJDARBĪBAS VIDE EKSPORTSPĒJAI</c:v>
                </c:pt>
                <c:pt idx="2">
                  <c:v>INFRASTRUKTŪRA</c:v>
                </c:pt>
                <c:pt idx="3">
                  <c:v>INOVĀCIJAS</c:v>
                </c:pt>
              </c:strCache>
            </c:strRef>
          </c:cat>
          <c:val>
            <c:numRef>
              <c:f>Izlases!$C$93:$C$97</c:f>
              <c:numCache>
                <c:formatCode>#,##0</c:formatCode>
                <c:ptCount val="4"/>
                <c:pt idx="0">
                  <c:v>337460000</c:v>
                </c:pt>
                <c:pt idx="1">
                  <c:v>395248000</c:v>
                </c:pt>
                <c:pt idx="2">
                  <c:v>185947000</c:v>
                </c:pt>
                <c:pt idx="3">
                  <c:v>14288000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7-42A6-A47C-A4E960950A20}"/>
            </c:ext>
          </c:extLst>
        </c:ser>
        <c:ser>
          <c:idx val="1"/>
          <c:order val="1"/>
          <c:tx>
            <c:strRef>
              <c:f>Izlases!$D$92</c:f>
              <c:strCache>
                <c:ptCount val="1"/>
                <c:pt idx="0">
                  <c:v>Precizētais priekšlikums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Izlases!$B$93:$B$97</c:f>
              <c:strCache>
                <c:ptCount val="4"/>
                <c:pt idx="0">
                  <c:v>CILVĒKKAPITĀLS</c:v>
                </c:pt>
                <c:pt idx="1">
                  <c:v>UZŅĒMĒJDARBĪBAS VIDE EKSPORTSPĒJAI</c:v>
                </c:pt>
                <c:pt idx="2">
                  <c:v>INFRASTRUKTŪRA</c:v>
                </c:pt>
                <c:pt idx="3">
                  <c:v>INOVĀCIJAS</c:v>
                </c:pt>
              </c:strCache>
            </c:strRef>
          </c:cat>
          <c:val>
            <c:numRef>
              <c:f>Izlases!$D$93:$D$97</c:f>
              <c:numCache>
                <c:formatCode>#,##0</c:formatCode>
                <c:ptCount val="4"/>
                <c:pt idx="0">
                  <c:v>442112000</c:v>
                </c:pt>
                <c:pt idx="1">
                  <c:v>436248000</c:v>
                </c:pt>
                <c:pt idx="2">
                  <c:v>234447000</c:v>
                </c:pt>
                <c:pt idx="3">
                  <c:v>44581000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B7-42A6-A47C-A4E960950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55312"/>
        <c:axId val="141560720"/>
      </c:barChart>
      <c:lineChart>
        <c:grouping val="standard"/>
        <c:varyColors val="0"/>
        <c:ser>
          <c:idx val="2"/>
          <c:order val="2"/>
          <c:tx>
            <c:strRef>
              <c:f>Izlases!$E$92</c:f>
              <c:strCache>
                <c:ptCount val="1"/>
                <c:pt idx="0">
                  <c:v>Izmaiņas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Izlases!$B$93:$B$97</c:f>
              <c:strCache>
                <c:ptCount val="4"/>
                <c:pt idx="0">
                  <c:v>CILVĒKKAPITĀLS</c:v>
                </c:pt>
                <c:pt idx="1">
                  <c:v>UZŅĒMĒJDARBĪBAS VIDE EKSPORTSPĒJAI</c:v>
                </c:pt>
                <c:pt idx="2">
                  <c:v>INFRASTRUKTŪRA</c:v>
                </c:pt>
                <c:pt idx="3">
                  <c:v>INOVĀCIJAS</c:v>
                </c:pt>
              </c:strCache>
            </c:strRef>
          </c:cat>
          <c:val>
            <c:numRef>
              <c:f>Izlases!$E$93:$E$97</c:f>
              <c:numCache>
                <c:formatCode>0%</c:formatCode>
                <c:ptCount val="4"/>
                <c:pt idx="0">
                  <c:v>0.31011675457832033</c:v>
                </c:pt>
                <c:pt idx="1">
                  <c:v>0.10373234020159505</c:v>
                </c:pt>
                <c:pt idx="2">
                  <c:v>0.26082700984689189</c:v>
                </c:pt>
                <c:pt idx="3">
                  <c:v>2.1201707726763717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B7-42A6-A47C-A4E960950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557008"/>
        <c:axId val="2092555760"/>
      </c:lineChart>
      <c:catAx>
        <c:axId val="14155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1560720"/>
        <c:crosses val="autoZero"/>
        <c:auto val="1"/>
        <c:lblAlgn val="ctr"/>
        <c:lblOffset val="100"/>
        <c:noMultiLvlLbl val="0"/>
      </c:catAx>
      <c:valAx>
        <c:axId val="14156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1555312"/>
        <c:crosses val="autoZero"/>
        <c:crossBetween val="between"/>
      </c:valAx>
      <c:valAx>
        <c:axId val="209255576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92557008"/>
        <c:crosses val="max"/>
        <c:crossBetween val="between"/>
      </c:valAx>
      <c:catAx>
        <c:axId val="2092557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92555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0DF34-923B-4F22-B7CB-3F953DEA62A2}" type="doc">
      <dgm:prSet loTypeId="urn:microsoft.com/office/officeart/2005/8/layout/arrow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F8BEF-7ED6-40C8-A4B0-98287B6C1764}">
      <dgm:prSet phldrT="[Text]" custT="1"/>
      <dgm:spPr/>
      <dgm:t>
        <a:bodyPr/>
        <a:lstStyle/>
        <a:p>
          <a:r>
            <a:rPr lang="lv-LV" sz="1600" b="1" dirty="0" smtClean="0"/>
            <a:t>Pilna ANM finansējuma iekļaušana</a:t>
          </a:r>
          <a:endParaRPr lang="en-US" sz="1600" b="1" dirty="0"/>
        </a:p>
      </dgm:t>
    </dgm:pt>
    <dgm:pt modelId="{FBC89255-8AB6-4CFA-87C3-F04970E355FB}" type="parTrans" cxnId="{CEEE458A-10CB-428A-9066-AA83B15303EA}">
      <dgm:prSet/>
      <dgm:spPr/>
      <dgm:t>
        <a:bodyPr/>
        <a:lstStyle/>
        <a:p>
          <a:endParaRPr lang="en-US" sz="1600"/>
        </a:p>
      </dgm:t>
    </dgm:pt>
    <dgm:pt modelId="{D11806E1-21B6-4C0B-A3B3-8E3CF4D48243}" type="sibTrans" cxnId="{CEEE458A-10CB-428A-9066-AA83B15303EA}">
      <dgm:prSet/>
      <dgm:spPr/>
      <dgm:t>
        <a:bodyPr/>
        <a:lstStyle/>
        <a:p>
          <a:endParaRPr lang="en-US" sz="1600"/>
        </a:p>
      </dgm:t>
    </dgm:pt>
    <dgm:pt modelId="{21B6D771-EA68-4611-AF17-293DA9277771}">
      <dgm:prSet phldrT="[Text]" custT="1"/>
      <dgm:spPr/>
      <dgm:t>
        <a:bodyPr/>
        <a:lstStyle/>
        <a:p>
          <a:pPr algn="just"/>
          <a:r>
            <a:rPr lang="lv-LV" sz="1400" dirty="0" smtClean="0"/>
            <a:t>Finansējums palielināts no 1,65 uz 1,82 mljrd. EUR</a:t>
          </a:r>
          <a:endParaRPr lang="en-US" sz="1400" dirty="0"/>
        </a:p>
      </dgm:t>
    </dgm:pt>
    <dgm:pt modelId="{2C410B38-B724-48FB-8067-2848A77ADF1F}" type="parTrans" cxnId="{DD7DDAB5-47D8-4A54-AF57-6C1F29D58A8B}">
      <dgm:prSet/>
      <dgm:spPr/>
      <dgm:t>
        <a:bodyPr/>
        <a:lstStyle/>
        <a:p>
          <a:endParaRPr lang="en-US" sz="1600"/>
        </a:p>
      </dgm:t>
    </dgm:pt>
    <dgm:pt modelId="{1FDF5E47-C7D1-4725-B03A-1EDB4B4D81C6}" type="sibTrans" cxnId="{DD7DDAB5-47D8-4A54-AF57-6C1F29D58A8B}">
      <dgm:prSet/>
      <dgm:spPr/>
      <dgm:t>
        <a:bodyPr/>
        <a:lstStyle/>
        <a:p>
          <a:endParaRPr lang="en-US" sz="1600"/>
        </a:p>
      </dgm:t>
    </dgm:pt>
    <dgm:pt modelId="{392DB6BA-9D46-42EE-9C80-F35A608A3574}">
      <dgm:prSet phldrT="[Text]" custT="1"/>
      <dgm:spPr/>
      <dgm:t>
        <a:bodyPr/>
        <a:lstStyle/>
        <a:p>
          <a:r>
            <a:rPr lang="lv-LV" sz="1600" b="1" dirty="0" smtClean="0"/>
            <a:t>Integrēti EK, sociālo un sadarbības partneru priekšlikumi </a:t>
          </a:r>
          <a:endParaRPr lang="en-US" sz="1600" b="1" dirty="0"/>
        </a:p>
      </dgm:t>
    </dgm:pt>
    <dgm:pt modelId="{7FE14416-364D-45A7-92D5-8E663744FBD0}" type="parTrans" cxnId="{D3BA0E91-13A7-410D-91D0-75D55795E5D6}">
      <dgm:prSet/>
      <dgm:spPr/>
      <dgm:t>
        <a:bodyPr/>
        <a:lstStyle/>
        <a:p>
          <a:endParaRPr lang="en-US" sz="1600"/>
        </a:p>
      </dgm:t>
    </dgm:pt>
    <dgm:pt modelId="{729BDD8A-AEFA-43F6-976F-36DD38E2E550}" type="sibTrans" cxnId="{D3BA0E91-13A7-410D-91D0-75D55795E5D6}">
      <dgm:prSet/>
      <dgm:spPr/>
      <dgm:t>
        <a:bodyPr/>
        <a:lstStyle/>
        <a:p>
          <a:endParaRPr lang="en-US" sz="1600"/>
        </a:p>
      </dgm:t>
    </dgm:pt>
    <dgm:pt modelId="{274FCF9D-EE86-4926-AF52-265EF0061D5A}">
      <dgm:prSet phldrT="[Text]" custT="1"/>
      <dgm:spPr/>
      <dgm:t>
        <a:bodyPr/>
        <a:lstStyle/>
        <a:p>
          <a:pPr algn="just"/>
          <a:r>
            <a:rPr lang="lv-LV" sz="1400" dirty="0" smtClean="0"/>
            <a:t>Lielāks atbalsts privātajam sektoram</a:t>
          </a:r>
          <a:endParaRPr lang="en-US" sz="1400" dirty="0"/>
        </a:p>
      </dgm:t>
    </dgm:pt>
    <dgm:pt modelId="{8D34C8A6-EED1-4469-ABAC-D228C0E447D1}" type="parTrans" cxnId="{B09E012B-19E9-4926-B208-402A731DDDCC}">
      <dgm:prSet/>
      <dgm:spPr/>
      <dgm:t>
        <a:bodyPr/>
        <a:lstStyle/>
        <a:p>
          <a:endParaRPr lang="en-US" sz="1600"/>
        </a:p>
      </dgm:t>
    </dgm:pt>
    <dgm:pt modelId="{64C79CB6-3974-4164-A9BF-4C6B611EAB7D}" type="sibTrans" cxnId="{B09E012B-19E9-4926-B208-402A731DDDCC}">
      <dgm:prSet/>
      <dgm:spPr/>
      <dgm:t>
        <a:bodyPr/>
        <a:lstStyle/>
        <a:p>
          <a:endParaRPr lang="en-US" sz="1600"/>
        </a:p>
      </dgm:t>
    </dgm:pt>
    <dgm:pt modelId="{5E30EEC4-76C4-47B0-8C3E-59B7793A50D6}">
      <dgm:prSet phldrT="[Text]" custT="1"/>
      <dgm:spPr/>
      <dgm:t>
        <a:bodyPr/>
        <a:lstStyle/>
        <a:p>
          <a:r>
            <a:rPr lang="lv-LV" sz="1600" b="1" dirty="0" smtClean="0"/>
            <a:t>Ciešāka sasaiste ar Latvijas attīstības plānošanas dokumentiem</a:t>
          </a:r>
          <a:endParaRPr lang="en-US" sz="1600" b="1" dirty="0"/>
        </a:p>
      </dgm:t>
    </dgm:pt>
    <dgm:pt modelId="{65A6DECD-A8AE-4F00-9203-CD531A213A60}" type="parTrans" cxnId="{B84F4CBB-4BCC-4172-87A4-783FDF455356}">
      <dgm:prSet/>
      <dgm:spPr/>
      <dgm:t>
        <a:bodyPr/>
        <a:lstStyle/>
        <a:p>
          <a:endParaRPr lang="en-US" sz="1600"/>
        </a:p>
      </dgm:t>
    </dgm:pt>
    <dgm:pt modelId="{19E96E99-C532-402F-A162-22BDB3DDF511}" type="sibTrans" cxnId="{B84F4CBB-4BCC-4172-87A4-783FDF455356}">
      <dgm:prSet/>
      <dgm:spPr/>
      <dgm:t>
        <a:bodyPr/>
        <a:lstStyle/>
        <a:p>
          <a:endParaRPr lang="en-US" sz="1600"/>
        </a:p>
      </dgm:t>
    </dgm:pt>
    <dgm:pt modelId="{6F2A4D8E-BC05-4594-9232-11CB583D8603}">
      <dgm:prSet phldrT="[Text]" custT="1"/>
      <dgm:spPr/>
      <dgm:t>
        <a:bodyPr/>
        <a:lstStyle/>
        <a:p>
          <a:pPr algn="just"/>
          <a:r>
            <a:rPr lang="lv-LV" sz="1600" dirty="0" smtClean="0"/>
            <a:t>Papildus uzsvars uz Nacionālās industriālās politikas 2021.-2027.gada prioritātēm</a:t>
          </a:r>
          <a:endParaRPr lang="en-US" sz="1600" dirty="0"/>
        </a:p>
      </dgm:t>
    </dgm:pt>
    <dgm:pt modelId="{4C763862-DDC8-4BD8-AC0C-A4F6608A34A5}" type="sibTrans" cxnId="{D5783D24-0BEB-47F0-A1E2-2B18DA2F1EAD}">
      <dgm:prSet/>
      <dgm:spPr/>
      <dgm:t>
        <a:bodyPr/>
        <a:lstStyle/>
        <a:p>
          <a:endParaRPr lang="en-US" sz="1600"/>
        </a:p>
      </dgm:t>
    </dgm:pt>
    <dgm:pt modelId="{F7516337-2FFA-4E08-BDB7-E0EDE6915E11}" type="parTrans" cxnId="{D5783D24-0BEB-47F0-A1E2-2B18DA2F1EAD}">
      <dgm:prSet/>
      <dgm:spPr/>
      <dgm:t>
        <a:bodyPr/>
        <a:lstStyle/>
        <a:p>
          <a:endParaRPr lang="en-US" sz="1600"/>
        </a:p>
      </dgm:t>
    </dgm:pt>
    <dgm:pt modelId="{0F45A3C9-E7F6-4837-99E7-E9C7D99AB4B9}">
      <dgm:prSet phldrT="[Text]" custT="1"/>
      <dgm:spPr/>
      <dgm:t>
        <a:bodyPr/>
        <a:lstStyle/>
        <a:p>
          <a:pPr algn="just"/>
          <a:r>
            <a:rPr lang="lv-LV" sz="1600" b="1" dirty="0" smtClean="0"/>
            <a:t>Stiprinātas klimata ambīcijas</a:t>
          </a:r>
        </a:p>
      </dgm:t>
    </dgm:pt>
    <dgm:pt modelId="{D5147786-445A-4BA6-932E-2D5FDBCE1D45}" type="parTrans" cxnId="{33E67D22-5E02-4106-9E42-7229542639F1}">
      <dgm:prSet/>
      <dgm:spPr/>
      <dgm:t>
        <a:bodyPr/>
        <a:lstStyle/>
        <a:p>
          <a:endParaRPr lang="en-US" sz="1600"/>
        </a:p>
      </dgm:t>
    </dgm:pt>
    <dgm:pt modelId="{23D9DF43-ADA3-4272-A62E-484C772C26FA}" type="sibTrans" cxnId="{33E67D22-5E02-4106-9E42-7229542639F1}">
      <dgm:prSet/>
      <dgm:spPr/>
      <dgm:t>
        <a:bodyPr/>
        <a:lstStyle/>
        <a:p>
          <a:endParaRPr lang="en-US" sz="1600"/>
        </a:p>
      </dgm:t>
    </dgm:pt>
    <dgm:pt modelId="{131F2417-4BF6-4BFF-BC33-808BCBB2AB5E}">
      <dgm:prSet phldrT="[Text]" custT="1"/>
      <dgm:spPr/>
      <dgm:t>
        <a:bodyPr/>
        <a:lstStyle/>
        <a:p>
          <a:pPr algn="just"/>
          <a:r>
            <a:rPr lang="lv-LV" sz="1400" dirty="0" smtClean="0"/>
            <a:t>Stiprināti sociālās noturības elementi </a:t>
          </a:r>
          <a:endParaRPr lang="en-US" sz="1400" dirty="0"/>
        </a:p>
      </dgm:t>
    </dgm:pt>
    <dgm:pt modelId="{4A91119F-2D8F-4A37-9AB6-E68F32C39BBB}" type="parTrans" cxnId="{AF0581BC-9F8F-461D-A531-E77D78315317}">
      <dgm:prSet/>
      <dgm:spPr/>
      <dgm:t>
        <a:bodyPr/>
        <a:lstStyle/>
        <a:p>
          <a:endParaRPr lang="en-US" sz="1600"/>
        </a:p>
      </dgm:t>
    </dgm:pt>
    <dgm:pt modelId="{DD5184C5-4840-482E-8F0B-CF182BBA5664}" type="sibTrans" cxnId="{AF0581BC-9F8F-461D-A531-E77D78315317}">
      <dgm:prSet/>
      <dgm:spPr/>
      <dgm:t>
        <a:bodyPr/>
        <a:lstStyle/>
        <a:p>
          <a:endParaRPr lang="en-US" sz="1600"/>
        </a:p>
      </dgm:t>
    </dgm:pt>
    <dgm:pt modelId="{90BC2512-F67B-4784-87A0-3BBB8EB4CE26}">
      <dgm:prSet phldrT="[Text]" custT="1"/>
      <dgm:spPr/>
      <dgm:t>
        <a:bodyPr/>
        <a:lstStyle/>
        <a:p>
          <a:pPr algn="just"/>
          <a:r>
            <a:rPr lang="lv-LV" sz="1600" b="0" dirty="0" smtClean="0"/>
            <a:t>Atbalsts NEKP pasākumiem ar skaidrāku ietekmi uz klimata mērķu sasniegšanu</a:t>
          </a:r>
        </a:p>
      </dgm:t>
    </dgm:pt>
    <dgm:pt modelId="{FD8638A4-E3E3-47B5-8A27-4CA797BD7D59}" type="parTrans" cxnId="{C82649B6-1654-45EE-9670-252649894A69}">
      <dgm:prSet/>
      <dgm:spPr/>
      <dgm:t>
        <a:bodyPr/>
        <a:lstStyle/>
        <a:p>
          <a:endParaRPr lang="en-US" sz="1600"/>
        </a:p>
      </dgm:t>
    </dgm:pt>
    <dgm:pt modelId="{963C6FCF-0983-4DDC-801B-1C36E965BD37}" type="sibTrans" cxnId="{C82649B6-1654-45EE-9670-252649894A69}">
      <dgm:prSet/>
      <dgm:spPr/>
      <dgm:t>
        <a:bodyPr/>
        <a:lstStyle/>
        <a:p>
          <a:endParaRPr lang="en-US" sz="1600"/>
        </a:p>
      </dgm:t>
    </dgm:pt>
    <dgm:pt modelId="{81ECC921-66AC-4FA6-A2E9-70A2FB05AFB0}">
      <dgm:prSet phldrT="[Text]" custT="1"/>
      <dgm:spPr/>
      <dgm:t>
        <a:bodyPr/>
        <a:lstStyle/>
        <a:p>
          <a:pPr algn="just"/>
          <a:r>
            <a:rPr lang="lv-LV" sz="1400" dirty="0" smtClean="0"/>
            <a:t>Papildu finansējums NVO izaugsmei sociālās drošības pārstāvniecībā un  sabiedrības interešu uzraudzībā 2,3 milj. EUR</a:t>
          </a:r>
          <a:endParaRPr lang="en-US" sz="1400" dirty="0"/>
        </a:p>
      </dgm:t>
    </dgm:pt>
    <dgm:pt modelId="{1DA7CE90-5425-4617-B04F-781314C23B9D}" type="parTrans" cxnId="{D222CCDD-851E-42D0-8CD6-D4B532292C83}">
      <dgm:prSet/>
      <dgm:spPr/>
      <dgm:t>
        <a:bodyPr/>
        <a:lstStyle/>
        <a:p>
          <a:endParaRPr lang="en-US"/>
        </a:p>
      </dgm:t>
    </dgm:pt>
    <dgm:pt modelId="{5EE7D4F3-09AB-4C58-9637-9C9EFB03DB9A}" type="sibTrans" cxnId="{D222CCDD-851E-42D0-8CD6-D4B532292C83}">
      <dgm:prSet/>
      <dgm:spPr/>
      <dgm:t>
        <a:bodyPr/>
        <a:lstStyle/>
        <a:p>
          <a:endParaRPr lang="en-US"/>
        </a:p>
      </dgm:t>
    </dgm:pt>
    <dgm:pt modelId="{0F4C4360-7722-4764-98C4-028DB8283592}" type="pres">
      <dgm:prSet presAssocID="{54B0DF34-923B-4F22-B7CB-3F953DEA62A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266B59-70A7-412E-AA80-D88AC6F55595}" type="pres">
      <dgm:prSet presAssocID="{54B0DF34-923B-4F22-B7CB-3F953DEA62A2}" presName="arrow" presStyleLbl="bgShp" presStyleIdx="0" presStyleCnt="1"/>
      <dgm:spPr/>
    </dgm:pt>
    <dgm:pt modelId="{8B4E79AA-1B5E-4009-9CA2-84DFB0CC65AD}" type="pres">
      <dgm:prSet presAssocID="{54B0DF34-923B-4F22-B7CB-3F953DEA62A2}" presName="arrowDiagram4" presStyleCnt="0"/>
      <dgm:spPr/>
    </dgm:pt>
    <dgm:pt modelId="{987F3D20-5A4D-4B0D-A84B-6DD56D1BF512}" type="pres">
      <dgm:prSet presAssocID="{331F8BEF-7ED6-40C8-A4B0-98287B6C1764}" presName="bullet4a" presStyleLbl="node1" presStyleIdx="0" presStyleCnt="4"/>
      <dgm:spPr/>
    </dgm:pt>
    <dgm:pt modelId="{46A737F7-65EB-4BD0-B90B-7500A30CEE05}" type="pres">
      <dgm:prSet presAssocID="{331F8BEF-7ED6-40C8-A4B0-98287B6C1764}" presName="textBox4a" presStyleLbl="revTx" presStyleIdx="0" presStyleCnt="4" custLinFactNeighborX="-420" custLinFactNeighborY="-20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6616D-DDB0-4B4B-82AE-6FE0EF2F170C}" type="pres">
      <dgm:prSet presAssocID="{392DB6BA-9D46-42EE-9C80-F35A608A3574}" presName="bullet4b" presStyleLbl="node1" presStyleIdx="1" presStyleCnt="4"/>
      <dgm:spPr/>
    </dgm:pt>
    <dgm:pt modelId="{70347623-5E10-43CA-B719-CBD6AF3EE2F8}" type="pres">
      <dgm:prSet presAssocID="{392DB6BA-9D46-42EE-9C80-F35A608A3574}" presName="textBox4b" presStyleLbl="revTx" presStyleIdx="1" presStyleCnt="4" custScaleX="125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6844-7213-4F42-93B7-9F29CD3F218E}" type="pres">
      <dgm:prSet presAssocID="{0F45A3C9-E7F6-4837-99E7-E9C7D99AB4B9}" presName="bullet4c" presStyleLbl="node1" presStyleIdx="2" presStyleCnt="4"/>
      <dgm:spPr/>
    </dgm:pt>
    <dgm:pt modelId="{EA9BD496-6957-49E4-8777-C31F5CB77509}" type="pres">
      <dgm:prSet presAssocID="{0F45A3C9-E7F6-4837-99E7-E9C7D99AB4B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32543-5734-4A9F-99BE-01BE440D0D06}" type="pres">
      <dgm:prSet presAssocID="{5E30EEC4-76C4-47B0-8C3E-59B7793A50D6}" presName="bullet4d" presStyleLbl="node1" presStyleIdx="3" presStyleCnt="4"/>
      <dgm:spPr/>
    </dgm:pt>
    <dgm:pt modelId="{6D0938A8-7844-4A3C-80A8-0518A3C19768}" type="pres">
      <dgm:prSet presAssocID="{5E30EEC4-76C4-47B0-8C3E-59B7793A50D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2649B6-1654-45EE-9670-252649894A69}" srcId="{0F45A3C9-E7F6-4837-99E7-E9C7D99AB4B9}" destId="{90BC2512-F67B-4784-87A0-3BBB8EB4CE26}" srcOrd="0" destOrd="0" parTransId="{FD8638A4-E3E3-47B5-8A27-4CA797BD7D59}" sibTransId="{963C6FCF-0983-4DDC-801B-1C36E965BD37}"/>
    <dgm:cxn modelId="{AF0581BC-9F8F-461D-A531-E77D78315317}" srcId="{392DB6BA-9D46-42EE-9C80-F35A608A3574}" destId="{131F2417-4BF6-4BFF-BC33-808BCBB2AB5E}" srcOrd="1" destOrd="0" parTransId="{4A91119F-2D8F-4A37-9AB6-E68F32C39BBB}" sibTransId="{DD5184C5-4840-482E-8F0B-CF182BBA5664}"/>
    <dgm:cxn modelId="{5A6C1683-D32A-4CED-822D-243F4D90240E}" type="presOf" srcId="{21B6D771-EA68-4611-AF17-293DA9277771}" destId="{46A737F7-65EB-4BD0-B90B-7500A30CEE05}" srcOrd="0" destOrd="1" presId="urn:microsoft.com/office/officeart/2005/8/layout/arrow2"/>
    <dgm:cxn modelId="{269A463A-10ED-4C41-A33E-CF5F3CA22C59}" type="presOf" srcId="{81ECC921-66AC-4FA6-A2E9-70A2FB05AFB0}" destId="{70347623-5E10-43CA-B719-CBD6AF3EE2F8}" srcOrd="0" destOrd="3" presId="urn:microsoft.com/office/officeart/2005/8/layout/arrow2"/>
    <dgm:cxn modelId="{32868466-0544-405F-8B2F-1D77242759B1}" type="presOf" srcId="{392DB6BA-9D46-42EE-9C80-F35A608A3574}" destId="{70347623-5E10-43CA-B719-CBD6AF3EE2F8}" srcOrd="0" destOrd="0" presId="urn:microsoft.com/office/officeart/2005/8/layout/arrow2"/>
    <dgm:cxn modelId="{2451F14F-C315-4716-826D-4D7D655D0502}" type="presOf" srcId="{90BC2512-F67B-4784-87A0-3BBB8EB4CE26}" destId="{EA9BD496-6957-49E4-8777-C31F5CB77509}" srcOrd="0" destOrd="1" presId="urn:microsoft.com/office/officeart/2005/8/layout/arrow2"/>
    <dgm:cxn modelId="{9A046514-535F-4A3B-BEE6-19D1BDB2F401}" type="presOf" srcId="{0F45A3C9-E7F6-4837-99E7-E9C7D99AB4B9}" destId="{EA9BD496-6957-49E4-8777-C31F5CB77509}" srcOrd="0" destOrd="0" presId="urn:microsoft.com/office/officeart/2005/8/layout/arrow2"/>
    <dgm:cxn modelId="{17759CB4-01CC-49F5-98B1-2682157F6BF0}" type="presOf" srcId="{5E30EEC4-76C4-47B0-8C3E-59B7793A50D6}" destId="{6D0938A8-7844-4A3C-80A8-0518A3C19768}" srcOrd="0" destOrd="0" presId="urn:microsoft.com/office/officeart/2005/8/layout/arrow2"/>
    <dgm:cxn modelId="{D5783D24-0BEB-47F0-A1E2-2B18DA2F1EAD}" srcId="{5E30EEC4-76C4-47B0-8C3E-59B7793A50D6}" destId="{6F2A4D8E-BC05-4594-9232-11CB583D8603}" srcOrd="0" destOrd="0" parTransId="{F7516337-2FFA-4E08-BDB7-E0EDE6915E11}" sibTransId="{4C763862-DDC8-4BD8-AC0C-A4F6608A34A5}"/>
    <dgm:cxn modelId="{DD7DDAB5-47D8-4A54-AF57-6C1F29D58A8B}" srcId="{331F8BEF-7ED6-40C8-A4B0-98287B6C1764}" destId="{21B6D771-EA68-4611-AF17-293DA9277771}" srcOrd="0" destOrd="0" parTransId="{2C410B38-B724-48FB-8067-2848A77ADF1F}" sibTransId="{1FDF5E47-C7D1-4725-B03A-1EDB4B4D81C6}"/>
    <dgm:cxn modelId="{D222CCDD-851E-42D0-8CD6-D4B532292C83}" srcId="{392DB6BA-9D46-42EE-9C80-F35A608A3574}" destId="{81ECC921-66AC-4FA6-A2E9-70A2FB05AFB0}" srcOrd="2" destOrd="0" parTransId="{1DA7CE90-5425-4617-B04F-781314C23B9D}" sibTransId="{5EE7D4F3-09AB-4C58-9637-9C9EFB03DB9A}"/>
    <dgm:cxn modelId="{D3BA0E91-13A7-410D-91D0-75D55795E5D6}" srcId="{54B0DF34-923B-4F22-B7CB-3F953DEA62A2}" destId="{392DB6BA-9D46-42EE-9C80-F35A608A3574}" srcOrd="1" destOrd="0" parTransId="{7FE14416-364D-45A7-92D5-8E663744FBD0}" sibTransId="{729BDD8A-AEFA-43F6-976F-36DD38E2E550}"/>
    <dgm:cxn modelId="{CEEE458A-10CB-428A-9066-AA83B15303EA}" srcId="{54B0DF34-923B-4F22-B7CB-3F953DEA62A2}" destId="{331F8BEF-7ED6-40C8-A4B0-98287B6C1764}" srcOrd="0" destOrd="0" parTransId="{FBC89255-8AB6-4CFA-87C3-F04970E355FB}" sibTransId="{D11806E1-21B6-4C0B-A3B3-8E3CF4D48243}"/>
    <dgm:cxn modelId="{83847590-BB85-4A4F-90E3-86C48A08CACE}" type="presOf" srcId="{54B0DF34-923B-4F22-B7CB-3F953DEA62A2}" destId="{0F4C4360-7722-4764-98C4-028DB8283592}" srcOrd="0" destOrd="0" presId="urn:microsoft.com/office/officeart/2005/8/layout/arrow2"/>
    <dgm:cxn modelId="{C26765DA-9BE2-4C95-88AE-D54E2165EE7A}" type="presOf" srcId="{131F2417-4BF6-4BFF-BC33-808BCBB2AB5E}" destId="{70347623-5E10-43CA-B719-CBD6AF3EE2F8}" srcOrd="0" destOrd="2" presId="urn:microsoft.com/office/officeart/2005/8/layout/arrow2"/>
    <dgm:cxn modelId="{33E67D22-5E02-4106-9E42-7229542639F1}" srcId="{54B0DF34-923B-4F22-B7CB-3F953DEA62A2}" destId="{0F45A3C9-E7F6-4837-99E7-E9C7D99AB4B9}" srcOrd="2" destOrd="0" parTransId="{D5147786-445A-4BA6-932E-2D5FDBCE1D45}" sibTransId="{23D9DF43-ADA3-4272-A62E-484C772C26FA}"/>
    <dgm:cxn modelId="{ED40CF1C-9C67-4A74-980B-43505BB4D48A}" type="presOf" srcId="{274FCF9D-EE86-4926-AF52-265EF0061D5A}" destId="{70347623-5E10-43CA-B719-CBD6AF3EE2F8}" srcOrd="0" destOrd="1" presId="urn:microsoft.com/office/officeart/2005/8/layout/arrow2"/>
    <dgm:cxn modelId="{973C62AB-A4B4-4AAC-BB1F-E1BF1B704721}" type="presOf" srcId="{6F2A4D8E-BC05-4594-9232-11CB583D8603}" destId="{6D0938A8-7844-4A3C-80A8-0518A3C19768}" srcOrd="0" destOrd="1" presId="urn:microsoft.com/office/officeart/2005/8/layout/arrow2"/>
    <dgm:cxn modelId="{B09E012B-19E9-4926-B208-402A731DDDCC}" srcId="{392DB6BA-9D46-42EE-9C80-F35A608A3574}" destId="{274FCF9D-EE86-4926-AF52-265EF0061D5A}" srcOrd="0" destOrd="0" parTransId="{8D34C8A6-EED1-4469-ABAC-D228C0E447D1}" sibTransId="{64C79CB6-3974-4164-A9BF-4C6B611EAB7D}"/>
    <dgm:cxn modelId="{B84F4CBB-4BCC-4172-87A4-783FDF455356}" srcId="{54B0DF34-923B-4F22-B7CB-3F953DEA62A2}" destId="{5E30EEC4-76C4-47B0-8C3E-59B7793A50D6}" srcOrd="3" destOrd="0" parTransId="{65A6DECD-A8AE-4F00-9203-CD531A213A60}" sibTransId="{19E96E99-C532-402F-A162-22BDB3DDF511}"/>
    <dgm:cxn modelId="{A22D901A-B145-45AF-A5CE-BA3420FF8BC3}" type="presOf" srcId="{331F8BEF-7ED6-40C8-A4B0-98287B6C1764}" destId="{46A737F7-65EB-4BD0-B90B-7500A30CEE05}" srcOrd="0" destOrd="0" presId="urn:microsoft.com/office/officeart/2005/8/layout/arrow2"/>
    <dgm:cxn modelId="{91485169-F7E9-4AE1-AB52-2BD63BB6343D}" type="presParOf" srcId="{0F4C4360-7722-4764-98C4-028DB8283592}" destId="{4F266B59-70A7-412E-AA80-D88AC6F55595}" srcOrd="0" destOrd="0" presId="urn:microsoft.com/office/officeart/2005/8/layout/arrow2"/>
    <dgm:cxn modelId="{FD07A6D9-DBAB-4CC4-8D8D-9BB94569958C}" type="presParOf" srcId="{0F4C4360-7722-4764-98C4-028DB8283592}" destId="{8B4E79AA-1B5E-4009-9CA2-84DFB0CC65AD}" srcOrd="1" destOrd="0" presId="urn:microsoft.com/office/officeart/2005/8/layout/arrow2"/>
    <dgm:cxn modelId="{2B20559E-E3D1-4223-B422-1B55785DC4CA}" type="presParOf" srcId="{8B4E79AA-1B5E-4009-9CA2-84DFB0CC65AD}" destId="{987F3D20-5A4D-4B0D-A84B-6DD56D1BF512}" srcOrd="0" destOrd="0" presId="urn:microsoft.com/office/officeart/2005/8/layout/arrow2"/>
    <dgm:cxn modelId="{7E34E2FD-F426-4879-B294-726AC0BA7CB1}" type="presParOf" srcId="{8B4E79AA-1B5E-4009-9CA2-84DFB0CC65AD}" destId="{46A737F7-65EB-4BD0-B90B-7500A30CEE05}" srcOrd="1" destOrd="0" presId="urn:microsoft.com/office/officeart/2005/8/layout/arrow2"/>
    <dgm:cxn modelId="{62685149-80B7-46F6-BEEF-38051BE2EF98}" type="presParOf" srcId="{8B4E79AA-1B5E-4009-9CA2-84DFB0CC65AD}" destId="{2086616D-DDB0-4B4B-82AE-6FE0EF2F170C}" srcOrd="2" destOrd="0" presId="urn:microsoft.com/office/officeart/2005/8/layout/arrow2"/>
    <dgm:cxn modelId="{17F58586-0C41-44E7-BBF6-3C0280C1CB77}" type="presParOf" srcId="{8B4E79AA-1B5E-4009-9CA2-84DFB0CC65AD}" destId="{70347623-5E10-43CA-B719-CBD6AF3EE2F8}" srcOrd="3" destOrd="0" presId="urn:microsoft.com/office/officeart/2005/8/layout/arrow2"/>
    <dgm:cxn modelId="{AC5EEF06-C764-4093-B5C8-2751617E6819}" type="presParOf" srcId="{8B4E79AA-1B5E-4009-9CA2-84DFB0CC65AD}" destId="{4F406844-7213-4F42-93B7-9F29CD3F218E}" srcOrd="4" destOrd="0" presId="urn:microsoft.com/office/officeart/2005/8/layout/arrow2"/>
    <dgm:cxn modelId="{F136DD2E-9646-481D-9EBB-C0E5CC8AF535}" type="presParOf" srcId="{8B4E79AA-1B5E-4009-9CA2-84DFB0CC65AD}" destId="{EA9BD496-6957-49E4-8777-C31F5CB77509}" srcOrd="5" destOrd="0" presId="urn:microsoft.com/office/officeart/2005/8/layout/arrow2"/>
    <dgm:cxn modelId="{E198B0FD-6CE9-4C36-8ABD-DAD1662F7C6E}" type="presParOf" srcId="{8B4E79AA-1B5E-4009-9CA2-84DFB0CC65AD}" destId="{59D32543-5734-4A9F-99BE-01BE440D0D06}" srcOrd="6" destOrd="0" presId="urn:microsoft.com/office/officeart/2005/8/layout/arrow2"/>
    <dgm:cxn modelId="{3FDE90DF-BAAB-45FC-8E46-F31990D72212}" type="presParOf" srcId="{8B4E79AA-1B5E-4009-9CA2-84DFB0CC65AD}" destId="{6D0938A8-7844-4A3C-80A8-0518A3C1976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0217F-F33B-4785-A281-04BF57A935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393A2-FABD-4B30-99CB-EA3DF2BD3AD6}">
      <dgm:prSet phldrT="[Text]" custT="1"/>
      <dgm:spPr/>
      <dgm:t>
        <a:bodyPr/>
        <a:lstStyle/>
        <a:p>
          <a:r>
            <a:rPr lang="lv-LV" sz="1400" b="1" dirty="0" smtClean="0"/>
            <a:t>Diskusija ar sociālajiem partneriem un nevalstisko sektoru </a:t>
          </a:r>
          <a:r>
            <a: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 </a:t>
          </a:r>
          <a:r>
            <a:rPr lang="lv-LV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2020.gada novembris, 10.-14.decembris</a:t>
          </a:r>
          <a:endParaRPr lang="en-US" sz="1400" i="1" dirty="0"/>
        </a:p>
      </dgm:t>
    </dgm:pt>
    <dgm:pt modelId="{B1685F3A-81E7-4C16-A695-6DDCBD9585D8}" type="parTrans" cxnId="{180630E1-D634-40CA-BA2F-984843D61D9A}">
      <dgm:prSet/>
      <dgm:spPr/>
      <dgm:t>
        <a:bodyPr/>
        <a:lstStyle/>
        <a:p>
          <a:endParaRPr lang="en-US" sz="1400"/>
        </a:p>
      </dgm:t>
    </dgm:pt>
    <dgm:pt modelId="{7E251F5F-BDA0-43C3-A040-C1660F8D3F75}" type="sibTrans" cxnId="{180630E1-D634-40CA-BA2F-984843D61D9A}">
      <dgm:prSet custT="1"/>
      <dgm:spPr/>
      <dgm:t>
        <a:bodyPr/>
        <a:lstStyle/>
        <a:p>
          <a:endParaRPr lang="en-US" sz="1400"/>
        </a:p>
      </dgm:t>
    </dgm:pt>
    <dgm:pt modelId="{45F18283-35FF-4C4F-B19C-604A58CC1CC8}">
      <dgm:prSet phldrT="[Text]" custT="1"/>
      <dgm:spPr/>
      <dgm:t>
        <a:bodyPr/>
        <a:lstStyle/>
        <a:p>
          <a:r>
            <a:rPr lang="lv-LV" sz="1400" b="1" dirty="0" smtClean="0"/>
            <a:t>ANMP sākotnējā priekšlikuma </a:t>
          </a:r>
          <a:r>
            <a:rPr lang="lv-LV" sz="1400" b="1" smtClean="0"/>
            <a:t>izskatīšana NTSP</a:t>
          </a:r>
          <a:r>
            <a:rPr lang="lv-LV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2020.gada 18.decembris un 2021.gada 29.janvāris</a:t>
          </a:r>
          <a:endParaRPr lang="lv-LV" sz="1400" b="1" dirty="0" smtClean="0"/>
        </a:p>
        <a:p>
          <a:r>
            <a:rPr lang="lv-LV" sz="1400" b="1" dirty="0" smtClean="0"/>
            <a:t>ANMP sākotnējā  projekta iesniegšana MK </a:t>
          </a:r>
          <a:r>
            <a: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4. februāris </a:t>
          </a:r>
          <a:endParaRPr lang="en-US" sz="1400" i="1" dirty="0"/>
        </a:p>
      </dgm:t>
    </dgm:pt>
    <dgm:pt modelId="{F9857C68-24C0-4790-AAE1-30844CA27E1E}" type="parTrans" cxnId="{5B1A96DD-D36C-4205-A4D7-4A14059268E4}">
      <dgm:prSet/>
      <dgm:spPr/>
      <dgm:t>
        <a:bodyPr/>
        <a:lstStyle/>
        <a:p>
          <a:endParaRPr lang="en-US" sz="1400"/>
        </a:p>
      </dgm:t>
    </dgm:pt>
    <dgm:pt modelId="{C000AE8B-2303-4FA7-B17A-0417A23C45C0}" type="sibTrans" cxnId="{5B1A96DD-D36C-4205-A4D7-4A14059268E4}">
      <dgm:prSet custT="1"/>
      <dgm:spPr/>
      <dgm:t>
        <a:bodyPr/>
        <a:lstStyle/>
        <a:p>
          <a:endParaRPr lang="en-US" sz="1400"/>
        </a:p>
      </dgm:t>
    </dgm:pt>
    <dgm:pt modelId="{01BAE3F0-EE5D-468A-BBA1-4AC80EC564BE}">
      <dgm:prSet phldrT="[Text]" custT="1"/>
      <dgm:spPr/>
      <dgm:t>
        <a:bodyPr/>
        <a:lstStyle/>
        <a:p>
          <a:r>
            <a:rPr lang="lv-LV" sz="1400" b="1" dirty="0" smtClean="0"/>
            <a:t>ANMP izskatīšana NTSP pirms apstiprināšanas MK</a:t>
          </a:r>
          <a:r>
            <a: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27.aprīlis</a:t>
          </a:r>
          <a:endParaRPr lang="lv-LV" sz="1400" dirty="0" smtClean="0"/>
        </a:p>
        <a:p>
          <a:r>
            <a:rPr lang="lv-LV" sz="1400" b="1" dirty="0" smtClean="0"/>
            <a:t>ANMP apstiprināšana MK un iesniegšana Eiropas Komisijai</a:t>
          </a:r>
          <a:r>
            <a: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aprīļa beigas-maija sākums</a:t>
          </a:r>
          <a:endParaRPr lang="en-US" sz="1400" i="1" dirty="0"/>
        </a:p>
      </dgm:t>
    </dgm:pt>
    <dgm:pt modelId="{B905F3D0-BAE0-4A7C-B263-DA9898858FAA}" type="parTrans" cxnId="{0A124E5E-88C6-4C45-9712-9DC5847300B0}">
      <dgm:prSet/>
      <dgm:spPr/>
      <dgm:t>
        <a:bodyPr/>
        <a:lstStyle/>
        <a:p>
          <a:endParaRPr lang="en-US" sz="1400"/>
        </a:p>
      </dgm:t>
    </dgm:pt>
    <dgm:pt modelId="{C39DCAEA-13C8-4DA2-9BAF-753A2C73FA3F}" type="sibTrans" cxnId="{0A124E5E-88C6-4C45-9712-9DC5847300B0}">
      <dgm:prSet custT="1"/>
      <dgm:spPr/>
      <dgm:t>
        <a:bodyPr/>
        <a:lstStyle/>
        <a:p>
          <a:endParaRPr lang="en-US" sz="1400"/>
        </a:p>
      </dgm:t>
    </dgm:pt>
    <dgm:pt modelId="{4C1B673C-E1F6-494C-B149-FAA0B0B75A1F}">
      <dgm:prSet phldrT="[Text]" custT="1"/>
      <dgm:spPr/>
      <dgm:t>
        <a:bodyPr/>
        <a:lstStyle/>
        <a:p>
          <a:r>
            <a:rPr lang="lv-LV" sz="1400" b="1" dirty="0" smtClean="0"/>
            <a:t>ANMP ieviešanas uzsākšana</a:t>
          </a:r>
          <a:r>
            <a: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3.ceturksnis</a:t>
          </a:r>
          <a:endParaRPr lang="en-US" sz="1400" dirty="0"/>
        </a:p>
      </dgm:t>
    </dgm:pt>
    <dgm:pt modelId="{05F3A3B2-D37A-4748-B351-E36935435E28}" type="parTrans" cxnId="{B0069532-AA2A-4B83-B1E2-9CF9746DEB93}">
      <dgm:prSet/>
      <dgm:spPr/>
      <dgm:t>
        <a:bodyPr/>
        <a:lstStyle/>
        <a:p>
          <a:endParaRPr lang="en-US" sz="1400"/>
        </a:p>
      </dgm:t>
    </dgm:pt>
    <dgm:pt modelId="{0C233AE5-34DC-47A6-8431-D8FB97485155}" type="sibTrans" cxnId="{B0069532-AA2A-4B83-B1E2-9CF9746DEB93}">
      <dgm:prSet/>
      <dgm:spPr/>
      <dgm:t>
        <a:bodyPr/>
        <a:lstStyle/>
        <a:p>
          <a:endParaRPr lang="en-US" sz="1400"/>
        </a:p>
      </dgm:t>
    </dgm:pt>
    <dgm:pt modelId="{C1CBC5DD-5F6F-4058-A7AB-ECE5E84F8DCE}">
      <dgm:prSet phldrT="[Text]" custT="1"/>
      <dgm:spPr/>
      <dgm:t>
        <a:bodyPr/>
        <a:lstStyle/>
        <a:p>
          <a:r>
            <a:rPr lang="lv-LV" sz="1400" b="1" dirty="0" smtClean="0"/>
            <a:t>ANMP sākotnējā projekta iesniegšana EK </a:t>
          </a:r>
          <a:r>
            <a: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9. februāris </a:t>
          </a:r>
          <a:r>
            <a:rPr lang="lv-LV" sz="1400" dirty="0" smtClean="0"/>
            <a:t> </a:t>
          </a:r>
        </a:p>
        <a:p>
          <a:r>
            <a:rPr lang="lv-LV" sz="1400" b="1" dirty="0" smtClean="0"/>
            <a:t>Diskusijas ar EK un nevalstisko sektoru par ANMP saturu</a:t>
          </a:r>
          <a:r>
            <a: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janvāris - aprīlis</a:t>
          </a:r>
          <a:endParaRPr lang="en-US" sz="1400" b="0" i="1" dirty="0"/>
        </a:p>
      </dgm:t>
    </dgm:pt>
    <dgm:pt modelId="{3481CA90-2C1B-4D16-8197-053CF54FC122}" type="parTrans" cxnId="{1F1C36CB-2EF2-45CF-BAE3-864E8519FEE0}">
      <dgm:prSet/>
      <dgm:spPr/>
      <dgm:t>
        <a:bodyPr/>
        <a:lstStyle/>
        <a:p>
          <a:endParaRPr lang="en-US" sz="1400"/>
        </a:p>
      </dgm:t>
    </dgm:pt>
    <dgm:pt modelId="{97E1111C-D339-4694-85FD-7B6F63BB42E9}" type="sibTrans" cxnId="{1F1C36CB-2EF2-45CF-BAE3-864E8519FEE0}">
      <dgm:prSet custT="1"/>
      <dgm:spPr/>
      <dgm:t>
        <a:bodyPr/>
        <a:lstStyle/>
        <a:p>
          <a:endParaRPr lang="en-US" sz="1400"/>
        </a:p>
      </dgm:t>
    </dgm:pt>
    <dgm:pt modelId="{09C02399-2A19-4980-B207-31C3D84C137E}" type="pres">
      <dgm:prSet presAssocID="{5A30217F-F33B-4785-A281-04BF57A935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5E75E3-466C-46A0-8E0C-C52403D52D7D}" type="pres">
      <dgm:prSet presAssocID="{5A30217F-F33B-4785-A281-04BF57A93569}" presName="dummyMaxCanvas" presStyleCnt="0">
        <dgm:presLayoutVars/>
      </dgm:prSet>
      <dgm:spPr/>
    </dgm:pt>
    <dgm:pt modelId="{827AFF73-7920-4076-A90B-D3F9F1CC5520}" type="pres">
      <dgm:prSet presAssocID="{5A30217F-F33B-4785-A281-04BF57A9356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939C6-F35E-4AE5-9DCA-90457AA29590}" type="pres">
      <dgm:prSet presAssocID="{5A30217F-F33B-4785-A281-04BF57A93569}" presName="FiveNodes_2" presStyleLbl="node1" presStyleIdx="1" presStyleCnt="5" custLinFactNeighborX="-756" custLinFactNeighborY="3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1E923-8805-4123-BF80-714F547E21FB}" type="pres">
      <dgm:prSet presAssocID="{5A30217F-F33B-4785-A281-04BF57A9356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D5314-B1D9-4390-BB7D-88A7C836D004}" type="pres">
      <dgm:prSet presAssocID="{5A30217F-F33B-4785-A281-04BF57A9356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BA125-5FB7-4F68-B6DE-B92E743B07A1}" type="pres">
      <dgm:prSet presAssocID="{5A30217F-F33B-4785-A281-04BF57A9356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BC820-1CC2-45A1-82DC-9DECEF65B23F}" type="pres">
      <dgm:prSet presAssocID="{5A30217F-F33B-4785-A281-04BF57A9356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8E36B-D9A7-4227-94BA-3EBE382FBD58}" type="pres">
      <dgm:prSet presAssocID="{5A30217F-F33B-4785-A281-04BF57A9356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32B5F-CA4E-41CC-970C-E460F233CB40}" type="pres">
      <dgm:prSet presAssocID="{5A30217F-F33B-4785-A281-04BF57A9356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462C9-9CDC-4759-A32A-4BA2621F03E4}" type="pres">
      <dgm:prSet presAssocID="{5A30217F-F33B-4785-A281-04BF57A9356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284B5-A7BC-4E63-A4E1-2FD8BB7110F5}" type="pres">
      <dgm:prSet presAssocID="{5A30217F-F33B-4785-A281-04BF57A9356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2A116-57E3-4BCF-99DD-4763A4B13D5E}" type="pres">
      <dgm:prSet presAssocID="{5A30217F-F33B-4785-A281-04BF57A9356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9AA28-4658-41BE-8902-C2EFDD66AA35}" type="pres">
      <dgm:prSet presAssocID="{5A30217F-F33B-4785-A281-04BF57A9356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966E5-90C1-48E4-8E93-15CEFA4643EE}" type="pres">
      <dgm:prSet presAssocID="{5A30217F-F33B-4785-A281-04BF57A9356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7808A-8F5B-44E7-AE00-17BC56AD95B3}" type="pres">
      <dgm:prSet presAssocID="{5A30217F-F33B-4785-A281-04BF57A9356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2BA77-85BF-487C-9260-6E1F3F895BA6}" type="presOf" srcId="{45F18283-35FF-4C4F-B19C-604A58CC1CC8}" destId="{B66939C6-F35E-4AE5-9DCA-90457AA29590}" srcOrd="0" destOrd="0" presId="urn:microsoft.com/office/officeart/2005/8/layout/vProcess5"/>
    <dgm:cxn modelId="{61BFCF50-81F9-45CE-900F-0F15EB969A55}" type="presOf" srcId="{C1CBC5DD-5F6F-4058-A7AB-ECE5E84F8DCE}" destId="{26D1E923-8805-4123-BF80-714F547E21FB}" srcOrd="0" destOrd="0" presId="urn:microsoft.com/office/officeart/2005/8/layout/vProcess5"/>
    <dgm:cxn modelId="{1F1C36CB-2EF2-45CF-BAE3-864E8519FEE0}" srcId="{5A30217F-F33B-4785-A281-04BF57A93569}" destId="{C1CBC5DD-5F6F-4058-A7AB-ECE5E84F8DCE}" srcOrd="2" destOrd="0" parTransId="{3481CA90-2C1B-4D16-8197-053CF54FC122}" sibTransId="{97E1111C-D339-4694-85FD-7B6F63BB42E9}"/>
    <dgm:cxn modelId="{98AB75E7-EB7C-4EC8-8F75-197541C7D96A}" type="presOf" srcId="{4C1B673C-E1F6-494C-B149-FAA0B0B75A1F}" destId="{3B07808A-8F5B-44E7-AE00-17BC56AD95B3}" srcOrd="1" destOrd="0" presId="urn:microsoft.com/office/officeart/2005/8/layout/vProcess5"/>
    <dgm:cxn modelId="{B1452D2F-6012-41E4-89D0-C116BFC87B60}" type="presOf" srcId="{C000AE8B-2303-4FA7-B17A-0417A23C45C0}" destId="{33B8E36B-D9A7-4227-94BA-3EBE382FBD58}" srcOrd="0" destOrd="0" presId="urn:microsoft.com/office/officeart/2005/8/layout/vProcess5"/>
    <dgm:cxn modelId="{180630E1-D634-40CA-BA2F-984843D61D9A}" srcId="{5A30217F-F33B-4785-A281-04BF57A93569}" destId="{478393A2-FABD-4B30-99CB-EA3DF2BD3AD6}" srcOrd="0" destOrd="0" parTransId="{B1685F3A-81E7-4C16-A695-6DDCBD9585D8}" sibTransId="{7E251F5F-BDA0-43C3-A040-C1660F8D3F75}"/>
    <dgm:cxn modelId="{6FB1BFD4-C460-46BF-8E7E-CECCB0A7F3B7}" type="presOf" srcId="{478393A2-FABD-4B30-99CB-EA3DF2BD3AD6}" destId="{EA6284B5-A7BC-4E63-A4E1-2FD8BB7110F5}" srcOrd="1" destOrd="0" presId="urn:microsoft.com/office/officeart/2005/8/layout/vProcess5"/>
    <dgm:cxn modelId="{6E3EF50C-50C5-4189-8161-23204103EF9A}" type="presOf" srcId="{4C1B673C-E1F6-494C-B149-FAA0B0B75A1F}" destId="{F87BA125-5FB7-4F68-B6DE-B92E743B07A1}" srcOrd="0" destOrd="0" presId="urn:microsoft.com/office/officeart/2005/8/layout/vProcess5"/>
    <dgm:cxn modelId="{AD8FFE50-2155-4465-B7EB-083ED1428216}" type="presOf" srcId="{C39DCAEA-13C8-4DA2-9BAF-753A2C73FA3F}" destId="{92F462C9-9CDC-4759-A32A-4BA2621F03E4}" srcOrd="0" destOrd="0" presId="urn:microsoft.com/office/officeart/2005/8/layout/vProcess5"/>
    <dgm:cxn modelId="{0A124E5E-88C6-4C45-9712-9DC5847300B0}" srcId="{5A30217F-F33B-4785-A281-04BF57A93569}" destId="{01BAE3F0-EE5D-468A-BBA1-4AC80EC564BE}" srcOrd="3" destOrd="0" parTransId="{B905F3D0-BAE0-4A7C-B263-DA9898858FAA}" sibTransId="{C39DCAEA-13C8-4DA2-9BAF-753A2C73FA3F}"/>
    <dgm:cxn modelId="{2919B535-3671-4A0E-B2F4-886234404132}" type="presOf" srcId="{45F18283-35FF-4C4F-B19C-604A58CC1CC8}" destId="{E002A116-57E3-4BCF-99DD-4763A4B13D5E}" srcOrd="1" destOrd="0" presId="urn:microsoft.com/office/officeart/2005/8/layout/vProcess5"/>
    <dgm:cxn modelId="{16E5E1EF-2881-4F68-81C8-3CE6ED5E4935}" type="presOf" srcId="{01BAE3F0-EE5D-468A-BBA1-4AC80EC564BE}" destId="{EE5D5314-B1D9-4390-BB7D-88A7C836D004}" srcOrd="0" destOrd="0" presId="urn:microsoft.com/office/officeart/2005/8/layout/vProcess5"/>
    <dgm:cxn modelId="{5B1A96DD-D36C-4205-A4D7-4A14059268E4}" srcId="{5A30217F-F33B-4785-A281-04BF57A93569}" destId="{45F18283-35FF-4C4F-B19C-604A58CC1CC8}" srcOrd="1" destOrd="0" parTransId="{F9857C68-24C0-4790-AAE1-30844CA27E1E}" sibTransId="{C000AE8B-2303-4FA7-B17A-0417A23C45C0}"/>
    <dgm:cxn modelId="{6298B6B2-CDD3-4543-8EAC-9A13D999039F}" type="presOf" srcId="{478393A2-FABD-4B30-99CB-EA3DF2BD3AD6}" destId="{827AFF73-7920-4076-A90B-D3F9F1CC5520}" srcOrd="0" destOrd="0" presId="urn:microsoft.com/office/officeart/2005/8/layout/vProcess5"/>
    <dgm:cxn modelId="{B2491F96-38B2-402F-AA07-C88B0F6617B4}" type="presOf" srcId="{5A30217F-F33B-4785-A281-04BF57A93569}" destId="{09C02399-2A19-4980-B207-31C3D84C137E}" srcOrd="0" destOrd="0" presId="urn:microsoft.com/office/officeart/2005/8/layout/vProcess5"/>
    <dgm:cxn modelId="{390BE45D-9850-4D08-B24C-DEF85B594CEB}" type="presOf" srcId="{7E251F5F-BDA0-43C3-A040-C1660F8D3F75}" destId="{B6FBC820-1CC2-45A1-82DC-9DECEF65B23F}" srcOrd="0" destOrd="0" presId="urn:microsoft.com/office/officeart/2005/8/layout/vProcess5"/>
    <dgm:cxn modelId="{8D9C69C3-9CCA-49C6-8CFF-7CB054B3C99F}" type="presOf" srcId="{01BAE3F0-EE5D-468A-BBA1-4AC80EC564BE}" destId="{EDF966E5-90C1-48E4-8E93-15CEFA4643EE}" srcOrd="1" destOrd="0" presId="urn:microsoft.com/office/officeart/2005/8/layout/vProcess5"/>
    <dgm:cxn modelId="{22A6B167-FA0A-48A3-ADA7-78C93E97B77B}" type="presOf" srcId="{C1CBC5DD-5F6F-4058-A7AB-ECE5E84F8DCE}" destId="{D079AA28-4658-41BE-8902-C2EFDD66AA35}" srcOrd="1" destOrd="0" presId="urn:microsoft.com/office/officeart/2005/8/layout/vProcess5"/>
    <dgm:cxn modelId="{75979EE6-B65F-45FF-9113-FD222CFED0CA}" type="presOf" srcId="{97E1111C-D339-4694-85FD-7B6F63BB42E9}" destId="{67232B5F-CA4E-41CC-970C-E460F233CB40}" srcOrd="0" destOrd="0" presId="urn:microsoft.com/office/officeart/2005/8/layout/vProcess5"/>
    <dgm:cxn modelId="{B0069532-AA2A-4B83-B1E2-9CF9746DEB93}" srcId="{5A30217F-F33B-4785-A281-04BF57A93569}" destId="{4C1B673C-E1F6-494C-B149-FAA0B0B75A1F}" srcOrd="4" destOrd="0" parTransId="{05F3A3B2-D37A-4748-B351-E36935435E28}" sibTransId="{0C233AE5-34DC-47A6-8431-D8FB97485155}"/>
    <dgm:cxn modelId="{CE618013-C144-440A-9923-2B1D9A2D9862}" type="presParOf" srcId="{09C02399-2A19-4980-B207-31C3D84C137E}" destId="{9D5E75E3-466C-46A0-8E0C-C52403D52D7D}" srcOrd="0" destOrd="0" presId="urn:microsoft.com/office/officeart/2005/8/layout/vProcess5"/>
    <dgm:cxn modelId="{E57B7BBE-DF7C-4CF5-96F5-65D197976E63}" type="presParOf" srcId="{09C02399-2A19-4980-B207-31C3D84C137E}" destId="{827AFF73-7920-4076-A90B-D3F9F1CC5520}" srcOrd="1" destOrd="0" presId="urn:microsoft.com/office/officeart/2005/8/layout/vProcess5"/>
    <dgm:cxn modelId="{4444B48D-9F93-4573-A2EA-380275EE63BD}" type="presParOf" srcId="{09C02399-2A19-4980-B207-31C3D84C137E}" destId="{B66939C6-F35E-4AE5-9DCA-90457AA29590}" srcOrd="2" destOrd="0" presId="urn:microsoft.com/office/officeart/2005/8/layout/vProcess5"/>
    <dgm:cxn modelId="{495311E9-3D04-4B45-898E-FF34436D1B37}" type="presParOf" srcId="{09C02399-2A19-4980-B207-31C3D84C137E}" destId="{26D1E923-8805-4123-BF80-714F547E21FB}" srcOrd="3" destOrd="0" presId="urn:microsoft.com/office/officeart/2005/8/layout/vProcess5"/>
    <dgm:cxn modelId="{3712827E-6810-4B3F-8B54-E63757EFB93E}" type="presParOf" srcId="{09C02399-2A19-4980-B207-31C3D84C137E}" destId="{EE5D5314-B1D9-4390-BB7D-88A7C836D004}" srcOrd="4" destOrd="0" presId="urn:microsoft.com/office/officeart/2005/8/layout/vProcess5"/>
    <dgm:cxn modelId="{7D14A45D-A7D3-477C-97AA-9EC36197C97D}" type="presParOf" srcId="{09C02399-2A19-4980-B207-31C3D84C137E}" destId="{F87BA125-5FB7-4F68-B6DE-B92E743B07A1}" srcOrd="5" destOrd="0" presId="urn:microsoft.com/office/officeart/2005/8/layout/vProcess5"/>
    <dgm:cxn modelId="{BA1E6109-3D68-4E64-AB93-4244464D28E1}" type="presParOf" srcId="{09C02399-2A19-4980-B207-31C3D84C137E}" destId="{B6FBC820-1CC2-45A1-82DC-9DECEF65B23F}" srcOrd="6" destOrd="0" presId="urn:microsoft.com/office/officeart/2005/8/layout/vProcess5"/>
    <dgm:cxn modelId="{B3A04368-1F6B-4255-A4EC-B8564C9DA684}" type="presParOf" srcId="{09C02399-2A19-4980-B207-31C3D84C137E}" destId="{33B8E36B-D9A7-4227-94BA-3EBE382FBD58}" srcOrd="7" destOrd="0" presId="urn:microsoft.com/office/officeart/2005/8/layout/vProcess5"/>
    <dgm:cxn modelId="{D96DD84D-BD19-4737-87ED-2A8E860842DC}" type="presParOf" srcId="{09C02399-2A19-4980-B207-31C3D84C137E}" destId="{67232B5F-CA4E-41CC-970C-E460F233CB40}" srcOrd="8" destOrd="0" presId="urn:microsoft.com/office/officeart/2005/8/layout/vProcess5"/>
    <dgm:cxn modelId="{B90E2017-6819-437E-B9C2-702B10A9324B}" type="presParOf" srcId="{09C02399-2A19-4980-B207-31C3D84C137E}" destId="{92F462C9-9CDC-4759-A32A-4BA2621F03E4}" srcOrd="9" destOrd="0" presId="urn:microsoft.com/office/officeart/2005/8/layout/vProcess5"/>
    <dgm:cxn modelId="{E5A5EE51-AC0D-4B95-8C86-44748D8CCA48}" type="presParOf" srcId="{09C02399-2A19-4980-B207-31C3D84C137E}" destId="{EA6284B5-A7BC-4E63-A4E1-2FD8BB7110F5}" srcOrd="10" destOrd="0" presId="urn:microsoft.com/office/officeart/2005/8/layout/vProcess5"/>
    <dgm:cxn modelId="{8516C72B-04A9-4BB6-A99B-9F32B8B36678}" type="presParOf" srcId="{09C02399-2A19-4980-B207-31C3D84C137E}" destId="{E002A116-57E3-4BCF-99DD-4763A4B13D5E}" srcOrd="11" destOrd="0" presId="urn:microsoft.com/office/officeart/2005/8/layout/vProcess5"/>
    <dgm:cxn modelId="{C22E78C6-A722-4983-A996-3DC751F6811D}" type="presParOf" srcId="{09C02399-2A19-4980-B207-31C3D84C137E}" destId="{D079AA28-4658-41BE-8902-C2EFDD66AA35}" srcOrd="12" destOrd="0" presId="urn:microsoft.com/office/officeart/2005/8/layout/vProcess5"/>
    <dgm:cxn modelId="{D3AB4AD0-0F1B-47AF-A7D2-39F7B6E40C9A}" type="presParOf" srcId="{09C02399-2A19-4980-B207-31C3D84C137E}" destId="{EDF966E5-90C1-48E4-8E93-15CEFA4643EE}" srcOrd="13" destOrd="0" presId="urn:microsoft.com/office/officeart/2005/8/layout/vProcess5"/>
    <dgm:cxn modelId="{C6ABE8AB-D643-4E74-BA00-83C569D47F77}" type="presParOf" srcId="{09C02399-2A19-4980-B207-31C3D84C137E}" destId="{3B07808A-8F5B-44E7-AE00-17BC56AD95B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E2C6FA-6E44-4450-9428-98390AADE63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FE4C6E5-07C0-4346-A093-1B5365E889F8}">
      <dgm:prSet phldrT="[Text]" custT="1"/>
      <dgm:spPr/>
      <dgm:t>
        <a:bodyPr/>
        <a:lstStyle/>
        <a:p>
          <a:r>
            <a:rPr lang="lv-LV" sz="1400" noProof="0" dirty="0" smtClean="0"/>
            <a:t>Sākotnējā ANMP priekšlikuma prezentēšana NTSP</a:t>
          </a:r>
        </a:p>
        <a:p>
          <a:r>
            <a:rPr lang="lv-LV" sz="1400" b="1" dirty="0" smtClean="0"/>
            <a:t>18/12/20</a:t>
          </a:r>
          <a:endParaRPr lang="en-US" sz="1400" b="1" dirty="0"/>
        </a:p>
      </dgm:t>
    </dgm:pt>
    <dgm:pt modelId="{A10D0CE3-E4EB-4D8A-A588-48EE45F70417}" type="parTrans" cxnId="{800F5F71-9A66-4A50-9293-900196F689A4}">
      <dgm:prSet/>
      <dgm:spPr/>
      <dgm:t>
        <a:bodyPr/>
        <a:lstStyle/>
        <a:p>
          <a:endParaRPr lang="en-US"/>
        </a:p>
      </dgm:t>
    </dgm:pt>
    <dgm:pt modelId="{7B1D2384-EC9E-44E8-9026-AFCDD1DD340F}" type="sibTrans" cxnId="{800F5F71-9A66-4A50-9293-900196F689A4}">
      <dgm:prSet/>
      <dgm:spPr/>
      <dgm:t>
        <a:bodyPr/>
        <a:lstStyle/>
        <a:p>
          <a:endParaRPr lang="en-US"/>
        </a:p>
      </dgm:t>
    </dgm:pt>
    <dgm:pt modelId="{6CE8D1D4-6997-4853-A627-02E18FCE4598}">
      <dgm:prSet phldrT="[Text]" custT="1"/>
      <dgm:spPr/>
      <dgm:t>
        <a:bodyPr/>
        <a:lstStyle/>
        <a:p>
          <a:r>
            <a:rPr lang="lv-LV" sz="1400" b="1" noProof="0" dirty="0" smtClean="0"/>
            <a:t>29/01/21</a:t>
          </a:r>
        </a:p>
        <a:p>
          <a:r>
            <a:rPr lang="lv-LV" sz="1400" noProof="0" dirty="0" smtClean="0"/>
            <a:t>ANMP izskatīšana NTSP pirms pirmreizējās izskatīšanas MK</a:t>
          </a:r>
          <a:endParaRPr lang="lv-LV" sz="1400" noProof="0" dirty="0"/>
        </a:p>
      </dgm:t>
    </dgm:pt>
    <dgm:pt modelId="{1979F1C6-5310-4B7A-B056-421951A0D11B}" type="parTrans" cxnId="{43AB1020-0CCF-4277-8F64-2B98A34E9950}">
      <dgm:prSet/>
      <dgm:spPr/>
      <dgm:t>
        <a:bodyPr/>
        <a:lstStyle/>
        <a:p>
          <a:endParaRPr lang="en-US"/>
        </a:p>
      </dgm:t>
    </dgm:pt>
    <dgm:pt modelId="{CC053EAB-9469-4423-94C2-64E39544C4CD}" type="sibTrans" cxnId="{43AB1020-0CCF-4277-8F64-2B98A34E9950}">
      <dgm:prSet/>
      <dgm:spPr/>
      <dgm:t>
        <a:bodyPr/>
        <a:lstStyle/>
        <a:p>
          <a:endParaRPr lang="en-US"/>
        </a:p>
      </dgm:t>
    </dgm:pt>
    <dgm:pt modelId="{C64174FD-44E5-4AE5-992C-46D5CD5B17BD}">
      <dgm:prSet phldrT="[Text]" custT="1"/>
      <dgm:spPr/>
      <dgm:t>
        <a:bodyPr/>
        <a:lstStyle/>
        <a:p>
          <a:r>
            <a:rPr lang="lv-LV" sz="1400" u="none" noProof="0" dirty="0" smtClean="0"/>
            <a:t>ANMP izskatīšana NTSP pirms precizētās versijas apstiprināšanas MK</a:t>
          </a:r>
        </a:p>
        <a:p>
          <a:r>
            <a:rPr lang="lv-LV" sz="1400" b="1" dirty="0" smtClean="0"/>
            <a:t>27/04/21</a:t>
          </a:r>
          <a:endParaRPr lang="en-US" sz="1400" b="1" dirty="0"/>
        </a:p>
      </dgm:t>
    </dgm:pt>
    <dgm:pt modelId="{AC92B96B-9422-40C6-BC06-5EDB6FC64C87}" type="parTrans" cxnId="{1B24F228-F07A-4524-842E-B14F8492D83E}">
      <dgm:prSet/>
      <dgm:spPr/>
      <dgm:t>
        <a:bodyPr/>
        <a:lstStyle/>
        <a:p>
          <a:endParaRPr lang="en-US"/>
        </a:p>
      </dgm:t>
    </dgm:pt>
    <dgm:pt modelId="{E3E5FD9D-26EC-4065-A2D9-81DBC0C70D3F}" type="sibTrans" cxnId="{1B24F228-F07A-4524-842E-B14F8492D83E}">
      <dgm:prSet/>
      <dgm:spPr/>
      <dgm:t>
        <a:bodyPr/>
        <a:lstStyle/>
        <a:p>
          <a:endParaRPr lang="en-US"/>
        </a:p>
      </dgm:t>
    </dgm:pt>
    <dgm:pt modelId="{1D548E37-D937-4F19-9916-0177997093C9}" type="pres">
      <dgm:prSet presAssocID="{0AE2C6FA-6E44-4450-9428-98390AADE632}" presName="Name0" presStyleCnt="0">
        <dgm:presLayoutVars>
          <dgm:dir/>
          <dgm:resizeHandles val="exact"/>
        </dgm:presLayoutVars>
      </dgm:prSet>
      <dgm:spPr/>
    </dgm:pt>
    <dgm:pt modelId="{C9039B44-C3F6-4877-AB90-BE238C19ED25}" type="pres">
      <dgm:prSet presAssocID="{0AE2C6FA-6E44-4450-9428-98390AADE632}" presName="arrow" presStyleLbl="bgShp" presStyleIdx="0" presStyleCnt="1"/>
      <dgm:spPr/>
    </dgm:pt>
    <dgm:pt modelId="{ED357524-DC76-4243-8724-B964F1976942}" type="pres">
      <dgm:prSet presAssocID="{0AE2C6FA-6E44-4450-9428-98390AADE632}" presName="points" presStyleCnt="0"/>
      <dgm:spPr/>
    </dgm:pt>
    <dgm:pt modelId="{210A6575-DAFE-4FF4-881B-01E1E1B7A587}" type="pres">
      <dgm:prSet presAssocID="{6FE4C6E5-07C0-4346-A093-1B5365E889F8}" presName="compositeA" presStyleCnt="0"/>
      <dgm:spPr/>
    </dgm:pt>
    <dgm:pt modelId="{49EE951E-32EE-40E4-85BF-04054919C38D}" type="pres">
      <dgm:prSet presAssocID="{6FE4C6E5-07C0-4346-A093-1B5365E889F8}" presName="textA" presStyleLbl="revTx" presStyleIdx="0" presStyleCnt="3" custScaleX="157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3A22F-B91D-4B39-8E3C-9C81988B7D51}" type="pres">
      <dgm:prSet presAssocID="{6FE4C6E5-07C0-4346-A093-1B5365E889F8}" presName="circleA" presStyleLbl="node1" presStyleIdx="0" presStyleCnt="3"/>
      <dgm:spPr/>
    </dgm:pt>
    <dgm:pt modelId="{D8DFC8CA-4809-4E28-BC80-BB9EAC430665}" type="pres">
      <dgm:prSet presAssocID="{6FE4C6E5-07C0-4346-A093-1B5365E889F8}" presName="spaceA" presStyleCnt="0"/>
      <dgm:spPr/>
    </dgm:pt>
    <dgm:pt modelId="{D0EE8849-D9E9-4041-AA2A-04D0AFAF4800}" type="pres">
      <dgm:prSet presAssocID="{7B1D2384-EC9E-44E8-9026-AFCDD1DD340F}" presName="space" presStyleCnt="0"/>
      <dgm:spPr/>
    </dgm:pt>
    <dgm:pt modelId="{DDE21138-6857-47BB-BCFB-13C7B3897B53}" type="pres">
      <dgm:prSet presAssocID="{6CE8D1D4-6997-4853-A627-02E18FCE4598}" presName="compositeB" presStyleCnt="0"/>
      <dgm:spPr/>
    </dgm:pt>
    <dgm:pt modelId="{17F2365D-DF59-46D6-9BA7-2E95402111E7}" type="pres">
      <dgm:prSet presAssocID="{6CE8D1D4-6997-4853-A627-02E18FCE4598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EF7A9-5E57-4F44-A5E4-311CF5D23FB0}" type="pres">
      <dgm:prSet presAssocID="{6CE8D1D4-6997-4853-A627-02E18FCE4598}" presName="circleB" presStyleLbl="node1" presStyleIdx="1" presStyleCnt="3"/>
      <dgm:spPr/>
    </dgm:pt>
    <dgm:pt modelId="{F015DCA6-416A-4B21-BD4B-42467B0D7481}" type="pres">
      <dgm:prSet presAssocID="{6CE8D1D4-6997-4853-A627-02E18FCE4598}" presName="spaceB" presStyleCnt="0"/>
      <dgm:spPr/>
    </dgm:pt>
    <dgm:pt modelId="{BC8B0AD3-AA59-4B54-8C60-62E7E7F667FC}" type="pres">
      <dgm:prSet presAssocID="{CC053EAB-9469-4423-94C2-64E39544C4CD}" presName="space" presStyleCnt="0"/>
      <dgm:spPr/>
    </dgm:pt>
    <dgm:pt modelId="{9D5FFDBD-371E-4152-A9F8-B53309F2B8EE}" type="pres">
      <dgm:prSet presAssocID="{C64174FD-44E5-4AE5-992C-46D5CD5B17BD}" presName="compositeA" presStyleCnt="0"/>
      <dgm:spPr/>
    </dgm:pt>
    <dgm:pt modelId="{104E009C-A359-4781-BF83-3F1F19EB2A80}" type="pres">
      <dgm:prSet presAssocID="{C64174FD-44E5-4AE5-992C-46D5CD5B17BD}" presName="textA" presStyleLbl="revTx" presStyleIdx="2" presStyleCnt="3" custScaleX="141006" custLinFactNeighborY="11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55FBB-2F10-4AA5-80A7-0BD5F1D02EB5}" type="pres">
      <dgm:prSet presAssocID="{C64174FD-44E5-4AE5-992C-46D5CD5B17BD}" presName="circleA" presStyleLbl="node1" presStyleIdx="2" presStyleCnt="3"/>
      <dgm:spPr/>
    </dgm:pt>
    <dgm:pt modelId="{A4E48399-B7D6-406A-A220-B90B8531F3D2}" type="pres">
      <dgm:prSet presAssocID="{C64174FD-44E5-4AE5-992C-46D5CD5B17BD}" presName="spaceA" presStyleCnt="0"/>
      <dgm:spPr/>
    </dgm:pt>
  </dgm:ptLst>
  <dgm:cxnLst>
    <dgm:cxn modelId="{1B24F228-F07A-4524-842E-B14F8492D83E}" srcId="{0AE2C6FA-6E44-4450-9428-98390AADE632}" destId="{C64174FD-44E5-4AE5-992C-46D5CD5B17BD}" srcOrd="2" destOrd="0" parTransId="{AC92B96B-9422-40C6-BC06-5EDB6FC64C87}" sibTransId="{E3E5FD9D-26EC-4065-A2D9-81DBC0C70D3F}"/>
    <dgm:cxn modelId="{6DBF0625-8E27-409E-BDBC-AE3E28A68B9D}" type="presOf" srcId="{0AE2C6FA-6E44-4450-9428-98390AADE632}" destId="{1D548E37-D937-4F19-9916-0177997093C9}" srcOrd="0" destOrd="0" presId="urn:microsoft.com/office/officeart/2005/8/layout/hProcess11"/>
    <dgm:cxn modelId="{8384084B-B673-4E73-ACA0-A180EF3C1DC1}" type="presOf" srcId="{6CE8D1D4-6997-4853-A627-02E18FCE4598}" destId="{17F2365D-DF59-46D6-9BA7-2E95402111E7}" srcOrd="0" destOrd="0" presId="urn:microsoft.com/office/officeart/2005/8/layout/hProcess11"/>
    <dgm:cxn modelId="{43AB1020-0CCF-4277-8F64-2B98A34E9950}" srcId="{0AE2C6FA-6E44-4450-9428-98390AADE632}" destId="{6CE8D1D4-6997-4853-A627-02E18FCE4598}" srcOrd="1" destOrd="0" parTransId="{1979F1C6-5310-4B7A-B056-421951A0D11B}" sibTransId="{CC053EAB-9469-4423-94C2-64E39544C4CD}"/>
    <dgm:cxn modelId="{905C7A3C-0BA9-4ECF-B28F-49008FCF7DE4}" type="presOf" srcId="{C64174FD-44E5-4AE5-992C-46D5CD5B17BD}" destId="{104E009C-A359-4781-BF83-3F1F19EB2A80}" srcOrd="0" destOrd="0" presId="urn:microsoft.com/office/officeart/2005/8/layout/hProcess11"/>
    <dgm:cxn modelId="{D07B3F49-5C94-4803-8DF6-BD5AD63440F7}" type="presOf" srcId="{6FE4C6E5-07C0-4346-A093-1B5365E889F8}" destId="{49EE951E-32EE-40E4-85BF-04054919C38D}" srcOrd="0" destOrd="0" presId="urn:microsoft.com/office/officeart/2005/8/layout/hProcess11"/>
    <dgm:cxn modelId="{800F5F71-9A66-4A50-9293-900196F689A4}" srcId="{0AE2C6FA-6E44-4450-9428-98390AADE632}" destId="{6FE4C6E5-07C0-4346-A093-1B5365E889F8}" srcOrd="0" destOrd="0" parTransId="{A10D0CE3-E4EB-4D8A-A588-48EE45F70417}" sibTransId="{7B1D2384-EC9E-44E8-9026-AFCDD1DD340F}"/>
    <dgm:cxn modelId="{A69A6064-257E-4830-9529-F5FD59B8AFAB}" type="presParOf" srcId="{1D548E37-D937-4F19-9916-0177997093C9}" destId="{C9039B44-C3F6-4877-AB90-BE238C19ED25}" srcOrd="0" destOrd="0" presId="urn:microsoft.com/office/officeart/2005/8/layout/hProcess11"/>
    <dgm:cxn modelId="{E38E5B25-CA85-4854-AFB9-ABC04D3EB530}" type="presParOf" srcId="{1D548E37-D937-4F19-9916-0177997093C9}" destId="{ED357524-DC76-4243-8724-B964F1976942}" srcOrd="1" destOrd="0" presId="urn:microsoft.com/office/officeart/2005/8/layout/hProcess11"/>
    <dgm:cxn modelId="{2F274A85-28B4-4B77-97A7-AAAADE81E0DE}" type="presParOf" srcId="{ED357524-DC76-4243-8724-B964F1976942}" destId="{210A6575-DAFE-4FF4-881B-01E1E1B7A587}" srcOrd="0" destOrd="0" presId="urn:microsoft.com/office/officeart/2005/8/layout/hProcess11"/>
    <dgm:cxn modelId="{2EFAF9F4-21E6-4E45-83BB-2651410C6E6F}" type="presParOf" srcId="{210A6575-DAFE-4FF4-881B-01E1E1B7A587}" destId="{49EE951E-32EE-40E4-85BF-04054919C38D}" srcOrd="0" destOrd="0" presId="urn:microsoft.com/office/officeart/2005/8/layout/hProcess11"/>
    <dgm:cxn modelId="{6B3968C2-5336-4431-9B22-F48E2F081FF7}" type="presParOf" srcId="{210A6575-DAFE-4FF4-881B-01E1E1B7A587}" destId="{8353A22F-B91D-4B39-8E3C-9C81988B7D51}" srcOrd="1" destOrd="0" presId="urn:microsoft.com/office/officeart/2005/8/layout/hProcess11"/>
    <dgm:cxn modelId="{5A13ECE7-E2D9-43ED-A8DA-131EC442FECE}" type="presParOf" srcId="{210A6575-DAFE-4FF4-881B-01E1E1B7A587}" destId="{D8DFC8CA-4809-4E28-BC80-BB9EAC430665}" srcOrd="2" destOrd="0" presId="urn:microsoft.com/office/officeart/2005/8/layout/hProcess11"/>
    <dgm:cxn modelId="{FA86E414-BB8C-47D3-8E04-CE9BD706296D}" type="presParOf" srcId="{ED357524-DC76-4243-8724-B964F1976942}" destId="{D0EE8849-D9E9-4041-AA2A-04D0AFAF4800}" srcOrd="1" destOrd="0" presId="urn:microsoft.com/office/officeart/2005/8/layout/hProcess11"/>
    <dgm:cxn modelId="{E5A5785F-1BC8-4BF8-B5AB-F7835505ADD0}" type="presParOf" srcId="{ED357524-DC76-4243-8724-B964F1976942}" destId="{DDE21138-6857-47BB-BCFB-13C7B3897B53}" srcOrd="2" destOrd="0" presId="urn:microsoft.com/office/officeart/2005/8/layout/hProcess11"/>
    <dgm:cxn modelId="{5D638028-7195-47D0-9472-BE396F531A2A}" type="presParOf" srcId="{DDE21138-6857-47BB-BCFB-13C7B3897B53}" destId="{17F2365D-DF59-46D6-9BA7-2E95402111E7}" srcOrd="0" destOrd="0" presId="urn:microsoft.com/office/officeart/2005/8/layout/hProcess11"/>
    <dgm:cxn modelId="{869B35BD-FB01-4E88-B5ED-079E7409A990}" type="presParOf" srcId="{DDE21138-6857-47BB-BCFB-13C7B3897B53}" destId="{CA6EF7A9-5E57-4F44-A5E4-311CF5D23FB0}" srcOrd="1" destOrd="0" presId="urn:microsoft.com/office/officeart/2005/8/layout/hProcess11"/>
    <dgm:cxn modelId="{CFC81A91-480C-4C13-A689-A8B1CFF378D7}" type="presParOf" srcId="{DDE21138-6857-47BB-BCFB-13C7B3897B53}" destId="{F015DCA6-416A-4B21-BD4B-42467B0D7481}" srcOrd="2" destOrd="0" presId="urn:microsoft.com/office/officeart/2005/8/layout/hProcess11"/>
    <dgm:cxn modelId="{4A6A4404-390C-4323-A973-7183AA849659}" type="presParOf" srcId="{ED357524-DC76-4243-8724-B964F1976942}" destId="{BC8B0AD3-AA59-4B54-8C60-62E7E7F667FC}" srcOrd="3" destOrd="0" presId="urn:microsoft.com/office/officeart/2005/8/layout/hProcess11"/>
    <dgm:cxn modelId="{533477C5-797D-4AC4-82B4-EBCAC3806406}" type="presParOf" srcId="{ED357524-DC76-4243-8724-B964F1976942}" destId="{9D5FFDBD-371E-4152-A9F8-B53309F2B8EE}" srcOrd="4" destOrd="0" presId="urn:microsoft.com/office/officeart/2005/8/layout/hProcess11"/>
    <dgm:cxn modelId="{C8C42BBD-C399-4D1D-AF8D-A43394067B71}" type="presParOf" srcId="{9D5FFDBD-371E-4152-A9F8-B53309F2B8EE}" destId="{104E009C-A359-4781-BF83-3F1F19EB2A80}" srcOrd="0" destOrd="0" presId="urn:microsoft.com/office/officeart/2005/8/layout/hProcess11"/>
    <dgm:cxn modelId="{638221A8-B607-4BA8-B52C-E1BBF4E11F99}" type="presParOf" srcId="{9D5FFDBD-371E-4152-A9F8-B53309F2B8EE}" destId="{90355FBB-2F10-4AA5-80A7-0BD5F1D02EB5}" srcOrd="1" destOrd="0" presId="urn:microsoft.com/office/officeart/2005/8/layout/hProcess11"/>
    <dgm:cxn modelId="{DEA1813E-7B50-4C38-848D-F3E077B7B426}" type="presParOf" srcId="{9D5FFDBD-371E-4152-A9F8-B53309F2B8EE}" destId="{A4E48399-B7D6-406A-A220-B90B8531F3D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66B59-70A7-412E-AA80-D88AC6F55595}">
      <dsp:nvSpPr>
        <dsp:cNvPr id="0" name=""/>
        <dsp:cNvSpPr/>
      </dsp:nvSpPr>
      <dsp:spPr>
        <a:xfrm>
          <a:off x="927048" y="0"/>
          <a:ext cx="9451212" cy="590700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F3D20-5A4D-4B0D-A84B-6DD56D1BF512}">
      <dsp:nvSpPr>
        <dsp:cNvPr id="0" name=""/>
        <dsp:cNvSpPr/>
      </dsp:nvSpPr>
      <dsp:spPr>
        <a:xfrm>
          <a:off x="1857992" y="4392451"/>
          <a:ext cx="217377" cy="217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37F7-65EB-4BD0-B90B-7500A30CEE05}">
      <dsp:nvSpPr>
        <dsp:cNvPr id="0" name=""/>
        <dsp:cNvSpPr/>
      </dsp:nvSpPr>
      <dsp:spPr>
        <a:xfrm>
          <a:off x="1959893" y="4216606"/>
          <a:ext cx="1616157" cy="1405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/>
            <a:t>Pilna ANM finansējuma iekļaušana</a:t>
          </a:r>
          <a:endParaRPr lang="en-US" sz="16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Finansējums palielināts no 1,65 uz 1,82 mljrd. EUR</a:t>
          </a:r>
          <a:endParaRPr lang="en-US" sz="1400" kern="1200" dirty="0"/>
        </a:p>
      </dsp:txBody>
      <dsp:txXfrm>
        <a:off x="1959893" y="4216606"/>
        <a:ext cx="1616157" cy="1405867"/>
      </dsp:txXfrm>
    </dsp:sp>
    <dsp:sp modelId="{2086616D-DDB0-4B4B-82AE-6FE0EF2F170C}">
      <dsp:nvSpPr>
        <dsp:cNvPr id="0" name=""/>
        <dsp:cNvSpPr/>
      </dsp:nvSpPr>
      <dsp:spPr>
        <a:xfrm>
          <a:off x="3393814" y="3018481"/>
          <a:ext cx="378048" cy="378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47623-5E10-43CA-B719-CBD6AF3EE2F8}">
      <dsp:nvSpPr>
        <dsp:cNvPr id="0" name=""/>
        <dsp:cNvSpPr/>
      </dsp:nvSpPr>
      <dsp:spPr>
        <a:xfrm>
          <a:off x="3332898" y="3207505"/>
          <a:ext cx="2484635" cy="2699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32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/>
            <a:t>Integrēti EK, sociālo un sadarbības partneru priekšlikumi </a:t>
          </a:r>
          <a:endParaRPr lang="en-US" sz="16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Lielāks atbalsts privātajam sektoram</a:t>
          </a: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Stiprināti sociālās noturības elementi </a:t>
          </a: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Papildu finansējums NVO izaugsmei sociālās drošības pārstāvniecībā un  sabiedrības interešu uzraudzībā 2,3 milj. EUR</a:t>
          </a:r>
          <a:endParaRPr lang="en-US" sz="1400" kern="1200" dirty="0"/>
        </a:p>
      </dsp:txBody>
      <dsp:txXfrm>
        <a:off x="3332898" y="3207505"/>
        <a:ext cx="2484635" cy="2699502"/>
      </dsp:txXfrm>
    </dsp:sp>
    <dsp:sp modelId="{4F406844-7213-4F42-93B7-9F29CD3F218E}">
      <dsp:nvSpPr>
        <dsp:cNvPr id="0" name=""/>
        <dsp:cNvSpPr/>
      </dsp:nvSpPr>
      <dsp:spPr>
        <a:xfrm>
          <a:off x="5354941" y="2006019"/>
          <a:ext cx="500914" cy="500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BD496-6957-49E4-8777-C31F5CB77509}">
      <dsp:nvSpPr>
        <dsp:cNvPr id="0" name=""/>
        <dsp:cNvSpPr/>
      </dsp:nvSpPr>
      <dsp:spPr>
        <a:xfrm>
          <a:off x="5605398" y="2256477"/>
          <a:ext cx="1984754" cy="365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424" tIns="0" rIns="0" bIns="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/>
            <a:t>Stiprinātas klimata ambīcijas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kern="1200" dirty="0" smtClean="0"/>
            <a:t>Atbalsts NEKP pasākumiem ar skaidrāku ietekmi uz klimata mērķu sasniegšanu</a:t>
          </a:r>
        </a:p>
      </dsp:txBody>
      <dsp:txXfrm>
        <a:off x="5605398" y="2256477"/>
        <a:ext cx="1984754" cy="3650530"/>
      </dsp:txXfrm>
    </dsp:sp>
    <dsp:sp modelId="{59D32543-5734-4A9F-99BE-01BE440D0D06}">
      <dsp:nvSpPr>
        <dsp:cNvPr id="0" name=""/>
        <dsp:cNvSpPr/>
      </dsp:nvSpPr>
      <dsp:spPr>
        <a:xfrm>
          <a:off x="7490915" y="1336165"/>
          <a:ext cx="671036" cy="671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938A8-7844-4A3C-80A8-0518A3C19768}">
      <dsp:nvSpPr>
        <dsp:cNvPr id="0" name=""/>
        <dsp:cNvSpPr/>
      </dsp:nvSpPr>
      <dsp:spPr>
        <a:xfrm>
          <a:off x="7826433" y="1671683"/>
          <a:ext cx="1984754" cy="423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56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/>
            <a:t>Ciešāka sasaiste ar Latvijas attīstības plānošanas dokumentiem</a:t>
          </a:r>
          <a:endParaRPr lang="en-US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 smtClean="0"/>
            <a:t>Papildus uzsvars uz Nacionālās industriālās politikas 2021.-2027.gada prioritātēm</a:t>
          </a:r>
          <a:endParaRPr lang="en-US" sz="1600" kern="1200" dirty="0"/>
        </a:p>
      </dsp:txBody>
      <dsp:txXfrm>
        <a:off x="7826433" y="1671683"/>
        <a:ext cx="1984754" cy="423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AFF73-7920-4076-A90B-D3F9F1CC5520}">
      <dsp:nvSpPr>
        <dsp:cNvPr id="0" name=""/>
        <dsp:cNvSpPr/>
      </dsp:nvSpPr>
      <dsp:spPr>
        <a:xfrm>
          <a:off x="0" y="0"/>
          <a:ext cx="8907778" cy="686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Diskusija ar sociālajiem partneriem un nevalstisko sektoru </a:t>
          </a:r>
          <a:r>
            <a:rPr lang="lv-LV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 </a:t>
          </a:r>
          <a:r>
            <a:rPr lang="lv-LV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2020.gada novembris, 10.-14.decembris</a:t>
          </a:r>
          <a:endParaRPr lang="en-US" sz="1400" i="1" kern="1200" dirty="0"/>
        </a:p>
      </dsp:txBody>
      <dsp:txXfrm>
        <a:off x="20117" y="20117"/>
        <a:ext cx="8086251" cy="646617"/>
      </dsp:txXfrm>
    </dsp:sp>
    <dsp:sp modelId="{B66939C6-F35E-4AE5-9DCA-90457AA29590}">
      <dsp:nvSpPr>
        <dsp:cNvPr id="0" name=""/>
        <dsp:cNvSpPr/>
      </dsp:nvSpPr>
      <dsp:spPr>
        <a:xfrm>
          <a:off x="597848" y="803793"/>
          <a:ext cx="8907778" cy="686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ANMP sākotnējā priekšlikuma </a:t>
          </a:r>
          <a:r>
            <a:rPr lang="lv-LV" sz="1400" b="1" kern="1200" smtClean="0"/>
            <a:t>izskatīšana NTSP</a:t>
          </a:r>
          <a:r>
            <a:rPr lang="lv-LV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2020.gada 18.decembris un 2021.gada 29.janvāris</a:t>
          </a:r>
          <a:endParaRPr lang="lv-LV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ANMP sākotnējā  projekta iesniegšana MK </a:t>
          </a:r>
          <a:r>
            <a:rPr lang="lv-LV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4. februāris </a:t>
          </a:r>
          <a:endParaRPr lang="en-US" sz="1400" i="1" kern="1200" dirty="0"/>
        </a:p>
      </dsp:txBody>
      <dsp:txXfrm>
        <a:off x="617965" y="823910"/>
        <a:ext cx="7755900" cy="646617"/>
      </dsp:txXfrm>
    </dsp:sp>
    <dsp:sp modelId="{26D1E923-8805-4123-BF80-714F547E21FB}">
      <dsp:nvSpPr>
        <dsp:cNvPr id="0" name=""/>
        <dsp:cNvSpPr/>
      </dsp:nvSpPr>
      <dsp:spPr>
        <a:xfrm>
          <a:off x="1330382" y="1564494"/>
          <a:ext cx="8907778" cy="686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ANMP sākotnējā projekta iesniegšana EK </a:t>
          </a:r>
          <a:r>
            <a:rPr lang="lv-LV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9. februāris </a:t>
          </a:r>
          <a:r>
            <a:rPr lang="lv-LV" sz="1400" kern="1200" dirty="0" smtClean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Diskusijas ar EK un nevalstisko sektoru par ANMP saturu</a:t>
          </a:r>
          <a:r>
            <a:rPr lang="lv-LV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janvāris - aprīlis</a:t>
          </a:r>
          <a:endParaRPr lang="en-US" sz="1400" b="0" i="1" kern="1200" dirty="0"/>
        </a:p>
      </dsp:txBody>
      <dsp:txXfrm>
        <a:off x="1350499" y="1584611"/>
        <a:ext cx="7755900" cy="646617"/>
      </dsp:txXfrm>
    </dsp:sp>
    <dsp:sp modelId="{EE5D5314-B1D9-4390-BB7D-88A7C836D004}">
      <dsp:nvSpPr>
        <dsp:cNvPr id="0" name=""/>
        <dsp:cNvSpPr/>
      </dsp:nvSpPr>
      <dsp:spPr>
        <a:xfrm>
          <a:off x="1995573" y="2346742"/>
          <a:ext cx="8907778" cy="686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ANMP izskatīšana NTSP pirms apstiprināšanas MK</a:t>
          </a:r>
          <a:r>
            <a:rPr lang="lv-LV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27.aprīlis</a:t>
          </a:r>
          <a:endParaRPr lang="lv-LV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ANMP apstiprināšana MK un iesniegšana Eiropas Komisijai</a:t>
          </a:r>
          <a:r>
            <a:rPr lang="lv-LV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aprīļa beigas-maija sākums</a:t>
          </a:r>
          <a:endParaRPr lang="en-US" sz="1400" i="1" kern="1200" dirty="0"/>
        </a:p>
      </dsp:txBody>
      <dsp:txXfrm>
        <a:off x="2015690" y="2366859"/>
        <a:ext cx="7755900" cy="646617"/>
      </dsp:txXfrm>
    </dsp:sp>
    <dsp:sp modelId="{F87BA125-5FB7-4F68-B6DE-B92E743B07A1}">
      <dsp:nvSpPr>
        <dsp:cNvPr id="0" name=""/>
        <dsp:cNvSpPr/>
      </dsp:nvSpPr>
      <dsp:spPr>
        <a:xfrm>
          <a:off x="2660765" y="3128989"/>
          <a:ext cx="8907778" cy="686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ANMP ieviešanas uzsākšana</a:t>
          </a:r>
          <a:r>
            <a:rPr lang="lv-LV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| </a:t>
          </a:r>
          <a:r>
            <a:rPr lang="lv-LV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2021.gada 3.ceturksnis</a:t>
          </a:r>
          <a:endParaRPr lang="en-US" sz="1400" kern="1200" dirty="0"/>
        </a:p>
      </dsp:txBody>
      <dsp:txXfrm>
        <a:off x="2680882" y="3149106"/>
        <a:ext cx="7755900" cy="646617"/>
      </dsp:txXfrm>
    </dsp:sp>
    <dsp:sp modelId="{B6FBC820-1CC2-45A1-82DC-9DECEF65B23F}">
      <dsp:nvSpPr>
        <dsp:cNvPr id="0" name=""/>
        <dsp:cNvSpPr/>
      </dsp:nvSpPr>
      <dsp:spPr>
        <a:xfrm>
          <a:off x="8461325" y="501783"/>
          <a:ext cx="446453" cy="446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561777" y="501783"/>
        <a:ext cx="245549" cy="335956"/>
      </dsp:txXfrm>
    </dsp:sp>
    <dsp:sp modelId="{33B8E36B-D9A7-4227-94BA-3EBE382FBD58}">
      <dsp:nvSpPr>
        <dsp:cNvPr id="0" name=""/>
        <dsp:cNvSpPr/>
      </dsp:nvSpPr>
      <dsp:spPr>
        <a:xfrm>
          <a:off x="9126516" y="1284030"/>
          <a:ext cx="446453" cy="446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9226968" y="1284030"/>
        <a:ext cx="245549" cy="335956"/>
      </dsp:txXfrm>
    </dsp:sp>
    <dsp:sp modelId="{67232B5F-CA4E-41CC-970C-E460F233CB40}">
      <dsp:nvSpPr>
        <dsp:cNvPr id="0" name=""/>
        <dsp:cNvSpPr/>
      </dsp:nvSpPr>
      <dsp:spPr>
        <a:xfrm>
          <a:off x="9791708" y="2054830"/>
          <a:ext cx="446453" cy="446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9892160" y="2054830"/>
        <a:ext cx="245549" cy="335956"/>
      </dsp:txXfrm>
    </dsp:sp>
    <dsp:sp modelId="{92F462C9-9CDC-4759-A32A-4BA2621F03E4}">
      <dsp:nvSpPr>
        <dsp:cNvPr id="0" name=""/>
        <dsp:cNvSpPr/>
      </dsp:nvSpPr>
      <dsp:spPr>
        <a:xfrm>
          <a:off x="10456899" y="2844709"/>
          <a:ext cx="446453" cy="446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0557351" y="2844709"/>
        <a:ext cx="245549" cy="335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39B44-C3F6-4877-AB90-BE238C19ED25}">
      <dsp:nvSpPr>
        <dsp:cNvPr id="0" name=""/>
        <dsp:cNvSpPr/>
      </dsp:nvSpPr>
      <dsp:spPr>
        <a:xfrm>
          <a:off x="0" y="422101"/>
          <a:ext cx="11397676" cy="56280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E951E-32EE-40E4-85BF-04054919C38D}">
      <dsp:nvSpPr>
        <dsp:cNvPr id="0" name=""/>
        <dsp:cNvSpPr/>
      </dsp:nvSpPr>
      <dsp:spPr>
        <a:xfrm>
          <a:off x="450" y="0"/>
          <a:ext cx="3952024" cy="56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noProof="0" dirty="0" smtClean="0"/>
            <a:t>Sākotnējā ANMP priekšlikuma prezentēšana NTSP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18/12/20</a:t>
          </a:r>
          <a:endParaRPr lang="en-US" sz="1400" b="1" kern="1200" dirty="0"/>
        </a:p>
      </dsp:txBody>
      <dsp:txXfrm>
        <a:off x="450" y="0"/>
        <a:ext cx="3952024" cy="562802"/>
      </dsp:txXfrm>
    </dsp:sp>
    <dsp:sp modelId="{8353A22F-B91D-4B39-8E3C-9C81988B7D51}">
      <dsp:nvSpPr>
        <dsp:cNvPr id="0" name=""/>
        <dsp:cNvSpPr/>
      </dsp:nvSpPr>
      <dsp:spPr>
        <a:xfrm>
          <a:off x="1906112" y="633152"/>
          <a:ext cx="140700" cy="14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2365D-DF59-46D6-9BA7-2E95402111E7}">
      <dsp:nvSpPr>
        <dsp:cNvPr id="0" name=""/>
        <dsp:cNvSpPr/>
      </dsp:nvSpPr>
      <dsp:spPr>
        <a:xfrm>
          <a:off x="4078069" y="844203"/>
          <a:ext cx="2511885" cy="56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noProof="0" dirty="0" smtClean="0"/>
            <a:t>29/01/21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noProof="0" dirty="0" smtClean="0"/>
            <a:t>ANMP izskatīšana NTSP pirms pirmreizējās izskatīšanas MK</a:t>
          </a:r>
          <a:endParaRPr lang="lv-LV" sz="1400" kern="1200" noProof="0" dirty="0"/>
        </a:p>
      </dsp:txBody>
      <dsp:txXfrm>
        <a:off x="4078069" y="844203"/>
        <a:ext cx="2511885" cy="562802"/>
      </dsp:txXfrm>
    </dsp:sp>
    <dsp:sp modelId="{CA6EF7A9-5E57-4F44-A5E4-311CF5D23FB0}">
      <dsp:nvSpPr>
        <dsp:cNvPr id="0" name=""/>
        <dsp:cNvSpPr/>
      </dsp:nvSpPr>
      <dsp:spPr>
        <a:xfrm>
          <a:off x="5263661" y="633152"/>
          <a:ext cx="140700" cy="14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E009C-A359-4781-BF83-3F1F19EB2A80}">
      <dsp:nvSpPr>
        <dsp:cNvPr id="0" name=""/>
        <dsp:cNvSpPr/>
      </dsp:nvSpPr>
      <dsp:spPr>
        <a:xfrm>
          <a:off x="6715548" y="64654"/>
          <a:ext cx="3541908" cy="56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u="none" kern="1200" noProof="0" dirty="0" smtClean="0"/>
            <a:t>ANMP izskatīšana NTSP pirms precizētās versijas apstiprināšanas MK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27/04/21</a:t>
          </a:r>
          <a:endParaRPr lang="en-US" sz="1400" b="1" kern="1200" dirty="0"/>
        </a:p>
      </dsp:txBody>
      <dsp:txXfrm>
        <a:off x="6715548" y="64654"/>
        <a:ext cx="3541908" cy="562802"/>
      </dsp:txXfrm>
    </dsp:sp>
    <dsp:sp modelId="{90355FBB-2F10-4AA5-80A7-0BD5F1D02EB5}">
      <dsp:nvSpPr>
        <dsp:cNvPr id="0" name=""/>
        <dsp:cNvSpPr/>
      </dsp:nvSpPr>
      <dsp:spPr>
        <a:xfrm>
          <a:off x="8416153" y="633152"/>
          <a:ext cx="140700" cy="14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0.65735</cdr:x>
      <cdr:y>0.34383</cdr:y>
    </cdr:from>
    <cdr:to>
      <cdr:x>0.81639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85452" y="1988013"/>
          <a:ext cx="1714266" cy="902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3600" b="1" dirty="0">
              <a:solidFill>
                <a:schemeClr val="accent6">
                  <a:lumMod val="60000"/>
                  <a:lumOff val="40000"/>
                </a:schemeClr>
              </a:solidFill>
            </a:rPr>
            <a:t>+40%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0.48757</cdr:x>
      <cdr:y>0.54833</cdr:y>
    </cdr:from>
    <cdr:to>
      <cdr:x>0.66882</cdr:x>
      <cdr:y>0.73063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92340" y="1768360"/>
          <a:ext cx="926505" cy="587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000" b="1">
              <a:solidFill>
                <a:schemeClr val="accent6">
                  <a:lumMod val="60000"/>
                  <a:lumOff val="40000"/>
                </a:schemeClr>
              </a:solidFill>
            </a:rPr>
            <a:t>+24%</a:t>
          </a:r>
        </a:p>
      </cdr:txBody>
    </cdr:sp>
  </cdr:relSizeAnchor>
  <cdr:relSizeAnchor xmlns:cdr="http://schemas.openxmlformats.org/drawingml/2006/chartDrawing">
    <cdr:from>
      <cdr:x>0.37435</cdr:x>
      <cdr:y>0.3177</cdr:y>
    </cdr:from>
    <cdr:to>
      <cdr:x>0.5556</cdr:x>
      <cdr:y>0.5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1339" y="1716620"/>
          <a:ext cx="1937341" cy="985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000" b="1" dirty="0">
              <a:solidFill>
                <a:schemeClr val="accent2">
                  <a:lumMod val="75000"/>
                </a:schemeClr>
              </a:solidFill>
            </a:rPr>
            <a:t>-14%</a:t>
          </a:r>
        </a:p>
      </cdr:txBody>
    </cdr:sp>
  </cdr:relSizeAnchor>
  <cdr:relSizeAnchor xmlns:cdr="http://schemas.openxmlformats.org/drawingml/2006/chartDrawing">
    <cdr:from>
      <cdr:x>0.32826</cdr:x>
      <cdr:y>0.50308</cdr:y>
    </cdr:from>
    <cdr:to>
      <cdr:x>0.50951</cdr:x>
      <cdr:y>0.68538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7988" y="1622425"/>
          <a:ext cx="926505" cy="587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000" b="1">
              <a:solidFill>
                <a:schemeClr val="accent6">
                  <a:lumMod val="60000"/>
                  <a:lumOff val="40000"/>
                </a:schemeClr>
              </a:solidFill>
            </a:rPr>
            <a:t>+1%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770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727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4892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9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88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1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3" y="6324600"/>
            <a:ext cx="4721076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223479" y="6324600"/>
            <a:ext cx="562124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B582915-0310-4CDD-9A79-BDC3E59340E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4109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1" y="6324600"/>
            <a:ext cx="4721076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223477" y="6324600"/>
            <a:ext cx="562124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B582915-0310-4CDD-9A79-BDC3E59340E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6469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1" y="6324600"/>
            <a:ext cx="4721076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223477" y="6324600"/>
            <a:ext cx="562124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B582915-0310-4CDD-9A79-BDC3E59340E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974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129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472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915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625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195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18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667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540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948B-F1E9-4C0C-B157-74A21B3B0B7B}" type="datetimeFigureOut">
              <a:rPr lang="lv-LV" smtClean="0"/>
              <a:t>26.04.2021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5805-063A-4E23-8957-4A9233A159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839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67989" y="3796148"/>
            <a:ext cx="7772400" cy="1600103"/>
          </a:xfrm>
        </p:spPr>
        <p:txBody>
          <a:bodyPr>
            <a:normAutofit/>
          </a:bodyPr>
          <a:lstStyle/>
          <a:p>
            <a:r>
              <a:rPr lang="lv-LV" altLang="lv-LV" dirty="0" smtClean="0"/>
              <a:t>Atveseļošanas un noturības mehānisma plāns</a:t>
            </a:r>
            <a:endParaRPr lang="en-US" altLang="lv-LV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865807" y="577153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27.04.2021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8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09" y="101600"/>
            <a:ext cx="10515600" cy="475380"/>
          </a:xfrm>
        </p:spPr>
        <p:txBody>
          <a:bodyPr>
            <a:noAutofit/>
          </a:bodyPr>
          <a:lstStyle/>
          <a:p>
            <a:r>
              <a:rPr lang="lv-LV" sz="3200" b="1" dirty="0">
                <a:latin typeface="+mn-lt"/>
                <a:ea typeface="+mn-ea"/>
                <a:cs typeface="+mn-cs"/>
              </a:rPr>
              <a:t>ANM komponenšu </a:t>
            </a:r>
            <a:r>
              <a:rPr lang="lv-LV" sz="3200" b="1" dirty="0" smtClean="0">
                <a:latin typeface="+mn-lt"/>
                <a:ea typeface="+mn-ea"/>
                <a:cs typeface="+mn-cs"/>
              </a:rPr>
              <a:t>finansējums </a:t>
            </a:r>
            <a:endParaRPr lang="lv-LV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45104"/>
              </p:ext>
            </p:extLst>
          </p:nvPr>
        </p:nvGraphicFramePr>
        <p:xfrm>
          <a:off x="166255" y="568329"/>
          <a:ext cx="11711709" cy="6265088"/>
        </p:xfrm>
        <a:graphic>
          <a:graphicData uri="http://schemas.openxmlformats.org/drawingml/2006/table">
            <a:tbl>
              <a:tblPr/>
              <a:tblGrid>
                <a:gridCol w="8044855">
                  <a:extLst>
                    <a:ext uri="{9D8B030D-6E8A-4147-A177-3AD203B41FA5}">
                      <a16:colId xmlns:a16="http://schemas.microsoft.com/office/drawing/2014/main" val="2839307849"/>
                    </a:ext>
                  </a:extLst>
                </a:gridCol>
                <a:gridCol w="1488965">
                  <a:extLst>
                    <a:ext uri="{9D8B030D-6E8A-4147-A177-3AD203B41FA5}">
                      <a16:colId xmlns:a16="http://schemas.microsoft.com/office/drawing/2014/main" val="1060257462"/>
                    </a:ext>
                  </a:extLst>
                </a:gridCol>
                <a:gridCol w="2177889">
                  <a:extLst>
                    <a:ext uri="{9D8B030D-6E8A-4147-A177-3AD203B41FA5}">
                      <a16:colId xmlns:a16="http://schemas.microsoft.com/office/drawing/2014/main" val="3686682662"/>
                    </a:ext>
                  </a:extLst>
                </a:gridCol>
              </a:tblGrid>
              <a:tr h="16134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lv-LV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Nevienlīdzības mazināšana</a:t>
                      </a:r>
                      <a:endParaRPr lang="lv-LV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370 000 000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10101"/>
                  </a:ext>
                </a:extLst>
              </a:tr>
              <a:tr h="29464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Valsts un reģionālas nozīmes autoceļi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92 300 000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944256"/>
                  </a:ext>
                </a:extLst>
              </a:tr>
              <a:tr h="29464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Videi draudzīgs pašvaldību transports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52176"/>
                  </a:ext>
                </a:extLst>
              </a:tr>
              <a:tr h="29464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Mājokļu pieejamība reģionos (īres mājokļi)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98974"/>
                  </a:ext>
                </a:extLst>
              </a:tr>
              <a:tr h="29464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Pašvaldību kapacitātes stiprināšana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397886"/>
                  </a:ext>
                </a:extLst>
              </a:tr>
              <a:tr h="2946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Reģionālie industriālie parki (VARAM un EM/LIAA)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VARAM/EM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91917"/>
                  </a:ext>
                </a:extLst>
              </a:tr>
              <a:tr h="29464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Sociālie izaicinājumi un </a:t>
                      </a:r>
                      <a:r>
                        <a:rPr lang="lv-LV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izglītība:</a:t>
                      </a:r>
                      <a:endParaRPr lang="lv-LV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142 300 000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109265"/>
                  </a:ext>
                </a:extLst>
              </a:tr>
              <a:tr h="266126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Skolu tikls (IZM sadarbībā ar VARAM)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30 690 000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990987"/>
                  </a:ext>
                </a:extLst>
              </a:tr>
              <a:tr h="240145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Sociālo pakalpokumu attīstība (LM sadarbībā ar VARAM)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111 610 000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48884"/>
                  </a:ext>
                </a:extLst>
              </a:tr>
              <a:tr h="17233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lv-L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Veselība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181 500 000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30979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Integrētu veselības aprūpes pakalpojumu koncentrācija cilvēkresursu pieejamības vietās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49 568 779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20503"/>
                  </a:ext>
                </a:extLst>
              </a:tr>
              <a:tr h="32243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Veselības aprūpes sistēmas noturība epidemioloģiskajām krīzēm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108 431 221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13346"/>
                  </a:ext>
                </a:extLst>
              </a:tr>
              <a:tr h="354881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Veselības aprūpes pakalpojumu sniegšanas modeļu attīstība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97887"/>
                  </a:ext>
                </a:extLst>
              </a:tr>
              <a:tr h="17233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lv-L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Ekonomikas transformācija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196 000 000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69285"/>
                  </a:ext>
                </a:extLst>
              </a:tr>
              <a:tr h="17789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Inovāciju un privāto investīciju R&amp;D veicināšana (Klasteru programma)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112 500 000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25102"/>
                  </a:ext>
                </a:extLst>
              </a:tr>
              <a:tr h="17789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LZA kapacitāte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65671"/>
                  </a:ext>
                </a:extLst>
              </a:tr>
              <a:tr h="17789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Augstskolu pārvaldības reforma, cilvēkresursi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82 500 000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137967"/>
                  </a:ext>
                </a:extLst>
              </a:tr>
              <a:tr h="17233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lv-L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Likuma vara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77420"/>
                  </a:ext>
                </a:extLst>
              </a:tr>
              <a:tr h="17233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Uzņēmējdarbības vide, ēnu ekonomika 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17 285 000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771085"/>
                  </a:ext>
                </a:extLst>
              </a:tr>
              <a:tr h="17233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Ēnu ekonomika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883258"/>
                  </a:ext>
                </a:extLst>
              </a:tr>
              <a:tr h="17233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Tiesiskums un ekonomisko noziegumu izmeklēšana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lv-L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TM/IeM/FID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10 096 040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084106"/>
                  </a:ext>
                </a:extLst>
              </a:tr>
              <a:tr h="17233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Valsts un pašvaldību pārvaldes uzlabošana 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3 300 000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59780"/>
                  </a:ext>
                </a:extLst>
              </a:tr>
              <a:tr h="17233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NVO kapacitātes veicināšana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2 318 960</a:t>
                      </a:r>
                    </a:p>
                  </a:txBody>
                  <a:tcPr marL="4469" marR="4469" marT="4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4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4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089" y="145473"/>
            <a:ext cx="8128000" cy="1054030"/>
          </a:xfrm>
        </p:spPr>
        <p:txBody>
          <a:bodyPr/>
          <a:lstStyle/>
          <a:p>
            <a:r>
              <a:rPr lang="lv-LV" dirty="0" smtClean="0"/>
              <a:t>Indikatīvs Latvijas ANM plāna izstrādes laika grafiks</a:t>
            </a:r>
            <a:endParaRPr lang="lv-LV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073629"/>
              </p:ext>
            </p:extLst>
          </p:nvPr>
        </p:nvGraphicFramePr>
        <p:xfrm>
          <a:off x="110837" y="1199503"/>
          <a:ext cx="11568544" cy="381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11</a:t>
            </a:fld>
            <a:endParaRPr lang="en-US" altLang="lv-LV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5838354"/>
              </p:ext>
            </p:extLst>
          </p:nvPr>
        </p:nvGraphicFramePr>
        <p:xfrm>
          <a:off x="387927" y="5162673"/>
          <a:ext cx="11397676" cy="140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56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9C985D-1F9E-46AB-B368-674EFBF1C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9" r="3360"/>
          <a:stretch/>
        </p:blipFill>
        <p:spPr>
          <a:xfrm>
            <a:off x="1564640" y="-30768"/>
            <a:ext cx="9316720" cy="68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3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3</a:t>
            </a:fld>
            <a:endParaRPr lang="en-US" alt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6" t="17291" r="31140" b="6296"/>
          <a:stretch/>
        </p:blipFill>
        <p:spPr>
          <a:xfrm>
            <a:off x="1524000" y="0"/>
            <a:ext cx="10058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4</a:t>
            </a:fld>
            <a:endParaRPr lang="en-US" alt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754" t="17447" r="30877" b="6141"/>
          <a:stretch/>
        </p:blipFill>
        <p:spPr>
          <a:xfrm>
            <a:off x="557048" y="0"/>
            <a:ext cx="1090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88036"/>
            <a:ext cx="10515600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+mn-lt"/>
              </a:rPr>
              <a:t>ANM plāna finansējuma galvenās izmaiņas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4012857"/>
              </p:ext>
            </p:extLst>
          </p:nvPr>
        </p:nvGraphicFramePr>
        <p:xfrm>
          <a:off x="415636" y="861654"/>
          <a:ext cx="11305309" cy="590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9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752883"/>
              </p:ext>
            </p:extLst>
          </p:nvPr>
        </p:nvGraphicFramePr>
        <p:xfrm>
          <a:off x="304801" y="748145"/>
          <a:ext cx="11231419" cy="601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7363" y="69562"/>
            <a:ext cx="10515600" cy="946439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+mn-lt"/>
              </a:rPr>
              <a:t>ANM plāna atbalsts komersantiem</a:t>
            </a:r>
          </a:p>
        </p:txBody>
      </p:sp>
    </p:spTree>
    <p:extLst>
      <p:ext uri="{BB962C8B-B14F-4D97-AF65-F5344CB8AC3E}">
        <p14:creationId xmlns:p14="http://schemas.microsoft.com/office/powerpoint/2010/main" val="32129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115311"/>
            <a:ext cx="10515600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+mn-lt"/>
              </a:rPr>
              <a:t>Precizētā ANM priekšlikuma ietekme uz NIP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443347" y="1052946"/>
          <a:ext cx="10744200" cy="563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901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6677" y="9971"/>
            <a:ext cx="10515600" cy="946439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+mn-lt"/>
                <a:ea typeface="+mn-ea"/>
                <a:cs typeface="+mn-cs"/>
              </a:rPr>
              <a:t>ANM finansējuma pienesums NIP rīcības virzieniem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412463"/>
              </p:ext>
            </p:extLst>
          </p:nvPr>
        </p:nvGraphicFramePr>
        <p:xfrm>
          <a:off x="1132079" y="663244"/>
          <a:ext cx="9582104" cy="379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16209"/>
              </p:ext>
            </p:extLst>
          </p:nvPr>
        </p:nvGraphicFramePr>
        <p:xfrm>
          <a:off x="335971" y="4369089"/>
          <a:ext cx="11458868" cy="2364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5601">
                  <a:extLst>
                    <a:ext uri="{9D8B030D-6E8A-4147-A177-3AD203B41FA5}">
                      <a16:colId xmlns:a16="http://schemas.microsoft.com/office/drawing/2014/main" val="2115951416"/>
                    </a:ext>
                  </a:extLst>
                </a:gridCol>
                <a:gridCol w="1172263">
                  <a:extLst>
                    <a:ext uri="{9D8B030D-6E8A-4147-A177-3AD203B41FA5}">
                      <a16:colId xmlns:a16="http://schemas.microsoft.com/office/drawing/2014/main" val="2123906152"/>
                    </a:ext>
                  </a:extLst>
                </a:gridCol>
                <a:gridCol w="1172263">
                  <a:extLst>
                    <a:ext uri="{9D8B030D-6E8A-4147-A177-3AD203B41FA5}">
                      <a16:colId xmlns:a16="http://schemas.microsoft.com/office/drawing/2014/main" val="3019314478"/>
                    </a:ext>
                  </a:extLst>
                </a:gridCol>
                <a:gridCol w="1260183">
                  <a:extLst>
                    <a:ext uri="{9D8B030D-6E8A-4147-A177-3AD203B41FA5}">
                      <a16:colId xmlns:a16="http://schemas.microsoft.com/office/drawing/2014/main" val="1440221313"/>
                    </a:ext>
                  </a:extLst>
                </a:gridCol>
                <a:gridCol w="1274835">
                  <a:extLst>
                    <a:ext uri="{9D8B030D-6E8A-4147-A177-3AD203B41FA5}">
                      <a16:colId xmlns:a16="http://schemas.microsoft.com/office/drawing/2014/main" val="440500293"/>
                    </a:ext>
                  </a:extLst>
                </a:gridCol>
                <a:gridCol w="1186916">
                  <a:extLst>
                    <a:ext uri="{9D8B030D-6E8A-4147-A177-3AD203B41FA5}">
                      <a16:colId xmlns:a16="http://schemas.microsoft.com/office/drawing/2014/main" val="1691049877"/>
                    </a:ext>
                  </a:extLst>
                </a:gridCol>
                <a:gridCol w="1055036">
                  <a:extLst>
                    <a:ext uri="{9D8B030D-6E8A-4147-A177-3AD203B41FA5}">
                      <a16:colId xmlns:a16="http://schemas.microsoft.com/office/drawing/2014/main" val="1076612225"/>
                    </a:ext>
                  </a:extLst>
                </a:gridCol>
                <a:gridCol w="981771">
                  <a:extLst>
                    <a:ext uri="{9D8B030D-6E8A-4147-A177-3AD203B41FA5}">
                      <a16:colId xmlns:a16="http://schemas.microsoft.com/office/drawing/2014/main" val="3596517574"/>
                    </a:ext>
                  </a:extLst>
                </a:gridCol>
              </a:tblGrid>
              <a:tr h="86848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 dirty="0">
                          <a:effectLst/>
                        </a:rPr>
                        <a:t> 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 dirty="0">
                          <a:effectLst/>
                        </a:rPr>
                        <a:t>Klimats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>
                          <a:effectLst/>
                        </a:rPr>
                        <a:t>Digitālā transformācija</a:t>
                      </a:r>
                      <a:endParaRPr lang="lv-LV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>
                          <a:effectLst/>
                        </a:rPr>
                        <a:t>Nevienlīdzības mazināšana</a:t>
                      </a:r>
                      <a:endParaRPr lang="lv-LV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>
                          <a:effectLst/>
                        </a:rPr>
                        <a:t>Veselība</a:t>
                      </a:r>
                      <a:endParaRPr lang="lv-LV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>
                          <a:effectLst/>
                        </a:rPr>
                        <a:t>Ekonomikas transformācija</a:t>
                      </a:r>
                      <a:endParaRPr lang="lv-LV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>
                          <a:effectLst/>
                        </a:rPr>
                        <a:t>Likuma vara</a:t>
                      </a:r>
                      <a:endParaRPr lang="lv-LV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500" b="1" u="none" strike="noStrike" dirty="0">
                          <a:effectLst/>
                        </a:rPr>
                        <a:t>kopā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extLst>
                  <a:ext uri="{0D108BD9-81ED-4DB2-BD59-A6C34878D82A}">
                    <a16:rowId xmlns:a16="http://schemas.microsoft.com/office/drawing/2014/main" val="2025099241"/>
                  </a:ext>
                </a:extLst>
              </a:tr>
              <a:tr h="29914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 dirty="0">
                          <a:effectLst/>
                        </a:rPr>
                        <a:t>CILVĒKKAPITĀLS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 dirty="0">
                          <a:effectLst/>
                        </a:rPr>
                        <a:t>20 652 000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 dirty="0">
                          <a:effectLst/>
                        </a:rPr>
                        <a:t>44 000 000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40 000 000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 dirty="0">
                          <a:effectLst/>
                        </a:rPr>
                        <a:t>104 652 000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extLst>
                  <a:ext uri="{0D108BD9-81ED-4DB2-BD59-A6C34878D82A}">
                    <a16:rowId xmlns:a16="http://schemas.microsoft.com/office/drawing/2014/main" val="889930537"/>
                  </a:ext>
                </a:extLst>
              </a:tr>
              <a:tr h="29914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>
                          <a:effectLst/>
                        </a:rPr>
                        <a:t>UZŅĒMĒJDARBĪBAS VIDE EKSPORTSPĒJAI</a:t>
                      </a:r>
                      <a:endParaRPr lang="lv-LV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 dirty="0">
                          <a:effectLst/>
                        </a:rPr>
                        <a:t>40 000 000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 dirty="0">
                          <a:effectLst/>
                        </a:rPr>
                        <a:t>-30 000 000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 dirty="0">
                          <a:effectLst/>
                        </a:rPr>
                        <a:t>0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31 000 000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 dirty="0">
                          <a:effectLst/>
                        </a:rPr>
                        <a:t>41 000 000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extLst>
                  <a:ext uri="{0D108BD9-81ED-4DB2-BD59-A6C34878D82A}">
                    <a16:rowId xmlns:a16="http://schemas.microsoft.com/office/drawing/2014/main" val="3392466344"/>
                  </a:ext>
                </a:extLst>
              </a:tr>
              <a:tr h="29914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>
                          <a:effectLst/>
                        </a:rPr>
                        <a:t>INFRASTRUKTŪRA</a:t>
                      </a:r>
                      <a:endParaRPr lang="lv-LV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39 707 000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 dirty="0">
                          <a:effectLst/>
                        </a:rPr>
                        <a:t>11 293 000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 dirty="0">
                          <a:effectLst/>
                        </a:rPr>
                        <a:t>-2 500 000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 dirty="0">
                          <a:effectLst/>
                        </a:rPr>
                        <a:t>0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 dirty="0">
                          <a:effectLst/>
                        </a:rPr>
                        <a:t>48 500 000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extLst>
                  <a:ext uri="{0D108BD9-81ED-4DB2-BD59-A6C34878D82A}">
                    <a16:rowId xmlns:a16="http://schemas.microsoft.com/office/drawing/2014/main" val="228213970"/>
                  </a:ext>
                </a:extLst>
              </a:tr>
              <a:tr h="29914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1" u="none" strike="noStrike">
                          <a:effectLst/>
                        </a:rPr>
                        <a:t>INOVĀCIJAS</a:t>
                      </a:r>
                      <a:endParaRPr lang="lv-LV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20 293 000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500" u="none" strike="noStrike">
                          <a:effectLst/>
                        </a:rPr>
                        <a:t>10 000 000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u="none" strike="noStrike" dirty="0">
                          <a:effectLst/>
                        </a:rPr>
                        <a:t> 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u="none" strike="noStrike" dirty="0">
                          <a:effectLst/>
                        </a:rPr>
                        <a:t> 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u="none" strike="noStrike" dirty="0">
                          <a:effectLst/>
                        </a:rPr>
                        <a:t> 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u="none" strike="noStrike">
                          <a:effectLst/>
                        </a:rPr>
                        <a:t> 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 dirty="0">
                          <a:effectLst/>
                        </a:rPr>
                        <a:t>30 293 000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extLst>
                  <a:ext uri="{0D108BD9-81ED-4DB2-BD59-A6C34878D82A}">
                    <a16:rowId xmlns:a16="http://schemas.microsoft.com/office/drawing/2014/main" val="991274073"/>
                  </a:ext>
                </a:extLst>
              </a:tr>
              <a:tr h="299147">
                <a:tc>
                  <a:txBody>
                    <a:bodyPr/>
                    <a:lstStyle/>
                    <a:p>
                      <a:pPr algn="l" fontAlgn="b"/>
                      <a:r>
                        <a:rPr lang="lv-LV" sz="1500" b="1" u="none" strike="noStrike" dirty="0">
                          <a:effectLst/>
                        </a:rPr>
                        <a:t>Kopā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 dirty="0">
                          <a:effectLst/>
                        </a:rPr>
                        <a:t>120 652 000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>
                          <a:effectLst/>
                        </a:rPr>
                        <a:t>35 293 000</a:t>
                      </a:r>
                      <a:endParaRPr lang="lv-LV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>
                          <a:effectLst/>
                        </a:rPr>
                        <a:t>37 500 000</a:t>
                      </a:r>
                      <a:endParaRPr lang="lv-LV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 dirty="0">
                          <a:effectLst/>
                        </a:rPr>
                        <a:t>0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 dirty="0">
                          <a:effectLst/>
                        </a:rPr>
                        <a:t>31 000 000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 dirty="0">
                          <a:effectLst/>
                        </a:rPr>
                        <a:t>0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500" b="1" u="none" strike="noStrike" dirty="0">
                          <a:effectLst/>
                        </a:rPr>
                        <a:t>224 445 000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/>
                </a:tc>
                <a:extLst>
                  <a:ext uri="{0D108BD9-81ED-4DB2-BD59-A6C34878D82A}">
                    <a16:rowId xmlns:a16="http://schemas.microsoft.com/office/drawing/2014/main" val="3901323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05919"/>
              </p:ext>
            </p:extLst>
          </p:nvPr>
        </p:nvGraphicFramePr>
        <p:xfrm>
          <a:off x="193963" y="856797"/>
          <a:ext cx="11841019" cy="5818126"/>
        </p:xfrm>
        <a:graphic>
          <a:graphicData uri="http://schemas.openxmlformats.org/drawingml/2006/table">
            <a:tbl>
              <a:tblPr/>
              <a:tblGrid>
                <a:gridCol w="8128001">
                  <a:extLst>
                    <a:ext uri="{9D8B030D-6E8A-4147-A177-3AD203B41FA5}">
                      <a16:colId xmlns:a16="http://schemas.microsoft.com/office/drawing/2014/main" val="2136403386"/>
                    </a:ext>
                  </a:extLst>
                </a:gridCol>
                <a:gridCol w="1514763">
                  <a:extLst>
                    <a:ext uri="{9D8B030D-6E8A-4147-A177-3AD203B41FA5}">
                      <a16:colId xmlns:a16="http://schemas.microsoft.com/office/drawing/2014/main" val="4102347532"/>
                    </a:ext>
                  </a:extLst>
                </a:gridCol>
                <a:gridCol w="2198255">
                  <a:extLst>
                    <a:ext uri="{9D8B030D-6E8A-4147-A177-3AD203B41FA5}">
                      <a16:colId xmlns:a16="http://schemas.microsoft.com/office/drawing/2014/main" val="2439067347"/>
                    </a:ext>
                  </a:extLst>
                </a:gridCol>
              </a:tblGrid>
              <a:tr h="51018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lv-L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komponenšu</a:t>
                      </a:r>
                      <a:r>
                        <a:rPr lang="lv-LV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finansējums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8" marR="2588" marT="2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lv-L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Atbildīgā ministrija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8" marR="2588" marT="2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Piešķīrums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8" marR="2588" marT="2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23135"/>
                  </a:ext>
                </a:extLst>
              </a:tr>
              <a:tr h="548469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lv-L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Klimata pārmaiņas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676 207 000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70204"/>
                  </a:ext>
                </a:extLst>
              </a:tr>
              <a:tr h="556736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Izmešu samazināšana transporta </a:t>
                      </a:r>
                      <a:r>
                        <a:rPr lang="lv-L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sektorā</a:t>
                      </a:r>
                      <a:r>
                        <a:rPr lang="lv-LV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v-L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(Pierīgas 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Vision0 plāns)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lv-L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295 482 000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49203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Energoefektivitāte:</a:t>
                      </a:r>
                      <a:endParaRPr lang="lv-LV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311 128 000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97330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Daudzdzīvokļu mājas 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57 282 000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0605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Valsts ēkas un pilotprojekti vēsturiskas ēkas 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23 956 000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2916"/>
                  </a:ext>
                </a:extLst>
              </a:tr>
              <a:tr h="26452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Uzņēmējdarbības energoefektivitāte finanšu instrumenta veidā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120 586 000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32161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Pašvaldību ēku energoefektivitāte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29 304 000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90955"/>
                  </a:ext>
                </a:extLst>
              </a:tr>
              <a:tr h="364391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Elektroenerģijas pārvades un sadales tīklu modernizācija (vēja reforma) 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80 000 000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434382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Klimata adaptācijas </a:t>
                      </a:r>
                      <a:r>
                        <a:rPr lang="lv-LV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pasākumi:</a:t>
                      </a:r>
                      <a:endParaRPr lang="lv-LV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69 597 000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20996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Glābšanas dienesti 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36 630 000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407034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Vides adaptācijas pasākumi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32 967 000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72342"/>
                  </a:ext>
                </a:extLst>
              </a:tr>
              <a:tr h="43227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lv-L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Digitālā transformācija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365 293 000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343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Valsts pārvaldes digitālā transformācija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128 862 000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8930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Uzņēmumu digitalizācija un inovācijas 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125 143 000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8244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Digitālās prasmes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94 788 000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32643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Infrastruktūra (5G) + “pēdējā jūdze”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16 500 000</a:t>
                      </a:r>
                    </a:p>
                  </a:txBody>
                  <a:tcPr marL="2588" marR="2588" marT="2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339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7363" y="175491"/>
            <a:ext cx="10515600" cy="475380"/>
          </a:xfrm>
        </p:spPr>
        <p:txBody>
          <a:bodyPr>
            <a:noAutofit/>
          </a:bodyPr>
          <a:lstStyle/>
          <a:p>
            <a:r>
              <a:rPr lang="lv-LV" sz="3200" b="1" dirty="0" smtClean="0">
                <a:latin typeface="+mn-lt"/>
                <a:ea typeface="+mn-ea"/>
                <a:cs typeface="+mn-cs"/>
              </a:rPr>
              <a:t>ANM </a:t>
            </a:r>
            <a:r>
              <a:rPr lang="lv-LV" sz="3200" b="1" dirty="0">
                <a:latin typeface="+mn-lt"/>
                <a:ea typeface="+mn-ea"/>
                <a:cs typeface="+mn-cs"/>
              </a:rPr>
              <a:t>komponenšu </a:t>
            </a:r>
            <a:r>
              <a:rPr lang="lv-LV" sz="3200" b="1" dirty="0" smtClean="0">
                <a:latin typeface="+mn-lt"/>
                <a:ea typeface="+mn-ea"/>
                <a:cs typeface="+mn-cs"/>
              </a:rPr>
              <a:t>finansējums </a:t>
            </a:r>
            <a:endParaRPr lang="lv-LV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3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3892</TotalTime>
  <Words>719</Words>
  <Application>Microsoft Office PowerPoint</Application>
  <PresentationFormat>Widescreen</PresentationFormat>
  <Paragraphs>212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Office Theme</vt:lpstr>
      <vt:lpstr>Atveseļošanas un noturības mehānisma plāns</vt:lpstr>
      <vt:lpstr>PowerPoint Presentation</vt:lpstr>
      <vt:lpstr>PowerPoint Presentation</vt:lpstr>
      <vt:lpstr>PowerPoint Presentation</vt:lpstr>
      <vt:lpstr>ANM plāna finansējuma galvenās izmaiņas</vt:lpstr>
      <vt:lpstr>ANM plāna atbalsts komersantiem</vt:lpstr>
      <vt:lpstr>Precizētā ANM priekšlikuma ietekme uz NIP</vt:lpstr>
      <vt:lpstr>ANM finansējuma pienesums NIP rīcības virzieniem</vt:lpstr>
      <vt:lpstr>ANM komponenšu finansējums </vt:lpstr>
      <vt:lpstr>ANM komponenšu finansējums </vt:lpstr>
      <vt:lpstr>Indikatīvs Latvijas ANM plāna izstrādes laika grafiks</vt:lpstr>
    </vt:vector>
  </TitlesOfParts>
  <Company>Finanšu Ministrija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ANM sasaiste ar NIP Tieša ietekme</dc:title>
  <dc:creator>FM</dc:creator>
  <cp:lastModifiedBy>Jānis Ozols</cp:lastModifiedBy>
  <cp:revision>127</cp:revision>
  <dcterms:created xsi:type="dcterms:W3CDTF">2021-02-26T11:51:09Z</dcterms:created>
  <dcterms:modified xsi:type="dcterms:W3CDTF">2021-04-26T16:25:24Z</dcterms:modified>
</cp:coreProperties>
</file>