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56" r:id="rId5"/>
    <p:sldId id="257" r:id="rId6"/>
    <p:sldId id="263" r:id="rId7"/>
    <p:sldId id="261" r:id="rId8"/>
    <p:sldId id="259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0A1FC5-56B5-EA3F-A61C-83FBB3A8BCF5}" name="Egija Vītola" initials="EV" userId="S::Egija.Vitola@varam.gov.lv::50d4f3eb-680b-4760-8fa2-380a77e8e2f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00" autoAdjust="0"/>
    <p:restoredTop sz="84199" autoAdjust="0"/>
  </p:normalViewPr>
  <p:slideViewPr>
    <p:cSldViewPr snapToGrid="0" snapToObjects="1">
      <p:cViewPr varScale="1">
        <p:scale>
          <a:sx n="90" d="100"/>
          <a:sy n="90" d="100"/>
        </p:scale>
        <p:origin x="7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ndega Fokina" userId="fbe38b27-3f16-4883-b529-3fc909c8acae" providerId="ADAL" clId="{026C3473-F862-46F8-9E63-5A6114886856}"/>
    <pc:docChg chg="modSld">
      <pc:chgData name="Gundega Fokina" userId="fbe38b27-3f16-4883-b529-3fc909c8acae" providerId="ADAL" clId="{026C3473-F862-46F8-9E63-5A6114886856}" dt="2026-09-15T06:53:34.582" v="0" actId="6549"/>
      <pc:docMkLst>
        <pc:docMk/>
      </pc:docMkLst>
      <pc:sldChg chg="modSp mod">
        <pc:chgData name="Gundega Fokina" userId="fbe38b27-3f16-4883-b529-3fc909c8acae" providerId="ADAL" clId="{026C3473-F862-46F8-9E63-5A6114886856}" dt="2026-09-15T06:53:34.582" v="0" actId="6549"/>
        <pc:sldMkLst>
          <pc:docMk/>
          <pc:sldMk cId="0" sldId="261"/>
        </pc:sldMkLst>
        <pc:spChg chg="mod">
          <ac:chgData name="Gundega Fokina" userId="fbe38b27-3f16-4883-b529-3fc909c8acae" providerId="ADAL" clId="{026C3473-F862-46F8-9E63-5A6114886856}" dt="2026-09-15T06:53:34.582" v="0" actId="6549"/>
          <ac:spMkLst>
            <pc:docMk/>
            <pc:sldMk cId="0" sldId="261"/>
            <ac:spMk id="3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22E0F-D0E1-E908-13E5-5E929CB9E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E42E67-8D2F-0CE4-44F9-1C77F0EED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2F95D8-CD91-90D6-799F-79F8D1D13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8A3E3-A103-A942-399C-CABD2B92C5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76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cfla.gov.lv/lv/3116i-u2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729984"/>
          </a:xfrm>
          <a:prstGeom prst="rect">
            <a:avLst/>
          </a:prstGeom>
          <a:solidFill>
            <a:srgbClr val="0F2A5F"/>
          </a:solidFill>
          <a:ln w="12700">
            <a:solidFill>
              <a:srgbClr val="0F2A5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3" name="Shape 1"/>
          <p:cNvSpPr/>
          <p:nvPr/>
        </p:nvSpPr>
        <p:spPr>
          <a:xfrm>
            <a:off x="3840480" y="0"/>
            <a:ext cx="73152" cy="6729984"/>
          </a:xfrm>
          <a:prstGeom prst="rect">
            <a:avLst/>
          </a:prstGeom>
          <a:solidFill>
            <a:srgbClr val="B5CC1B"/>
          </a:solidFill>
          <a:ln w="127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pic>
        <p:nvPicPr>
          <p:cNvPr id="4" name="Image 0" descr="/mnt/data/work_ref/unzipped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8657" y="-465941"/>
            <a:ext cx="4996479" cy="278811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6735" y="2596695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29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PSD metodikas</a:t>
            </a:r>
            <a:endParaRPr lang="lv-LV" sz="2900" noProof="0" dirty="0"/>
          </a:p>
          <a:p>
            <a:pPr marL="0" indent="0">
              <a:buNone/>
            </a:pPr>
            <a:r>
              <a:rPr lang="lv-LV" sz="29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izmaiņas</a:t>
            </a:r>
            <a:endParaRPr lang="lv-LV" sz="2900" noProof="0" dirty="0"/>
          </a:p>
        </p:txBody>
      </p:sp>
      <p:sp>
        <p:nvSpPr>
          <p:cNvPr id="7" name="Text 4"/>
          <p:cNvSpPr/>
          <p:nvPr/>
        </p:nvSpPr>
        <p:spPr>
          <a:xfrm>
            <a:off x="674468" y="549554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600" b="1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15.</a:t>
            </a:r>
            <a:r>
              <a:rPr lang="en-GB" sz="1600" b="1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r>
              <a:rPr lang="lv-LV" sz="1600" b="1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.2026.</a:t>
            </a:r>
            <a:endParaRPr lang="lv-LV" sz="1600" noProof="0" dirty="0"/>
          </a:p>
        </p:txBody>
      </p:sp>
      <p:sp>
        <p:nvSpPr>
          <p:cNvPr id="9" name="Text 5"/>
          <p:cNvSpPr/>
          <p:nvPr/>
        </p:nvSpPr>
        <p:spPr>
          <a:xfrm>
            <a:off x="4617720" y="1920240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000" b="1" kern="0" spc="20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BŪTISKĀKĀS IZMAIŅAS</a:t>
            </a:r>
            <a:endParaRPr lang="lv-LV" sz="1000" noProof="0" dirty="0"/>
          </a:p>
        </p:txBody>
      </p:sp>
      <p:sp>
        <p:nvSpPr>
          <p:cNvPr id="10" name="Text 6"/>
          <p:cNvSpPr/>
          <p:nvPr/>
        </p:nvSpPr>
        <p:spPr>
          <a:xfrm>
            <a:off x="4572000" y="2356196"/>
            <a:ext cx="64922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2700" b="1" noProof="0" dirty="0">
                <a:solidFill>
                  <a:srgbClr val="0F2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Plašāks lietojums</a:t>
            </a:r>
            <a:endParaRPr lang="lv-LV" sz="2700" noProof="0" dirty="0"/>
          </a:p>
          <a:p>
            <a:pPr marL="0" indent="0">
              <a:buNone/>
            </a:pPr>
            <a:r>
              <a:rPr lang="lv-LV" sz="2700" b="1" noProof="0" dirty="0">
                <a:solidFill>
                  <a:srgbClr val="0F2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Vienkāršāka uzskaite</a:t>
            </a:r>
            <a:endParaRPr lang="lv-LV" sz="2700" noProof="0" dirty="0"/>
          </a:p>
          <a:p>
            <a:pPr marL="0" indent="0">
              <a:buNone/>
            </a:pPr>
            <a:r>
              <a:rPr lang="lv-LV" sz="2700" b="1" noProof="0" dirty="0">
                <a:solidFill>
                  <a:srgbClr val="0F2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Skaidrāki piemēri</a:t>
            </a:r>
            <a:endParaRPr lang="lv-LV" sz="2700" noProof="0" dirty="0"/>
          </a:p>
        </p:txBody>
      </p:sp>
      <p:sp>
        <p:nvSpPr>
          <p:cNvPr id="11" name="Shape 7"/>
          <p:cNvSpPr/>
          <p:nvPr/>
        </p:nvSpPr>
        <p:spPr>
          <a:xfrm>
            <a:off x="4629868" y="4626667"/>
            <a:ext cx="6126480" cy="786384"/>
          </a:xfrm>
          <a:prstGeom prst="roundRect">
            <a:avLst/>
          </a:prstGeom>
          <a:solidFill>
            <a:srgbClr val="F3F6FA"/>
          </a:solidFill>
          <a:ln w="12700">
            <a:solidFill>
              <a:srgbClr val="DCE3E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2" name="Text 8"/>
          <p:cNvSpPr/>
          <p:nvPr/>
        </p:nvSpPr>
        <p:spPr>
          <a:xfrm>
            <a:off x="4927048" y="4497924"/>
            <a:ext cx="5532120" cy="10438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b="1" dirty="0">
                <a:solidFill>
                  <a:srgbClr val="0F7A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 </a:t>
            </a:r>
            <a:r>
              <a:rPr lang="lv-LV" b="1" noProof="0" dirty="0">
                <a:solidFill>
                  <a:srgbClr val="0F7A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3.1.1.6.i. Elektrisko skolas autobusu iegāde</a:t>
            </a:r>
            <a:endParaRPr lang="en-GB" b="1" noProof="0" dirty="0">
              <a:solidFill>
                <a:srgbClr val="0F7A8F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0" y="6729984"/>
            <a:ext cx="879979" cy="128016"/>
          </a:xfrm>
          <a:prstGeom prst="rect">
            <a:avLst/>
          </a:prstGeom>
          <a:solidFill>
            <a:srgbClr val="B0142F"/>
          </a:solidFill>
          <a:ln w="12700">
            <a:solidFill>
              <a:srgbClr val="B0142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4" name="Shape 10"/>
          <p:cNvSpPr/>
          <p:nvPr/>
        </p:nvSpPr>
        <p:spPr>
          <a:xfrm>
            <a:off x="870835" y="6729984"/>
            <a:ext cx="879979" cy="128016"/>
          </a:xfrm>
          <a:prstGeom prst="rect">
            <a:avLst/>
          </a:prstGeom>
          <a:solidFill>
            <a:srgbClr val="77764B"/>
          </a:solidFill>
          <a:ln w="12700">
            <a:solidFill>
              <a:srgbClr val="77764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5" name="Shape 11"/>
          <p:cNvSpPr/>
          <p:nvPr/>
        </p:nvSpPr>
        <p:spPr>
          <a:xfrm>
            <a:off x="1741671" y="6729984"/>
            <a:ext cx="879979" cy="128016"/>
          </a:xfrm>
          <a:prstGeom prst="rect">
            <a:avLst/>
          </a:prstGeom>
          <a:solidFill>
            <a:srgbClr val="1559A5"/>
          </a:solidFill>
          <a:ln w="12700">
            <a:solidFill>
              <a:srgbClr val="1559A5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6" name="Shape 12"/>
          <p:cNvSpPr/>
          <p:nvPr/>
        </p:nvSpPr>
        <p:spPr>
          <a:xfrm>
            <a:off x="2612506" y="6729984"/>
            <a:ext cx="879979" cy="128016"/>
          </a:xfrm>
          <a:prstGeom prst="rect">
            <a:avLst/>
          </a:prstGeom>
          <a:solidFill>
            <a:srgbClr val="0F7A8F"/>
          </a:solidFill>
          <a:ln w="12700">
            <a:solidFill>
              <a:srgbClr val="0F7A8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7" name="Shape 13"/>
          <p:cNvSpPr/>
          <p:nvPr/>
        </p:nvSpPr>
        <p:spPr>
          <a:xfrm>
            <a:off x="3483341" y="6729984"/>
            <a:ext cx="879979" cy="128016"/>
          </a:xfrm>
          <a:prstGeom prst="rect">
            <a:avLst/>
          </a:prstGeom>
          <a:solidFill>
            <a:srgbClr val="0F2A5F"/>
          </a:solidFill>
          <a:ln w="12700">
            <a:solidFill>
              <a:srgbClr val="0F2A5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8" name="Shape 14"/>
          <p:cNvSpPr/>
          <p:nvPr/>
        </p:nvSpPr>
        <p:spPr>
          <a:xfrm>
            <a:off x="4354177" y="6729984"/>
            <a:ext cx="879979" cy="128016"/>
          </a:xfrm>
          <a:prstGeom prst="rect">
            <a:avLst/>
          </a:prstGeom>
          <a:solidFill>
            <a:srgbClr val="27304F"/>
          </a:solidFill>
          <a:ln w="12700">
            <a:solidFill>
              <a:srgbClr val="27304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9" name="Shape 15"/>
          <p:cNvSpPr/>
          <p:nvPr/>
        </p:nvSpPr>
        <p:spPr>
          <a:xfrm>
            <a:off x="5225012" y="6729984"/>
            <a:ext cx="879979" cy="128016"/>
          </a:xfrm>
          <a:prstGeom prst="rect">
            <a:avLst/>
          </a:prstGeom>
          <a:solidFill>
            <a:srgbClr val="6C3B72"/>
          </a:solidFill>
          <a:ln w="12700">
            <a:solidFill>
              <a:srgbClr val="6C3B72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0" name="Shape 16"/>
          <p:cNvSpPr/>
          <p:nvPr/>
        </p:nvSpPr>
        <p:spPr>
          <a:xfrm>
            <a:off x="6095848" y="6729984"/>
            <a:ext cx="879979" cy="128016"/>
          </a:xfrm>
          <a:prstGeom prst="rect">
            <a:avLst/>
          </a:prstGeom>
          <a:solidFill>
            <a:srgbClr val="E50046"/>
          </a:solidFill>
          <a:ln w="12700">
            <a:solidFill>
              <a:srgbClr val="E50046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1" name="Shape 17"/>
          <p:cNvSpPr/>
          <p:nvPr/>
        </p:nvSpPr>
        <p:spPr>
          <a:xfrm>
            <a:off x="6966683" y="6729984"/>
            <a:ext cx="879979" cy="128016"/>
          </a:xfrm>
          <a:prstGeom prst="rect">
            <a:avLst/>
          </a:prstGeom>
          <a:solidFill>
            <a:srgbClr val="70A536"/>
          </a:solidFill>
          <a:ln w="12700">
            <a:solidFill>
              <a:srgbClr val="70A536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2" name="Shape 18"/>
          <p:cNvSpPr/>
          <p:nvPr/>
        </p:nvSpPr>
        <p:spPr>
          <a:xfrm>
            <a:off x="7837518" y="6729984"/>
            <a:ext cx="879979" cy="128016"/>
          </a:xfrm>
          <a:prstGeom prst="rect">
            <a:avLst/>
          </a:prstGeom>
          <a:solidFill>
            <a:srgbClr val="536875"/>
          </a:solidFill>
          <a:ln w="12700">
            <a:solidFill>
              <a:srgbClr val="536875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3" name="Shape 19"/>
          <p:cNvSpPr/>
          <p:nvPr/>
        </p:nvSpPr>
        <p:spPr>
          <a:xfrm>
            <a:off x="8708354" y="6729984"/>
            <a:ext cx="879979" cy="128016"/>
          </a:xfrm>
          <a:prstGeom prst="rect">
            <a:avLst/>
          </a:prstGeom>
          <a:solidFill>
            <a:srgbClr val="8E005E"/>
          </a:solidFill>
          <a:ln w="12700">
            <a:solidFill>
              <a:srgbClr val="8E005E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4" name="Shape 20"/>
          <p:cNvSpPr/>
          <p:nvPr/>
        </p:nvSpPr>
        <p:spPr>
          <a:xfrm>
            <a:off x="9579189" y="6729984"/>
            <a:ext cx="879979" cy="128016"/>
          </a:xfrm>
          <a:prstGeom prst="rect">
            <a:avLst/>
          </a:prstGeom>
          <a:solidFill>
            <a:srgbClr val="F39100"/>
          </a:solidFill>
          <a:ln w="12700">
            <a:solidFill>
              <a:srgbClr val="F39100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5" name="Shape 21"/>
          <p:cNvSpPr/>
          <p:nvPr/>
        </p:nvSpPr>
        <p:spPr>
          <a:xfrm>
            <a:off x="10450024" y="6729984"/>
            <a:ext cx="879979" cy="128016"/>
          </a:xfrm>
          <a:prstGeom prst="rect">
            <a:avLst/>
          </a:prstGeom>
          <a:solidFill>
            <a:srgbClr val="4B7F44"/>
          </a:solidFill>
          <a:ln w="12700">
            <a:solidFill>
              <a:srgbClr val="4B7F44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6" name="Shape 22"/>
          <p:cNvSpPr/>
          <p:nvPr/>
        </p:nvSpPr>
        <p:spPr>
          <a:xfrm>
            <a:off x="11320860" y="6729984"/>
            <a:ext cx="879979" cy="128016"/>
          </a:xfrm>
          <a:prstGeom prst="rect">
            <a:avLst/>
          </a:prstGeom>
          <a:solidFill>
            <a:srgbClr val="542D2D"/>
          </a:solidFill>
          <a:ln w="12700">
            <a:solidFill>
              <a:srgbClr val="542D2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086B7E3-82D7-CA9B-A8E7-CB1AAA308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7983" y="596867"/>
            <a:ext cx="2372020" cy="13233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502920" cy="155448"/>
          </a:xfrm>
          <a:prstGeom prst="rect">
            <a:avLst/>
          </a:prstGeom>
          <a:solidFill>
            <a:srgbClr val="0F2A5F"/>
          </a:solidFill>
          <a:ln w="12700">
            <a:solidFill>
              <a:srgbClr val="0F2A5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pic>
        <p:nvPicPr>
          <p:cNvPr id="3" name="Image 0" descr="/mnt/data/work_ref/unzipped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269177"/>
            <a:ext cx="310896" cy="17487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2286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900" b="1" kern="0" spc="200" noProof="0" dirty="0">
                <a:solidFill>
                  <a:srgbClr val="B5CC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PĀRSKATS</a:t>
            </a:r>
            <a:endParaRPr lang="lv-LV" sz="900" noProof="0" dirty="0"/>
          </a:p>
        </p:txBody>
      </p:sp>
      <p:sp>
        <p:nvSpPr>
          <p:cNvPr id="5" name="Text 2"/>
          <p:cNvSpPr/>
          <p:nvPr/>
        </p:nvSpPr>
        <p:spPr>
          <a:xfrm>
            <a:off x="11292840" y="24688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lv-LV" sz="80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/ 6</a:t>
            </a:r>
            <a:endParaRPr lang="lv-LV" sz="800" noProof="0" dirty="0"/>
          </a:p>
        </p:txBody>
      </p:sp>
      <p:sp>
        <p:nvSpPr>
          <p:cNvPr id="6" name="Shape 3"/>
          <p:cNvSpPr/>
          <p:nvPr/>
        </p:nvSpPr>
        <p:spPr>
          <a:xfrm>
            <a:off x="0" y="6729984"/>
            <a:ext cx="879979" cy="128016"/>
          </a:xfrm>
          <a:prstGeom prst="rect">
            <a:avLst/>
          </a:prstGeom>
          <a:solidFill>
            <a:srgbClr val="B0142F"/>
          </a:solidFill>
          <a:ln w="12700">
            <a:solidFill>
              <a:srgbClr val="B0142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7" name="Shape 4"/>
          <p:cNvSpPr/>
          <p:nvPr/>
        </p:nvSpPr>
        <p:spPr>
          <a:xfrm>
            <a:off x="870835" y="6729984"/>
            <a:ext cx="879979" cy="128016"/>
          </a:xfrm>
          <a:prstGeom prst="rect">
            <a:avLst/>
          </a:prstGeom>
          <a:solidFill>
            <a:srgbClr val="77764B"/>
          </a:solidFill>
          <a:ln w="12700">
            <a:solidFill>
              <a:srgbClr val="77764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8" name="Shape 5"/>
          <p:cNvSpPr/>
          <p:nvPr/>
        </p:nvSpPr>
        <p:spPr>
          <a:xfrm>
            <a:off x="1741671" y="6729984"/>
            <a:ext cx="879979" cy="128016"/>
          </a:xfrm>
          <a:prstGeom prst="rect">
            <a:avLst/>
          </a:prstGeom>
          <a:solidFill>
            <a:srgbClr val="1559A5"/>
          </a:solidFill>
          <a:ln w="12700">
            <a:solidFill>
              <a:srgbClr val="1559A5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9" name="Shape 6"/>
          <p:cNvSpPr/>
          <p:nvPr/>
        </p:nvSpPr>
        <p:spPr>
          <a:xfrm>
            <a:off x="2612506" y="6729984"/>
            <a:ext cx="879979" cy="128016"/>
          </a:xfrm>
          <a:prstGeom prst="rect">
            <a:avLst/>
          </a:prstGeom>
          <a:solidFill>
            <a:srgbClr val="0F7A8F"/>
          </a:solidFill>
          <a:ln w="12700">
            <a:solidFill>
              <a:srgbClr val="0F7A8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0" name="Shape 7"/>
          <p:cNvSpPr/>
          <p:nvPr/>
        </p:nvSpPr>
        <p:spPr>
          <a:xfrm>
            <a:off x="3483341" y="6729984"/>
            <a:ext cx="879979" cy="128016"/>
          </a:xfrm>
          <a:prstGeom prst="rect">
            <a:avLst/>
          </a:prstGeom>
          <a:solidFill>
            <a:srgbClr val="0F2A5F"/>
          </a:solidFill>
          <a:ln w="12700">
            <a:solidFill>
              <a:srgbClr val="0F2A5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1" name="Shape 8"/>
          <p:cNvSpPr/>
          <p:nvPr/>
        </p:nvSpPr>
        <p:spPr>
          <a:xfrm>
            <a:off x="4354177" y="6729984"/>
            <a:ext cx="879979" cy="128016"/>
          </a:xfrm>
          <a:prstGeom prst="rect">
            <a:avLst/>
          </a:prstGeom>
          <a:solidFill>
            <a:srgbClr val="27304F"/>
          </a:solidFill>
          <a:ln w="12700">
            <a:solidFill>
              <a:srgbClr val="27304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2" name="Shape 9"/>
          <p:cNvSpPr/>
          <p:nvPr/>
        </p:nvSpPr>
        <p:spPr>
          <a:xfrm>
            <a:off x="5225012" y="6729984"/>
            <a:ext cx="879979" cy="128016"/>
          </a:xfrm>
          <a:prstGeom prst="rect">
            <a:avLst/>
          </a:prstGeom>
          <a:solidFill>
            <a:srgbClr val="6C3B72"/>
          </a:solidFill>
          <a:ln w="12700">
            <a:solidFill>
              <a:srgbClr val="6C3B72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3" name="Shape 10"/>
          <p:cNvSpPr/>
          <p:nvPr/>
        </p:nvSpPr>
        <p:spPr>
          <a:xfrm>
            <a:off x="6095848" y="6729984"/>
            <a:ext cx="879979" cy="128016"/>
          </a:xfrm>
          <a:prstGeom prst="rect">
            <a:avLst/>
          </a:prstGeom>
          <a:solidFill>
            <a:srgbClr val="E50046"/>
          </a:solidFill>
          <a:ln w="12700">
            <a:solidFill>
              <a:srgbClr val="E50046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4" name="Shape 11"/>
          <p:cNvSpPr/>
          <p:nvPr/>
        </p:nvSpPr>
        <p:spPr>
          <a:xfrm>
            <a:off x="6966683" y="6729984"/>
            <a:ext cx="879979" cy="128016"/>
          </a:xfrm>
          <a:prstGeom prst="rect">
            <a:avLst/>
          </a:prstGeom>
          <a:solidFill>
            <a:srgbClr val="70A536"/>
          </a:solidFill>
          <a:ln w="12700">
            <a:solidFill>
              <a:srgbClr val="70A536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5" name="Shape 12"/>
          <p:cNvSpPr/>
          <p:nvPr/>
        </p:nvSpPr>
        <p:spPr>
          <a:xfrm>
            <a:off x="7837518" y="6729984"/>
            <a:ext cx="879979" cy="128016"/>
          </a:xfrm>
          <a:prstGeom prst="rect">
            <a:avLst/>
          </a:prstGeom>
          <a:solidFill>
            <a:srgbClr val="536875"/>
          </a:solidFill>
          <a:ln w="12700">
            <a:solidFill>
              <a:srgbClr val="536875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6" name="Shape 13"/>
          <p:cNvSpPr/>
          <p:nvPr/>
        </p:nvSpPr>
        <p:spPr>
          <a:xfrm>
            <a:off x="8708354" y="6729984"/>
            <a:ext cx="879979" cy="128016"/>
          </a:xfrm>
          <a:prstGeom prst="rect">
            <a:avLst/>
          </a:prstGeom>
          <a:solidFill>
            <a:srgbClr val="8E005E"/>
          </a:solidFill>
          <a:ln w="12700">
            <a:solidFill>
              <a:srgbClr val="8E005E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7" name="Shape 14"/>
          <p:cNvSpPr/>
          <p:nvPr/>
        </p:nvSpPr>
        <p:spPr>
          <a:xfrm>
            <a:off x="9579189" y="6729984"/>
            <a:ext cx="879979" cy="128016"/>
          </a:xfrm>
          <a:prstGeom prst="rect">
            <a:avLst/>
          </a:prstGeom>
          <a:solidFill>
            <a:srgbClr val="F39100"/>
          </a:solidFill>
          <a:ln w="12700">
            <a:solidFill>
              <a:srgbClr val="F39100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8" name="Shape 15"/>
          <p:cNvSpPr/>
          <p:nvPr/>
        </p:nvSpPr>
        <p:spPr>
          <a:xfrm>
            <a:off x="10450024" y="6729984"/>
            <a:ext cx="879979" cy="128016"/>
          </a:xfrm>
          <a:prstGeom prst="rect">
            <a:avLst/>
          </a:prstGeom>
          <a:solidFill>
            <a:srgbClr val="4B7F44"/>
          </a:solidFill>
          <a:ln w="12700">
            <a:solidFill>
              <a:srgbClr val="4B7F44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9" name="Shape 16"/>
          <p:cNvSpPr/>
          <p:nvPr/>
        </p:nvSpPr>
        <p:spPr>
          <a:xfrm>
            <a:off x="11320860" y="6729984"/>
            <a:ext cx="879979" cy="128016"/>
          </a:xfrm>
          <a:prstGeom prst="rect">
            <a:avLst/>
          </a:prstGeom>
          <a:solidFill>
            <a:srgbClr val="542D2D"/>
          </a:solidFill>
          <a:ln w="12700">
            <a:solidFill>
              <a:srgbClr val="542D2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0" name="Text 17"/>
          <p:cNvSpPr/>
          <p:nvPr/>
        </p:nvSpPr>
        <p:spPr>
          <a:xfrm>
            <a:off x="658368" y="566928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2400" b="1" noProof="0" dirty="0">
                <a:solidFill>
                  <a:srgbClr val="0F2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Kas būtiski mainās?</a:t>
            </a:r>
            <a:endParaRPr lang="lv-LV" sz="2400" noProof="0" dirty="0"/>
          </a:p>
        </p:txBody>
      </p:sp>
      <p:sp>
        <p:nvSpPr>
          <p:cNvPr id="21" name="Text 18"/>
          <p:cNvSpPr/>
          <p:nvPr/>
        </p:nvSpPr>
        <p:spPr>
          <a:xfrm>
            <a:off x="658368" y="105156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Metodikas grozījumu praktiskā ietekme.</a:t>
            </a:r>
            <a:endParaRPr lang="lv-LV" sz="1200" noProof="0" dirty="0"/>
          </a:p>
        </p:txBody>
      </p:sp>
      <p:sp>
        <p:nvSpPr>
          <p:cNvPr id="22" name="Shape 19"/>
          <p:cNvSpPr/>
          <p:nvPr/>
        </p:nvSpPr>
        <p:spPr>
          <a:xfrm>
            <a:off x="658368" y="1417320"/>
            <a:ext cx="10835640" cy="1"/>
          </a:xfrm>
          <a:prstGeom prst="line">
            <a:avLst/>
          </a:prstGeom>
          <a:noFill/>
          <a:ln w="12700">
            <a:solidFill>
              <a:srgbClr val="DCE3E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3" name="Shape 20"/>
          <p:cNvSpPr/>
          <p:nvPr/>
        </p:nvSpPr>
        <p:spPr>
          <a:xfrm>
            <a:off x="658368" y="1417320"/>
            <a:ext cx="384048" cy="1"/>
          </a:xfrm>
          <a:prstGeom prst="line">
            <a:avLst/>
          </a:prstGeom>
          <a:noFill/>
          <a:ln w="381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4" name="Shape 21"/>
          <p:cNvSpPr/>
          <p:nvPr/>
        </p:nvSpPr>
        <p:spPr>
          <a:xfrm>
            <a:off x="658368" y="1755647"/>
            <a:ext cx="2487168" cy="3977641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CE3ED"/>
            </a:solidFill>
            <a:prstDash val="solid"/>
          </a:ln>
          <a:effectLst>
            <a:outerShdw blurRad="12700" dist="4445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lv-LV" noProof="0" dirty="0"/>
          </a:p>
        </p:txBody>
      </p:sp>
      <p:sp>
        <p:nvSpPr>
          <p:cNvPr id="25" name="Shape 22"/>
          <p:cNvSpPr/>
          <p:nvPr/>
        </p:nvSpPr>
        <p:spPr>
          <a:xfrm>
            <a:off x="658368" y="1755648"/>
            <a:ext cx="45719" cy="3977640"/>
          </a:xfrm>
          <a:prstGeom prst="rect">
            <a:avLst/>
          </a:prstGeom>
          <a:solidFill>
            <a:srgbClr val="0F7A8F"/>
          </a:solidFill>
          <a:ln w="12700">
            <a:solidFill>
              <a:srgbClr val="0F7A8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6" name="Text 23"/>
          <p:cNvSpPr/>
          <p:nvPr/>
        </p:nvSpPr>
        <p:spPr>
          <a:xfrm>
            <a:off x="886968" y="1938528"/>
            <a:ext cx="20299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800" b="1" kern="0" spc="130" noProof="0" dirty="0">
                <a:solidFill>
                  <a:srgbClr val="0F7A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lv-LV" sz="800" noProof="0" dirty="0"/>
          </a:p>
        </p:txBody>
      </p:sp>
      <p:sp>
        <p:nvSpPr>
          <p:cNvPr id="27" name="Text 24"/>
          <p:cNvSpPr/>
          <p:nvPr/>
        </p:nvSpPr>
        <p:spPr>
          <a:xfrm>
            <a:off x="850392" y="2327149"/>
            <a:ext cx="20299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500" b="1" noProof="0" dirty="0">
                <a:solidFill>
                  <a:srgbClr val="0F2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</a:t>
            </a:r>
            <a:r>
              <a:rPr lang="en-GB" sz="1500" b="1" dirty="0">
                <a:solidFill>
                  <a:srgbClr val="0F2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APLAŠINĀTS PAMATDARBĪBAS TVĒRUMS</a:t>
            </a:r>
            <a:endParaRPr lang="lv-LV" sz="1500" b="1" noProof="0" dirty="0"/>
          </a:p>
        </p:txBody>
      </p:sp>
      <p:sp>
        <p:nvSpPr>
          <p:cNvPr id="28" name="Text 25"/>
          <p:cNvSpPr/>
          <p:nvPr/>
        </p:nvSpPr>
        <p:spPr>
          <a:xfrm>
            <a:off x="879979" y="2926079"/>
            <a:ext cx="2258568" cy="19751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lv-LV" sz="1250" noProof="0" dirty="0" err="1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Elektroautobusu</a:t>
            </a:r>
            <a:r>
              <a:rPr lang="lv-LV" sz="125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prioritāri nodrošinot izglītojamo pārvadājumus, papildus var izmantot arī citu  pašvaldības funkciju un no tām izrietošo pārvaldes uzdevumu izpildei, piemēram: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25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Sociālās palīdzības un sociālo pakalpojumu nodrošināšanai;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25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Kultūras funkcijas īstenošanai;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25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Veselības aprūpes pieejamības veicināšanai;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25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Civilās aizsardzības vajadzībām</a:t>
            </a:r>
            <a:r>
              <a:rPr lang="en-GB" sz="125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25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u.c. pārvaldes uzdevumiem</a:t>
            </a:r>
            <a:r>
              <a:rPr lang="lv-LV" sz="125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lv-LV" sz="1250" noProof="0" dirty="0"/>
          </a:p>
        </p:txBody>
      </p:sp>
      <p:sp>
        <p:nvSpPr>
          <p:cNvPr id="29" name="Shape 26"/>
          <p:cNvSpPr/>
          <p:nvPr/>
        </p:nvSpPr>
        <p:spPr>
          <a:xfrm>
            <a:off x="3447288" y="1769364"/>
            <a:ext cx="2487168" cy="3963924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CE3ED"/>
            </a:solidFill>
            <a:prstDash val="solid"/>
          </a:ln>
          <a:effectLst>
            <a:outerShdw blurRad="12700" dist="4445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lv-LV" noProof="0" dirty="0"/>
          </a:p>
        </p:txBody>
      </p:sp>
      <p:sp>
        <p:nvSpPr>
          <p:cNvPr id="30" name="Shape 27"/>
          <p:cNvSpPr/>
          <p:nvPr/>
        </p:nvSpPr>
        <p:spPr>
          <a:xfrm>
            <a:off x="3440300" y="1755648"/>
            <a:ext cx="52186" cy="3977640"/>
          </a:xfrm>
          <a:prstGeom prst="rect">
            <a:avLst/>
          </a:prstGeom>
          <a:solidFill>
            <a:srgbClr val="1559A5"/>
          </a:solidFill>
          <a:ln w="12700">
            <a:solidFill>
              <a:srgbClr val="1559A5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31" name="Text 28"/>
          <p:cNvSpPr/>
          <p:nvPr/>
        </p:nvSpPr>
        <p:spPr>
          <a:xfrm>
            <a:off x="3675888" y="1938528"/>
            <a:ext cx="20299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800" b="1" kern="0" spc="130" noProof="0" dirty="0">
                <a:solidFill>
                  <a:srgbClr val="1559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lv-LV" sz="800" noProof="0" dirty="0"/>
          </a:p>
        </p:txBody>
      </p:sp>
      <p:sp>
        <p:nvSpPr>
          <p:cNvPr id="32" name="Text 29"/>
          <p:cNvSpPr/>
          <p:nvPr/>
        </p:nvSpPr>
        <p:spPr>
          <a:xfrm>
            <a:off x="3675888" y="2240280"/>
            <a:ext cx="20299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500" b="1" noProof="0" dirty="0">
                <a:solidFill>
                  <a:srgbClr val="0F2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IZGLĪTĪBAS PĀRVADĀJUMI</a:t>
            </a:r>
            <a:endParaRPr lang="lv-LV" sz="1500" noProof="0" dirty="0"/>
          </a:p>
        </p:txBody>
      </p:sp>
      <p:sp>
        <p:nvSpPr>
          <p:cNvPr id="33" name="Text 30"/>
          <p:cNvSpPr/>
          <p:nvPr/>
        </p:nvSpPr>
        <p:spPr>
          <a:xfrm>
            <a:off x="3675367" y="2926079"/>
            <a:ext cx="2205860" cy="2148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lv-LV" sz="13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Paplašināti izglītības braucieni pamatdarbībā un precizēta izglītojamo definīcija. </a:t>
            </a:r>
            <a:endParaRPr lang="en-GB" sz="1300" noProof="0" dirty="0">
              <a:solidFill>
                <a:srgbClr val="1B234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endParaRPr lang="lv-LV" sz="1300" noProof="0" dirty="0">
              <a:solidFill>
                <a:srgbClr val="1B234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r>
              <a:rPr lang="lv-LV" sz="13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Pamatdarbībā ietverti arī pašvaldības dibināto izglītības iestāžu profesionālās ievirzes un interešu izglītības audzēkņu pārvadājumi, ja tie saistīti ar attiecīgo izglītības programmu īstenošanu.</a:t>
            </a:r>
            <a:endParaRPr lang="lv-LV" sz="1300" noProof="0" dirty="0"/>
          </a:p>
        </p:txBody>
      </p:sp>
      <p:sp>
        <p:nvSpPr>
          <p:cNvPr id="34" name="Shape 31"/>
          <p:cNvSpPr/>
          <p:nvPr/>
        </p:nvSpPr>
        <p:spPr>
          <a:xfrm>
            <a:off x="6236208" y="1755647"/>
            <a:ext cx="2487168" cy="3977639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CE3ED"/>
            </a:solidFill>
            <a:prstDash val="solid"/>
          </a:ln>
          <a:effectLst>
            <a:outerShdw blurRad="12700" dist="4445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lv-LV" noProof="0" dirty="0"/>
          </a:p>
        </p:txBody>
      </p:sp>
      <p:sp>
        <p:nvSpPr>
          <p:cNvPr id="35" name="Shape 32"/>
          <p:cNvSpPr/>
          <p:nvPr/>
        </p:nvSpPr>
        <p:spPr>
          <a:xfrm>
            <a:off x="6236208" y="1755648"/>
            <a:ext cx="45719" cy="3977640"/>
          </a:xfrm>
          <a:prstGeom prst="rect">
            <a:avLst/>
          </a:prstGeom>
          <a:solidFill>
            <a:srgbClr val="B5CC1B"/>
          </a:solidFill>
          <a:ln w="127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36" name="Text 33"/>
          <p:cNvSpPr/>
          <p:nvPr/>
        </p:nvSpPr>
        <p:spPr>
          <a:xfrm>
            <a:off x="6464808" y="1938528"/>
            <a:ext cx="20299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800" b="1" kern="0" spc="130" noProof="0" dirty="0">
                <a:solidFill>
                  <a:srgbClr val="B5CC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lv-LV" sz="800" noProof="0" dirty="0"/>
          </a:p>
        </p:txBody>
      </p:sp>
      <p:sp>
        <p:nvSpPr>
          <p:cNvPr id="37" name="Text 34"/>
          <p:cNvSpPr/>
          <p:nvPr/>
        </p:nvSpPr>
        <p:spPr>
          <a:xfrm>
            <a:off x="6464808" y="2240280"/>
            <a:ext cx="20299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500" b="1" noProof="0" dirty="0">
                <a:solidFill>
                  <a:srgbClr val="0F2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VIENKĀRŠĀKA UZSKAITE</a:t>
            </a:r>
            <a:endParaRPr lang="lv-LV" sz="1500" noProof="0" dirty="0"/>
          </a:p>
        </p:txBody>
      </p:sp>
      <p:sp>
        <p:nvSpPr>
          <p:cNvPr id="38" name="Text 35"/>
          <p:cNvSpPr/>
          <p:nvPr/>
        </p:nvSpPr>
        <p:spPr>
          <a:xfrm>
            <a:off x="6419089" y="2931667"/>
            <a:ext cx="2258568" cy="2148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lv-LV" sz="13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Atsevišķa PSD uzskaite uzlādes infrastruktūrai vairs nav nepieciešama.</a:t>
            </a:r>
          </a:p>
          <a:p>
            <a:pPr marL="0" indent="0">
              <a:buNone/>
            </a:pPr>
            <a:br>
              <a:rPr lang="lv-LV" sz="13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</a:br>
            <a:r>
              <a:rPr lang="lv-LV" sz="1300" noProof="0" dirty="0" err="1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Elektroautobuss</a:t>
            </a:r>
            <a:r>
              <a:rPr lang="lv-LV" sz="13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un tā darbības nodrošināšanai nepieciešamā uzlādes infrastruktūra tiek vērtēti kā vienota infrastruktūra.</a:t>
            </a:r>
            <a:endParaRPr lang="lv-LV" sz="1300" noProof="0" dirty="0"/>
          </a:p>
        </p:txBody>
      </p:sp>
      <p:sp>
        <p:nvSpPr>
          <p:cNvPr id="39" name="Shape 36"/>
          <p:cNvSpPr/>
          <p:nvPr/>
        </p:nvSpPr>
        <p:spPr>
          <a:xfrm>
            <a:off x="9025128" y="1755648"/>
            <a:ext cx="2487168" cy="397764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CE3ED"/>
            </a:solidFill>
            <a:prstDash val="solid"/>
          </a:ln>
          <a:effectLst>
            <a:outerShdw blurRad="12700" dist="4445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lv-LV" noProof="0" dirty="0"/>
          </a:p>
        </p:txBody>
      </p:sp>
      <p:sp>
        <p:nvSpPr>
          <p:cNvPr id="40" name="Shape 37"/>
          <p:cNvSpPr/>
          <p:nvPr/>
        </p:nvSpPr>
        <p:spPr>
          <a:xfrm>
            <a:off x="9025128" y="1755647"/>
            <a:ext cx="45719" cy="3950207"/>
          </a:xfrm>
          <a:prstGeom prst="rect">
            <a:avLst/>
          </a:prstGeom>
          <a:solidFill>
            <a:srgbClr val="B0142F"/>
          </a:solidFill>
          <a:ln w="12700">
            <a:solidFill>
              <a:srgbClr val="B0142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41" name="Text 38"/>
          <p:cNvSpPr/>
          <p:nvPr/>
        </p:nvSpPr>
        <p:spPr>
          <a:xfrm>
            <a:off x="9253728" y="1938528"/>
            <a:ext cx="20299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800" b="1" kern="0" spc="130" noProof="0" dirty="0">
                <a:solidFill>
                  <a:srgbClr val="B014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lv-LV" sz="800" noProof="0" dirty="0"/>
          </a:p>
        </p:txBody>
      </p:sp>
      <p:sp>
        <p:nvSpPr>
          <p:cNvPr id="42" name="Text 39"/>
          <p:cNvSpPr/>
          <p:nvPr/>
        </p:nvSpPr>
        <p:spPr>
          <a:xfrm>
            <a:off x="9253728" y="2240280"/>
            <a:ext cx="20299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500" b="1" noProof="0" dirty="0">
                <a:solidFill>
                  <a:srgbClr val="0F2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SKAIDRĀKI PIEMĒRI</a:t>
            </a:r>
            <a:endParaRPr lang="lv-LV" sz="1500" noProof="0" dirty="0"/>
          </a:p>
        </p:txBody>
      </p:sp>
      <p:sp>
        <p:nvSpPr>
          <p:cNvPr id="43" name="Text 40"/>
          <p:cNvSpPr/>
          <p:nvPr/>
        </p:nvSpPr>
        <p:spPr>
          <a:xfrm>
            <a:off x="9253728" y="2898647"/>
            <a:ext cx="2240280" cy="2148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lv-LV" sz="13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Metodikā precizēta pārvadājumu klasificēšana kā pamatdarbība, PSD vai nepieļaujama darbība.</a:t>
            </a:r>
          </a:p>
          <a:p>
            <a:pPr marL="0" indent="0">
              <a:buNone/>
            </a:pPr>
            <a:endParaRPr lang="lv-LV" sz="1300" dirty="0">
              <a:solidFill>
                <a:srgbClr val="1B2340"/>
              </a:solidFill>
              <a:latin typeface="Aptos" pitchFamily="34" charset="0"/>
            </a:endParaRPr>
          </a:p>
          <a:p>
            <a:pPr marL="0" indent="0">
              <a:buNone/>
            </a:pPr>
            <a:r>
              <a:rPr lang="lv-LV" sz="1300" noProof="0" dirty="0">
                <a:solidFill>
                  <a:srgbClr val="1B2340"/>
                </a:solidFill>
                <a:latin typeface="Aptos" pitchFamily="34" charset="0"/>
              </a:rPr>
              <a:t>Piemēram, kultūras funkcijas pārvadājumi uzskatāmi par pamatdarbību neatkarīgi no pasākuma norises vietas, ja tiem nav saimnieciska rakstura.</a:t>
            </a:r>
            <a:endParaRPr lang="lv-LV" sz="1300" noProof="0" dirty="0"/>
          </a:p>
        </p:txBody>
      </p:sp>
      <p:sp>
        <p:nvSpPr>
          <p:cNvPr id="44" name="Shape 41"/>
          <p:cNvSpPr/>
          <p:nvPr/>
        </p:nvSpPr>
        <p:spPr>
          <a:xfrm>
            <a:off x="612648" y="6153912"/>
            <a:ext cx="10835640" cy="393192"/>
          </a:xfrm>
          <a:prstGeom prst="roundRect">
            <a:avLst/>
          </a:prstGeom>
          <a:solidFill>
            <a:srgbClr val="0F2A5F"/>
          </a:solidFill>
          <a:ln w="12700">
            <a:solidFill>
              <a:srgbClr val="0F2A5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45" name="Text 42"/>
          <p:cNvSpPr/>
          <p:nvPr/>
        </p:nvSpPr>
        <p:spPr>
          <a:xfrm>
            <a:off x="685800" y="6184900"/>
            <a:ext cx="10671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300" b="1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Jaunā pieeja piemērojama no 2026.gada 1.aprīļa visiem investīcijas ietvaros apstiprinātajiem projektiem neatkarīgi no to īstenošanas laika</a:t>
            </a:r>
            <a:endParaRPr lang="lv-LV" sz="130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BCFBD6-59FB-E151-2421-446FDB4AE4B3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2C625AF-6516-CB63-A5DD-95E2AED330AA}"/>
              </a:ext>
            </a:extLst>
          </p:cNvPr>
          <p:cNvSpPr/>
          <p:nvPr/>
        </p:nvSpPr>
        <p:spPr>
          <a:xfrm>
            <a:off x="0" y="0"/>
            <a:ext cx="502920" cy="155448"/>
          </a:xfrm>
          <a:prstGeom prst="rect">
            <a:avLst/>
          </a:prstGeom>
          <a:solidFill>
            <a:srgbClr val="0F2A5F"/>
          </a:solidFill>
          <a:ln w="12700">
            <a:solidFill>
              <a:srgbClr val="0F2A5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pic>
        <p:nvPicPr>
          <p:cNvPr id="3" name="Image 0" descr="/mnt/data/work_ref/unzipped/ppt/media/image2.png">
            <a:extLst>
              <a:ext uri="{FF2B5EF4-FFF2-40B4-BE49-F238E27FC236}">
                <a16:creationId xmlns:a16="http://schemas.microsoft.com/office/drawing/2014/main" id="{591DD95B-B440-E814-4766-3ED844D19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269177"/>
            <a:ext cx="310896" cy="174879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B62F0EB4-3DA6-41A0-0946-7D7D0830FB06}"/>
              </a:ext>
            </a:extLst>
          </p:cNvPr>
          <p:cNvSpPr/>
          <p:nvPr/>
        </p:nvSpPr>
        <p:spPr>
          <a:xfrm>
            <a:off x="658368" y="2286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900" b="1" kern="0" spc="200" noProof="0" dirty="0">
                <a:solidFill>
                  <a:srgbClr val="B5CC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UZSKAITE</a:t>
            </a:r>
            <a:endParaRPr lang="lv-LV" sz="900" noProof="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B9D7457-DDB4-D7F4-580B-1FA5AC6CD506}"/>
              </a:ext>
            </a:extLst>
          </p:cNvPr>
          <p:cNvSpPr/>
          <p:nvPr/>
        </p:nvSpPr>
        <p:spPr>
          <a:xfrm>
            <a:off x="11292840" y="24688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lv-LV" sz="80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/ 6</a:t>
            </a:r>
            <a:endParaRPr lang="lv-LV" sz="800" noProof="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FFB4893B-E40D-16D2-EB93-53277E3E1F59}"/>
              </a:ext>
            </a:extLst>
          </p:cNvPr>
          <p:cNvSpPr/>
          <p:nvPr/>
        </p:nvSpPr>
        <p:spPr>
          <a:xfrm>
            <a:off x="0" y="6729984"/>
            <a:ext cx="879979" cy="128016"/>
          </a:xfrm>
          <a:prstGeom prst="rect">
            <a:avLst/>
          </a:prstGeom>
          <a:solidFill>
            <a:srgbClr val="B0142F"/>
          </a:solidFill>
          <a:ln w="12700">
            <a:solidFill>
              <a:srgbClr val="B0142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9172F3D9-7F6F-5D02-90A3-C5033FA7C3C8}"/>
              </a:ext>
            </a:extLst>
          </p:cNvPr>
          <p:cNvSpPr/>
          <p:nvPr/>
        </p:nvSpPr>
        <p:spPr>
          <a:xfrm>
            <a:off x="870835" y="6729984"/>
            <a:ext cx="879979" cy="128016"/>
          </a:xfrm>
          <a:prstGeom prst="rect">
            <a:avLst/>
          </a:prstGeom>
          <a:solidFill>
            <a:srgbClr val="77764B"/>
          </a:solidFill>
          <a:ln w="12700">
            <a:solidFill>
              <a:srgbClr val="77764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14E230A2-178E-C2E3-FFDB-1254DCD486F8}"/>
              </a:ext>
            </a:extLst>
          </p:cNvPr>
          <p:cNvSpPr/>
          <p:nvPr/>
        </p:nvSpPr>
        <p:spPr>
          <a:xfrm>
            <a:off x="1741671" y="6729984"/>
            <a:ext cx="879979" cy="128016"/>
          </a:xfrm>
          <a:prstGeom prst="rect">
            <a:avLst/>
          </a:prstGeom>
          <a:solidFill>
            <a:srgbClr val="1559A5"/>
          </a:solidFill>
          <a:ln w="12700">
            <a:solidFill>
              <a:srgbClr val="1559A5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C2FB49AC-2582-D527-918D-4E8C522D9962}"/>
              </a:ext>
            </a:extLst>
          </p:cNvPr>
          <p:cNvSpPr/>
          <p:nvPr/>
        </p:nvSpPr>
        <p:spPr>
          <a:xfrm>
            <a:off x="2612506" y="6729984"/>
            <a:ext cx="879979" cy="128016"/>
          </a:xfrm>
          <a:prstGeom prst="rect">
            <a:avLst/>
          </a:prstGeom>
          <a:solidFill>
            <a:srgbClr val="0F7A8F"/>
          </a:solidFill>
          <a:ln w="12700">
            <a:solidFill>
              <a:srgbClr val="0F7A8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B4BE7093-C46E-776F-F891-7124FA8D29DA}"/>
              </a:ext>
            </a:extLst>
          </p:cNvPr>
          <p:cNvSpPr/>
          <p:nvPr/>
        </p:nvSpPr>
        <p:spPr>
          <a:xfrm>
            <a:off x="3483341" y="6729984"/>
            <a:ext cx="879979" cy="128016"/>
          </a:xfrm>
          <a:prstGeom prst="rect">
            <a:avLst/>
          </a:prstGeom>
          <a:solidFill>
            <a:srgbClr val="0F2A5F"/>
          </a:solidFill>
          <a:ln w="12700">
            <a:solidFill>
              <a:srgbClr val="0F2A5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9349C530-57B3-BF5F-1B67-2276AC2174B9}"/>
              </a:ext>
            </a:extLst>
          </p:cNvPr>
          <p:cNvSpPr/>
          <p:nvPr/>
        </p:nvSpPr>
        <p:spPr>
          <a:xfrm>
            <a:off x="4354177" y="6729984"/>
            <a:ext cx="879979" cy="128016"/>
          </a:xfrm>
          <a:prstGeom prst="rect">
            <a:avLst/>
          </a:prstGeom>
          <a:solidFill>
            <a:srgbClr val="27304F"/>
          </a:solidFill>
          <a:ln w="12700">
            <a:solidFill>
              <a:srgbClr val="27304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9EEBF8B9-EDDF-818D-5845-C0B849D1F836}"/>
              </a:ext>
            </a:extLst>
          </p:cNvPr>
          <p:cNvSpPr/>
          <p:nvPr/>
        </p:nvSpPr>
        <p:spPr>
          <a:xfrm>
            <a:off x="5225012" y="6729984"/>
            <a:ext cx="879979" cy="128016"/>
          </a:xfrm>
          <a:prstGeom prst="rect">
            <a:avLst/>
          </a:prstGeom>
          <a:solidFill>
            <a:srgbClr val="6C3B72"/>
          </a:solidFill>
          <a:ln w="12700">
            <a:solidFill>
              <a:srgbClr val="6C3B72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80A2B263-E568-FED2-A0D2-9518BE5F1865}"/>
              </a:ext>
            </a:extLst>
          </p:cNvPr>
          <p:cNvSpPr/>
          <p:nvPr/>
        </p:nvSpPr>
        <p:spPr>
          <a:xfrm>
            <a:off x="6095848" y="6729984"/>
            <a:ext cx="879979" cy="128016"/>
          </a:xfrm>
          <a:prstGeom prst="rect">
            <a:avLst/>
          </a:prstGeom>
          <a:solidFill>
            <a:srgbClr val="E50046"/>
          </a:solidFill>
          <a:ln w="12700">
            <a:solidFill>
              <a:srgbClr val="E50046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FC17F719-F4A0-14CC-3DC8-6005A3C0D8D7}"/>
              </a:ext>
            </a:extLst>
          </p:cNvPr>
          <p:cNvSpPr/>
          <p:nvPr/>
        </p:nvSpPr>
        <p:spPr>
          <a:xfrm>
            <a:off x="6966683" y="6729984"/>
            <a:ext cx="879979" cy="128016"/>
          </a:xfrm>
          <a:prstGeom prst="rect">
            <a:avLst/>
          </a:prstGeom>
          <a:solidFill>
            <a:srgbClr val="70A536"/>
          </a:solidFill>
          <a:ln w="12700">
            <a:solidFill>
              <a:srgbClr val="70A536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933C9ED6-C700-86DB-D5B6-7DEBBA12B46E}"/>
              </a:ext>
            </a:extLst>
          </p:cNvPr>
          <p:cNvSpPr/>
          <p:nvPr/>
        </p:nvSpPr>
        <p:spPr>
          <a:xfrm>
            <a:off x="7837518" y="6729984"/>
            <a:ext cx="879979" cy="128016"/>
          </a:xfrm>
          <a:prstGeom prst="rect">
            <a:avLst/>
          </a:prstGeom>
          <a:solidFill>
            <a:srgbClr val="536875"/>
          </a:solidFill>
          <a:ln w="12700">
            <a:solidFill>
              <a:srgbClr val="536875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86AC307B-8DF0-2A3A-15FD-77B471D1249D}"/>
              </a:ext>
            </a:extLst>
          </p:cNvPr>
          <p:cNvSpPr/>
          <p:nvPr/>
        </p:nvSpPr>
        <p:spPr>
          <a:xfrm>
            <a:off x="8708354" y="6729984"/>
            <a:ext cx="879979" cy="128016"/>
          </a:xfrm>
          <a:prstGeom prst="rect">
            <a:avLst/>
          </a:prstGeom>
          <a:solidFill>
            <a:srgbClr val="8E005E"/>
          </a:solidFill>
          <a:ln w="12700">
            <a:solidFill>
              <a:srgbClr val="8E005E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AAB060B2-EFD0-35B8-8832-755D79B79FF9}"/>
              </a:ext>
            </a:extLst>
          </p:cNvPr>
          <p:cNvSpPr/>
          <p:nvPr/>
        </p:nvSpPr>
        <p:spPr>
          <a:xfrm>
            <a:off x="9579189" y="6729984"/>
            <a:ext cx="879979" cy="128016"/>
          </a:xfrm>
          <a:prstGeom prst="rect">
            <a:avLst/>
          </a:prstGeom>
          <a:solidFill>
            <a:srgbClr val="F39100"/>
          </a:solidFill>
          <a:ln w="12700">
            <a:solidFill>
              <a:srgbClr val="F39100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263DD16C-D046-0A7E-DD26-EB794A55ABFB}"/>
              </a:ext>
            </a:extLst>
          </p:cNvPr>
          <p:cNvSpPr/>
          <p:nvPr/>
        </p:nvSpPr>
        <p:spPr>
          <a:xfrm>
            <a:off x="10450024" y="6729984"/>
            <a:ext cx="879979" cy="128016"/>
          </a:xfrm>
          <a:prstGeom prst="rect">
            <a:avLst/>
          </a:prstGeom>
          <a:solidFill>
            <a:srgbClr val="4B7F44"/>
          </a:solidFill>
          <a:ln w="12700">
            <a:solidFill>
              <a:srgbClr val="4B7F44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F831458E-5D70-3B62-7D4B-ADB3A3BD6F59}"/>
              </a:ext>
            </a:extLst>
          </p:cNvPr>
          <p:cNvSpPr/>
          <p:nvPr/>
        </p:nvSpPr>
        <p:spPr>
          <a:xfrm>
            <a:off x="11320860" y="6729984"/>
            <a:ext cx="879979" cy="128016"/>
          </a:xfrm>
          <a:prstGeom prst="rect">
            <a:avLst/>
          </a:prstGeom>
          <a:solidFill>
            <a:srgbClr val="542D2D"/>
          </a:solidFill>
          <a:ln w="12700">
            <a:solidFill>
              <a:srgbClr val="542D2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892DB942-5C31-7385-315B-5C617779684B}"/>
              </a:ext>
            </a:extLst>
          </p:cNvPr>
          <p:cNvSpPr/>
          <p:nvPr/>
        </p:nvSpPr>
        <p:spPr>
          <a:xfrm>
            <a:off x="658368" y="566928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2400" b="1" noProof="0" dirty="0">
                <a:solidFill>
                  <a:srgbClr val="0F2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Kas mainās PSD uzskaitē?</a:t>
            </a:r>
            <a:endParaRPr lang="lv-LV" sz="2400" noProof="0" dirty="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EBF7DCCD-0B5D-A273-B60F-6E375463FC15}"/>
              </a:ext>
            </a:extLst>
          </p:cNvPr>
          <p:cNvSpPr/>
          <p:nvPr/>
        </p:nvSpPr>
        <p:spPr>
          <a:xfrm>
            <a:off x="658368" y="105156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Mazāks administratīvais slogs, bet autobusa</a:t>
            </a:r>
            <a:r>
              <a:rPr lang="en-GB" sz="120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PSD</a:t>
            </a:r>
            <a:r>
              <a:rPr lang="lv-LV" sz="120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lietojums joprojām jāuzskaita.</a:t>
            </a:r>
            <a:endParaRPr lang="lv-LV" sz="1200" noProof="0" dirty="0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95521636-7B66-C2CA-FDA2-37265697ADBC}"/>
              </a:ext>
            </a:extLst>
          </p:cNvPr>
          <p:cNvSpPr/>
          <p:nvPr/>
        </p:nvSpPr>
        <p:spPr>
          <a:xfrm>
            <a:off x="658368" y="1417320"/>
            <a:ext cx="10835640" cy="1"/>
          </a:xfrm>
          <a:prstGeom prst="line">
            <a:avLst/>
          </a:prstGeom>
          <a:noFill/>
          <a:ln w="12700">
            <a:solidFill>
              <a:srgbClr val="DCE3E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EECF4B76-D77C-864C-A815-C1B006420E34}"/>
              </a:ext>
            </a:extLst>
          </p:cNvPr>
          <p:cNvSpPr/>
          <p:nvPr/>
        </p:nvSpPr>
        <p:spPr>
          <a:xfrm>
            <a:off x="658368" y="1417320"/>
            <a:ext cx="384048" cy="1"/>
          </a:xfrm>
          <a:prstGeom prst="line">
            <a:avLst/>
          </a:prstGeom>
          <a:noFill/>
          <a:ln w="381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D3A75BBA-2DFB-9CBE-42B0-894CB5BB4142}"/>
              </a:ext>
            </a:extLst>
          </p:cNvPr>
          <p:cNvSpPr/>
          <p:nvPr/>
        </p:nvSpPr>
        <p:spPr>
          <a:xfrm>
            <a:off x="658368" y="1719072"/>
            <a:ext cx="4892040" cy="3611880"/>
          </a:xfrm>
          <a:prstGeom prst="roundRect">
            <a:avLst/>
          </a:prstGeom>
          <a:solidFill>
            <a:srgbClr val="F3F6FA"/>
          </a:solidFill>
          <a:ln w="12700">
            <a:solidFill>
              <a:srgbClr val="DCE3E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AF870905-352A-F18F-ACFC-4A3F5617D2E5}"/>
              </a:ext>
            </a:extLst>
          </p:cNvPr>
          <p:cNvSpPr/>
          <p:nvPr/>
        </p:nvSpPr>
        <p:spPr>
          <a:xfrm>
            <a:off x="1097280" y="212140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b="1" kern="0" spc="16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VAIRS NAV JĀVEIC</a:t>
            </a:r>
            <a:endParaRPr lang="lv-LV" sz="1200" noProof="0" dirty="0"/>
          </a:p>
        </p:txBody>
      </p:sp>
      <p:sp>
        <p:nvSpPr>
          <p:cNvPr id="26" name="Text 23">
            <a:extLst>
              <a:ext uri="{FF2B5EF4-FFF2-40B4-BE49-F238E27FC236}">
                <a16:creationId xmlns:a16="http://schemas.microsoft.com/office/drawing/2014/main" id="{BE514EDD-3CF6-34DF-003B-2704A564DEF1}"/>
              </a:ext>
            </a:extLst>
          </p:cNvPr>
          <p:cNvSpPr/>
          <p:nvPr/>
        </p:nvSpPr>
        <p:spPr>
          <a:xfrm>
            <a:off x="1024128" y="2651760"/>
            <a:ext cx="4160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2300" b="1" noProof="0" dirty="0">
                <a:solidFill>
                  <a:srgbClr val="0F7A8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atsevišķa PSD uzskaite</a:t>
            </a:r>
            <a:endParaRPr lang="lv-LV" sz="2300" noProof="0" dirty="0"/>
          </a:p>
          <a:p>
            <a:pPr marL="0" indent="0" algn="ctr">
              <a:buNone/>
            </a:pPr>
            <a:r>
              <a:rPr lang="lv-LV" sz="2300" b="1" noProof="0" dirty="0">
                <a:solidFill>
                  <a:srgbClr val="0F7A8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uzlādes infrastruktūrai</a:t>
            </a:r>
            <a:endParaRPr lang="lv-LV" sz="2300" noProof="0" dirty="0"/>
          </a:p>
        </p:txBody>
      </p:sp>
      <p:sp>
        <p:nvSpPr>
          <p:cNvPr id="27" name="Shape 24">
            <a:extLst>
              <a:ext uri="{FF2B5EF4-FFF2-40B4-BE49-F238E27FC236}">
                <a16:creationId xmlns:a16="http://schemas.microsoft.com/office/drawing/2014/main" id="{26EB8E3B-CE71-FBD0-8E7F-CEC6590E5408}"/>
              </a:ext>
            </a:extLst>
          </p:cNvPr>
          <p:cNvSpPr/>
          <p:nvPr/>
        </p:nvSpPr>
        <p:spPr>
          <a:xfrm>
            <a:off x="1554480" y="3931920"/>
            <a:ext cx="3108960" cy="1"/>
          </a:xfrm>
          <a:prstGeom prst="line">
            <a:avLst/>
          </a:prstGeom>
          <a:noFill/>
          <a:ln w="38100">
            <a:solidFill>
              <a:srgbClr val="B0142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id="{9FCE3B91-33E7-9EA0-7008-F5E927F867B1}"/>
              </a:ext>
            </a:extLst>
          </p:cNvPr>
          <p:cNvSpPr/>
          <p:nvPr/>
        </p:nvSpPr>
        <p:spPr>
          <a:xfrm>
            <a:off x="1115568" y="4352544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5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Fokuss ir uz </a:t>
            </a:r>
            <a:r>
              <a:rPr lang="lv-LV" sz="1250" noProof="0" dirty="0" err="1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elektroautobusa</a:t>
            </a:r>
            <a:r>
              <a:rPr lang="lv-LV" sz="125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izmantošanu.</a:t>
            </a:r>
            <a:endParaRPr lang="lv-LV" sz="1250" noProof="0" dirty="0"/>
          </a:p>
        </p:txBody>
      </p:sp>
      <p:sp>
        <p:nvSpPr>
          <p:cNvPr id="29" name="Shape 26">
            <a:extLst>
              <a:ext uri="{FF2B5EF4-FFF2-40B4-BE49-F238E27FC236}">
                <a16:creationId xmlns:a16="http://schemas.microsoft.com/office/drawing/2014/main" id="{C21920E4-34AF-0BB3-76E6-662EB91B9A1E}"/>
              </a:ext>
            </a:extLst>
          </p:cNvPr>
          <p:cNvSpPr/>
          <p:nvPr/>
        </p:nvSpPr>
        <p:spPr>
          <a:xfrm>
            <a:off x="5870448" y="1719072"/>
            <a:ext cx="5623560" cy="3611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D"/>
            </a:solidFill>
            <a:prstDash val="solid"/>
          </a:ln>
          <a:effectLst>
            <a:outerShdw blurRad="12700" dist="4445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lv-LV" noProof="0"/>
          </a:p>
        </p:txBody>
      </p:sp>
      <p:sp>
        <p:nvSpPr>
          <p:cNvPr id="30" name="Text 27">
            <a:extLst>
              <a:ext uri="{FF2B5EF4-FFF2-40B4-BE49-F238E27FC236}">
                <a16:creationId xmlns:a16="http://schemas.microsoft.com/office/drawing/2014/main" id="{C0123CA6-9869-6B9A-7E8C-9499D38F9DF7}"/>
              </a:ext>
            </a:extLst>
          </p:cNvPr>
          <p:cNvSpPr/>
          <p:nvPr/>
        </p:nvSpPr>
        <p:spPr>
          <a:xfrm>
            <a:off x="6291072" y="210312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b="1" kern="0" spc="15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JOPROJĀM JĀNODROŠINA</a:t>
            </a:r>
            <a:endParaRPr lang="lv-LV" sz="1200" noProof="0" dirty="0"/>
          </a:p>
        </p:txBody>
      </p:sp>
      <p:sp>
        <p:nvSpPr>
          <p:cNvPr id="31" name="Shape 28">
            <a:extLst>
              <a:ext uri="{FF2B5EF4-FFF2-40B4-BE49-F238E27FC236}">
                <a16:creationId xmlns:a16="http://schemas.microsoft.com/office/drawing/2014/main" id="{1BC6F4FD-0D88-45E7-1AA1-FA113F7549D1}"/>
              </a:ext>
            </a:extLst>
          </p:cNvPr>
          <p:cNvSpPr/>
          <p:nvPr/>
        </p:nvSpPr>
        <p:spPr>
          <a:xfrm>
            <a:off x="6400800" y="2697480"/>
            <a:ext cx="347472" cy="347472"/>
          </a:xfrm>
          <a:prstGeom prst="ellipse">
            <a:avLst/>
          </a:prstGeom>
          <a:solidFill>
            <a:srgbClr val="B5CC1B"/>
          </a:solidFill>
          <a:ln w="127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32" name="Text 29">
            <a:extLst>
              <a:ext uri="{FF2B5EF4-FFF2-40B4-BE49-F238E27FC236}">
                <a16:creationId xmlns:a16="http://schemas.microsoft.com/office/drawing/2014/main" id="{AD9CBBF0-938E-72C6-3DD1-A5EC82142934}"/>
              </a:ext>
            </a:extLst>
          </p:cNvPr>
          <p:cNvSpPr/>
          <p:nvPr/>
        </p:nvSpPr>
        <p:spPr>
          <a:xfrm>
            <a:off x="6473952" y="2752344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000" b="1" noProof="0" dirty="0">
                <a:solidFill>
                  <a:srgbClr val="0F2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lv-LV" sz="1000" noProof="0" dirty="0"/>
          </a:p>
        </p:txBody>
      </p:sp>
      <p:sp>
        <p:nvSpPr>
          <p:cNvPr id="33" name="Text 30">
            <a:extLst>
              <a:ext uri="{FF2B5EF4-FFF2-40B4-BE49-F238E27FC236}">
                <a16:creationId xmlns:a16="http://schemas.microsoft.com/office/drawing/2014/main" id="{FB188ACF-8129-5796-E484-77ED7A63E3EF}"/>
              </a:ext>
            </a:extLst>
          </p:cNvPr>
          <p:cNvSpPr/>
          <p:nvPr/>
        </p:nvSpPr>
        <p:spPr>
          <a:xfrm>
            <a:off x="6967728" y="27157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300" noProof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elektroautobusa lietojuma uzskaite (stundās vai dienās)</a:t>
            </a:r>
            <a:endParaRPr lang="lv-LV" sz="1300" noProof="0"/>
          </a:p>
        </p:txBody>
      </p:sp>
      <p:sp>
        <p:nvSpPr>
          <p:cNvPr id="34" name="Shape 31">
            <a:extLst>
              <a:ext uri="{FF2B5EF4-FFF2-40B4-BE49-F238E27FC236}">
                <a16:creationId xmlns:a16="http://schemas.microsoft.com/office/drawing/2014/main" id="{572A8362-A509-A943-83CA-D335FDEED247}"/>
              </a:ext>
            </a:extLst>
          </p:cNvPr>
          <p:cNvSpPr/>
          <p:nvPr/>
        </p:nvSpPr>
        <p:spPr>
          <a:xfrm>
            <a:off x="6400800" y="3355848"/>
            <a:ext cx="347472" cy="347472"/>
          </a:xfrm>
          <a:prstGeom prst="ellipse">
            <a:avLst/>
          </a:prstGeom>
          <a:solidFill>
            <a:srgbClr val="B5CC1B"/>
          </a:solidFill>
          <a:ln w="127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35" name="Text 32">
            <a:extLst>
              <a:ext uri="{FF2B5EF4-FFF2-40B4-BE49-F238E27FC236}">
                <a16:creationId xmlns:a16="http://schemas.microsoft.com/office/drawing/2014/main" id="{D728CE0D-6E59-80AC-0CC2-CF6657696C89}"/>
              </a:ext>
            </a:extLst>
          </p:cNvPr>
          <p:cNvSpPr/>
          <p:nvPr/>
        </p:nvSpPr>
        <p:spPr>
          <a:xfrm>
            <a:off x="6473952" y="3410712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000" b="1" noProof="0" dirty="0">
                <a:solidFill>
                  <a:srgbClr val="0F2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lv-LV" sz="1000" noProof="0" dirty="0"/>
          </a:p>
        </p:txBody>
      </p:sp>
      <p:sp>
        <p:nvSpPr>
          <p:cNvPr id="36" name="Text 33">
            <a:extLst>
              <a:ext uri="{FF2B5EF4-FFF2-40B4-BE49-F238E27FC236}">
                <a16:creationId xmlns:a16="http://schemas.microsoft.com/office/drawing/2014/main" id="{48F39B35-A77C-2755-9105-D6471A214621}"/>
              </a:ext>
            </a:extLst>
          </p:cNvPr>
          <p:cNvSpPr/>
          <p:nvPr/>
        </p:nvSpPr>
        <p:spPr>
          <a:xfrm>
            <a:off x="6967728" y="337413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3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pamatdarbības un PSD nošķiršana</a:t>
            </a:r>
            <a:endParaRPr lang="lv-LV" sz="1300" noProof="0" dirty="0"/>
          </a:p>
        </p:txBody>
      </p:sp>
      <p:sp>
        <p:nvSpPr>
          <p:cNvPr id="37" name="Shape 34">
            <a:extLst>
              <a:ext uri="{FF2B5EF4-FFF2-40B4-BE49-F238E27FC236}">
                <a16:creationId xmlns:a16="http://schemas.microsoft.com/office/drawing/2014/main" id="{6ACB3785-5A05-8A09-1EEC-D6074D492A1F}"/>
              </a:ext>
            </a:extLst>
          </p:cNvPr>
          <p:cNvSpPr/>
          <p:nvPr/>
        </p:nvSpPr>
        <p:spPr>
          <a:xfrm>
            <a:off x="6400800" y="4014216"/>
            <a:ext cx="347472" cy="347472"/>
          </a:xfrm>
          <a:prstGeom prst="ellipse">
            <a:avLst/>
          </a:prstGeom>
          <a:solidFill>
            <a:srgbClr val="B5CC1B"/>
          </a:solidFill>
          <a:ln w="127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38" name="Text 35">
            <a:extLst>
              <a:ext uri="{FF2B5EF4-FFF2-40B4-BE49-F238E27FC236}">
                <a16:creationId xmlns:a16="http://schemas.microsoft.com/office/drawing/2014/main" id="{101FBC76-16BD-ACA6-369D-F091C750FC25}"/>
              </a:ext>
            </a:extLst>
          </p:cNvPr>
          <p:cNvSpPr/>
          <p:nvPr/>
        </p:nvSpPr>
        <p:spPr>
          <a:xfrm>
            <a:off x="6473952" y="4069080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000" b="1" noProof="0" dirty="0">
                <a:solidFill>
                  <a:srgbClr val="0F2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lv-LV" sz="1000" noProof="0" dirty="0"/>
          </a:p>
        </p:txBody>
      </p:sp>
      <p:sp>
        <p:nvSpPr>
          <p:cNvPr id="39" name="Text 36">
            <a:extLst>
              <a:ext uri="{FF2B5EF4-FFF2-40B4-BE49-F238E27FC236}">
                <a16:creationId xmlns:a16="http://schemas.microsoft.com/office/drawing/2014/main" id="{C40285A6-97B1-947E-B895-E84C0468F492}"/>
              </a:ext>
            </a:extLst>
          </p:cNvPr>
          <p:cNvSpPr/>
          <p:nvPr/>
        </p:nvSpPr>
        <p:spPr>
          <a:xfrm>
            <a:off x="6967728" y="403250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3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PSD apjoma kontrole gada griezumā</a:t>
            </a:r>
            <a:endParaRPr lang="lv-LV" sz="1300" noProof="0" dirty="0"/>
          </a:p>
        </p:txBody>
      </p:sp>
      <p:sp>
        <p:nvSpPr>
          <p:cNvPr id="40" name="Text 37">
            <a:extLst>
              <a:ext uri="{FF2B5EF4-FFF2-40B4-BE49-F238E27FC236}">
                <a16:creationId xmlns:a16="http://schemas.microsoft.com/office/drawing/2014/main" id="{DCF20C37-30E6-C36F-0E46-B5F91D46CA9F}"/>
              </a:ext>
            </a:extLst>
          </p:cNvPr>
          <p:cNvSpPr/>
          <p:nvPr/>
        </p:nvSpPr>
        <p:spPr>
          <a:xfrm>
            <a:off x="6748272" y="4645152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2700" b="1" noProof="0" dirty="0">
                <a:solidFill>
                  <a:srgbClr val="B014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20%</a:t>
            </a:r>
            <a:endParaRPr lang="lv-LV" sz="2700" noProof="0" dirty="0"/>
          </a:p>
        </p:txBody>
      </p:sp>
      <p:sp>
        <p:nvSpPr>
          <p:cNvPr id="41" name="Text 38">
            <a:extLst>
              <a:ext uri="{FF2B5EF4-FFF2-40B4-BE49-F238E27FC236}">
                <a16:creationId xmlns:a16="http://schemas.microsoft.com/office/drawing/2014/main" id="{379A5CC8-1B76-C7BF-75FD-3B64783AC893}"/>
              </a:ext>
            </a:extLst>
          </p:cNvPr>
          <p:cNvSpPr/>
          <p:nvPr/>
        </p:nvSpPr>
        <p:spPr>
          <a:xfrm>
            <a:off x="8001000" y="47091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b="1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maksimālais PSD apjoms no infrastruktūras kopējās gada jaudas lai</a:t>
            </a:r>
            <a:r>
              <a:rPr lang="en-GB" sz="1200" b="1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</a:t>
            </a:r>
            <a:endParaRPr lang="lv-LV" sz="1200" b="1" noProof="0" dirty="0"/>
          </a:p>
        </p:txBody>
      </p:sp>
    </p:spTree>
    <p:extLst>
      <p:ext uri="{BB962C8B-B14F-4D97-AF65-F5344CB8AC3E}">
        <p14:creationId xmlns:p14="http://schemas.microsoft.com/office/powerpoint/2010/main" val="2038661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502920" cy="155448"/>
          </a:xfrm>
          <a:prstGeom prst="rect">
            <a:avLst/>
          </a:prstGeom>
          <a:solidFill>
            <a:srgbClr val="0F2A5F"/>
          </a:solidFill>
          <a:ln w="12700">
            <a:solidFill>
              <a:srgbClr val="0F2A5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pic>
        <p:nvPicPr>
          <p:cNvPr id="3" name="Image 0" descr="/mnt/data/work_ref/unzipped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269177"/>
            <a:ext cx="310896" cy="17487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2286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900" b="1" kern="0" spc="200" noProof="0" dirty="0">
                <a:solidFill>
                  <a:srgbClr val="B5CC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PĒC METODIKAS GROZĪJUMIEM</a:t>
            </a:r>
            <a:endParaRPr lang="lv-LV" sz="900" noProof="0" dirty="0"/>
          </a:p>
        </p:txBody>
      </p:sp>
      <p:sp>
        <p:nvSpPr>
          <p:cNvPr id="5" name="Text 2"/>
          <p:cNvSpPr/>
          <p:nvPr/>
        </p:nvSpPr>
        <p:spPr>
          <a:xfrm>
            <a:off x="11292840" y="24688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lv-LV" sz="80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/ 6</a:t>
            </a:r>
            <a:endParaRPr lang="lv-LV" sz="800" noProof="0" dirty="0"/>
          </a:p>
        </p:txBody>
      </p:sp>
      <p:sp>
        <p:nvSpPr>
          <p:cNvPr id="6" name="Shape 3"/>
          <p:cNvSpPr/>
          <p:nvPr/>
        </p:nvSpPr>
        <p:spPr>
          <a:xfrm>
            <a:off x="0" y="6729984"/>
            <a:ext cx="879979" cy="128016"/>
          </a:xfrm>
          <a:prstGeom prst="rect">
            <a:avLst/>
          </a:prstGeom>
          <a:solidFill>
            <a:srgbClr val="B0142F"/>
          </a:solidFill>
          <a:ln w="12700">
            <a:solidFill>
              <a:srgbClr val="B0142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7" name="Shape 4"/>
          <p:cNvSpPr/>
          <p:nvPr/>
        </p:nvSpPr>
        <p:spPr>
          <a:xfrm>
            <a:off x="870835" y="6729984"/>
            <a:ext cx="879979" cy="128016"/>
          </a:xfrm>
          <a:prstGeom prst="rect">
            <a:avLst/>
          </a:prstGeom>
          <a:solidFill>
            <a:srgbClr val="77764B"/>
          </a:solidFill>
          <a:ln w="12700">
            <a:solidFill>
              <a:srgbClr val="77764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8" name="Shape 5"/>
          <p:cNvSpPr/>
          <p:nvPr/>
        </p:nvSpPr>
        <p:spPr>
          <a:xfrm>
            <a:off x="1741671" y="6729984"/>
            <a:ext cx="879979" cy="128016"/>
          </a:xfrm>
          <a:prstGeom prst="rect">
            <a:avLst/>
          </a:prstGeom>
          <a:solidFill>
            <a:srgbClr val="1559A5"/>
          </a:solidFill>
          <a:ln w="12700">
            <a:solidFill>
              <a:srgbClr val="1559A5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9" name="Shape 6"/>
          <p:cNvSpPr/>
          <p:nvPr/>
        </p:nvSpPr>
        <p:spPr>
          <a:xfrm>
            <a:off x="2612506" y="6729984"/>
            <a:ext cx="879979" cy="128016"/>
          </a:xfrm>
          <a:prstGeom prst="rect">
            <a:avLst/>
          </a:prstGeom>
          <a:solidFill>
            <a:srgbClr val="0F7A8F"/>
          </a:solidFill>
          <a:ln w="12700">
            <a:solidFill>
              <a:srgbClr val="0F7A8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0" name="Shape 7"/>
          <p:cNvSpPr/>
          <p:nvPr/>
        </p:nvSpPr>
        <p:spPr>
          <a:xfrm>
            <a:off x="3483341" y="6729984"/>
            <a:ext cx="879979" cy="128016"/>
          </a:xfrm>
          <a:prstGeom prst="rect">
            <a:avLst/>
          </a:prstGeom>
          <a:solidFill>
            <a:srgbClr val="0F2A5F"/>
          </a:solidFill>
          <a:ln w="12700">
            <a:solidFill>
              <a:srgbClr val="0F2A5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1" name="Shape 8"/>
          <p:cNvSpPr/>
          <p:nvPr/>
        </p:nvSpPr>
        <p:spPr>
          <a:xfrm>
            <a:off x="4354177" y="6729984"/>
            <a:ext cx="879979" cy="128016"/>
          </a:xfrm>
          <a:prstGeom prst="rect">
            <a:avLst/>
          </a:prstGeom>
          <a:solidFill>
            <a:srgbClr val="27304F"/>
          </a:solidFill>
          <a:ln w="12700">
            <a:solidFill>
              <a:srgbClr val="27304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2" name="Shape 9"/>
          <p:cNvSpPr/>
          <p:nvPr/>
        </p:nvSpPr>
        <p:spPr>
          <a:xfrm>
            <a:off x="5225012" y="6729984"/>
            <a:ext cx="879979" cy="128016"/>
          </a:xfrm>
          <a:prstGeom prst="rect">
            <a:avLst/>
          </a:prstGeom>
          <a:solidFill>
            <a:srgbClr val="6C3B72"/>
          </a:solidFill>
          <a:ln w="12700">
            <a:solidFill>
              <a:srgbClr val="6C3B72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3" name="Shape 10"/>
          <p:cNvSpPr/>
          <p:nvPr/>
        </p:nvSpPr>
        <p:spPr>
          <a:xfrm>
            <a:off x="6095848" y="6729984"/>
            <a:ext cx="879979" cy="128016"/>
          </a:xfrm>
          <a:prstGeom prst="rect">
            <a:avLst/>
          </a:prstGeom>
          <a:solidFill>
            <a:srgbClr val="E50046"/>
          </a:solidFill>
          <a:ln w="12700">
            <a:solidFill>
              <a:srgbClr val="E50046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4" name="Shape 11"/>
          <p:cNvSpPr/>
          <p:nvPr/>
        </p:nvSpPr>
        <p:spPr>
          <a:xfrm>
            <a:off x="6966683" y="6729984"/>
            <a:ext cx="879979" cy="128016"/>
          </a:xfrm>
          <a:prstGeom prst="rect">
            <a:avLst/>
          </a:prstGeom>
          <a:solidFill>
            <a:srgbClr val="70A536"/>
          </a:solidFill>
          <a:ln w="12700">
            <a:solidFill>
              <a:srgbClr val="70A536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5" name="Shape 12"/>
          <p:cNvSpPr/>
          <p:nvPr/>
        </p:nvSpPr>
        <p:spPr>
          <a:xfrm>
            <a:off x="7837518" y="6729984"/>
            <a:ext cx="879979" cy="128016"/>
          </a:xfrm>
          <a:prstGeom prst="rect">
            <a:avLst/>
          </a:prstGeom>
          <a:solidFill>
            <a:srgbClr val="536875"/>
          </a:solidFill>
          <a:ln w="12700">
            <a:solidFill>
              <a:srgbClr val="536875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6" name="Shape 13"/>
          <p:cNvSpPr/>
          <p:nvPr/>
        </p:nvSpPr>
        <p:spPr>
          <a:xfrm>
            <a:off x="8708354" y="6729984"/>
            <a:ext cx="879979" cy="128016"/>
          </a:xfrm>
          <a:prstGeom prst="rect">
            <a:avLst/>
          </a:prstGeom>
          <a:solidFill>
            <a:srgbClr val="8E005E"/>
          </a:solidFill>
          <a:ln w="12700">
            <a:solidFill>
              <a:srgbClr val="8E005E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7" name="Shape 14"/>
          <p:cNvSpPr/>
          <p:nvPr/>
        </p:nvSpPr>
        <p:spPr>
          <a:xfrm>
            <a:off x="9579189" y="6729984"/>
            <a:ext cx="879979" cy="128016"/>
          </a:xfrm>
          <a:prstGeom prst="rect">
            <a:avLst/>
          </a:prstGeom>
          <a:solidFill>
            <a:srgbClr val="F39100"/>
          </a:solidFill>
          <a:ln w="12700">
            <a:solidFill>
              <a:srgbClr val="F39100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8" name="Shape 15"/>
          <p:cNvSpPr/>
          <p:nvPr/>
        </p:nvSpPr>
        <p:spPr>
          <a:xfrm>
            <a:off x="10450024" y="6729984"/>
            <a:ext cx="879979" cy="128016"/>
          </a:xfrm>
          <a:prstGeom prst="rect">
            <a:avLst/>
          </a:prstGeom>
          <a:solidFill>
            <a:srgbClr val="4B7F44"/>
          </a:solidFill>
          <a:ln w="12700">
            <a:solidFill>
              <a:srgbClr val="4B7F44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9" name="Shape 16"/>
          <p:cNvSpPr/>
          <p:nvPr/>
        </p:nvSpPr>
        <p:spPr>
          <a:xfrm>
            <a:off x="11320860" y="6729984"/>
            <a:ext cx="879979" cy="128016"/>
          </a:xfrm>
          <a:prstGeom prst="rect">
            <a:avLst/>
          </a:prstGeom>
          <a:solidFill>
            <a:srgbClr val="542D2D"/>
          </a:solidFill>
          <a:ln w="12700">
            <a:solidFill>
              <a:srgbClr val="542D2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0" name="Text 17"/>
          <p:cNvSpPr/>
          <p:nvPr/>
        </p:nvSpPr>
        <p:spPr>
          <a:xfrm>
            <a:off x="658368" y="566928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2400" b="1" noProof="0" dirty="0">
                <a:solidFill>
                  <a:srgbClr val="0F2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Piemēri pārvadājumu klasificēšanai</a:t>
            </a:r>
            <a:endParaRPr lang="lv-LV" sz="2400" noProof="0" dirty="0"/>
          </a:p>
        </p:txBody>
      </p:sp>
      <p:sp>
        <p:nvSpPr>
          <p:cNvPr id="21" name="Text 18"/>
          <p:cNvSpPr/>
          <p:nvPr/>
        </p:nvSpPr>
        <p:spPr>
          <a:xfrm>
            <a:off x="658368" y="105156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0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Pirms brauciena novērtē tā faktisko mērķi un saikni ar pašvaldības autonomo funkciju.</a:t>
            </a:r>
            <a:endParaRPr lang="lv-LV" sz="1200" noProof="0" dirty="0"/>
          </a:p>
        </p:txBody>
      </p:sp>
      <p:sp>
        <p:nvSpPr>
          <p:cNvPr id="22" name="Shape 19"/>
          <p:cNvSpPr/>
          <p:nvPr/>
        </p:nvSpPr>
        <p:spPr>
          <a:xfrm>
            <a:off x="658368" y="1417320"/>
            <a:ext cx="10835640" cy="1"/>
          </a:xfrm>
          <a:prstGeom prst="line">
            <a:avLst/>
          </a:prstGeom>
          <a:noFill/>
          <a:ln w="12700">
            <a:solidFill>
              <a:srgbClr val="DCE3E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3" name="Shape 20"/>
          <p:cNvSpPr/>
          <p:nvPr/>
        </p:nvSpPr>
        <p:spPr>
          <a:xfrm>
            <a:off x="658368" y="1417320"/>
            <a:ext cx="384048" cy="1"/>
          </a:xfrm>
          <a:prstGeom prst="line">
            <a:avLst/>
          </a:prstGeom>
          <a:noFill/>
          <a:ln w="381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4" name="Shape 21"/>
          <p:cNvSpPr/>
          <p:nvPr/>
        </p:nvSpPr>
        <p:spPr>
          <a:xfrm>
            <a:off x="658368" y="1719071"/>
            <a:ext cx="3401568" cy="4544059"/>
          </a:xfrm>
          <a:prstGeom prst="roundRect">
            <a:avLst/>
          </a:prstGeom>
          <a:solidFill>
            <a:srgbClr val="F3F6FA"/>
          </a:solidFill>
          <a:ln w="12700">
            <a:solidFill>
              <a:srgbClr val="DCE3E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5" name="Shape 22"/>
          <p:cNvSpPr/>
          <p:nvPr/>
        </p:nvSpPr>
        <p:spPr>
          <a:xfrm>
            <a:off x="841248" y="1947672"/>
            <a:ext cx="3035808" cy="694944"/>
          </a:xfrm>
          <a:prstGeom prst="roundRect">
            <a:avLst/>
          </a:prstGeom>
          <a:solidFill>
            <a:srgbClr val="4B7F44"/>
          </a:solidFill>
          <a:ln w="12700">
            <a:solidFill>
              <a:srgbClr val="4B7F44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6" name="Text 23"/>
          <p:cNvSpPr/>
          <p:nvPr/>
        </p:nvSpPr>
        <p:spPr>
          <a:xfrm>
            <a:off x="1024128" y="2193291"/>
            <a:ext cx="2670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400" b="1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PAMATDARBĪBA: pašvaldību funkciju un no tām izrietošo pārvaldes uzdevumu īstenošana</a:t>
            </a:r>
            <a:endParaRPr lang="lv-LV" sz="1400" noProof="0" dirty="0"/>
          </a:p>
        </p:txBody>
      </p:sp>
      <p:sp>
        <p:nvSpPr>
          <p:cNvPr id="28" name="Text 25"/>
          <p:cNvSpPr/>
          <p:nvPr/>
        </p:nvSpPr>
        <p:spPr>
          <a:xfrm>
            <a:off x="887522" y="2824991"/>
            <a:ext cx="3035808" cy="3021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Profesionālās ievirzes izglītības audzēkņu</a:t>
            </a:r>
            <a:r>
              <a:rPr lang="lv-LV" sz="14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pārvadājumi uz nodarbībām/ mācību aktivitātēm;</a:t>
            </a:r>
            <a:endParaRPr lang="lv-LV" sz="1400" dirty="0">
              <a:solidFill>
                <a:srgbClr val="1B234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Interešu izglītības audzēkņu pārvadājumi uz nodarbībām vai ar programmu saistītiem pasākumiem;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Sociālā dienesta klientu pārvadājumi;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Pārvadājumi pašvaldības kultūras funkcijas nodrošināšanai;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Pārvad</a:t>
            </a:r>
            <a:r>
              <a:rPr lang="lv-LV" sz="140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ā</a:t>
            </a:r>
            <a:r>
              <a:rPr lang="lv-LV" sz="14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jumi veselības aprūpes pieejamībai;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Evakuācija un civilās aizsardzības pasākumi</a:t>
            </a:r>
            <a:r>
              <a:rPr lang="en-GB" sz="140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u.c. pārvadājumi.</a:t>
            </a:r>
            <a:endParaRPr lang="lv-LV" sz="1400" noProof="0" dirty="0">
              <a:solidFill>
                <a:srgbClr val="1B234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lv-LV" sz="1100" noProof="0" dirty="0"/>
          </a:p>
        </p:txBody>
      </p:sp>
      <p:sp>
        <p:nvSpPr>
          <p:cNvPr id="30" name="Text 27"/>
          <p:cNvSpPr/>
          <p:nvPr/>
        </p:nvSpPr>
        <p:spPr>
          <a:xfrm>
            <a:off x="950976" y="5904229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b="1" noProof="0" dirty="0">
                <a:solidFill>
                  <a:srgbClr val="0F2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Neieskaita PSD</a:t>
            </a:r>
            <a:endParaRPr lang="lv-LV" sz="1200" noProof="0" dirty="0"/>
          </a:p>
        </p:txBody>
      </p:sp>
      <p:sp>
        <p:nvSpPr>
          <p:cNvPr id="31" name="Shape 28"/>
          <p:cNvSpPr/>
          <p:nvPr/>
        </p:nvSpPr>
        <p:spPr>
          <a:xfrm>
            <a:off x="4407408" y="1719071"/>
            <a:ext cx="3401568" cy="4544059"/>
          </a:xfrm>
          <a:prstGeom prst="roundRect">
            <a:avLst/>
          </a:prstGeom>
          <a:solidFill>
            <a:srgbClr val="F3F6FA"/>
          </a:solidFill>
          <a:ln w="12700">
            <a:solidFill>
              <a:srgbClr val="DCE3E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32" name="Shape 29"/>
          <p:cNvSpPr/>
          <p:nvPr/>
        </p:nvSpPr>
        <p:spPr>
          <a:xfrm>
            <a:off x="4590288" y="1947672"/>
            <a:ext cx="3035808" cy="694944"/>
          </a:xfrm>
          <a:prstGeom prst="roundRect">
            <a:avLst/>
          </a:prstGeom>
          <a:solidFill>
            <a:srgbClr val="F39100"/>
          </a:solidFill>
          <a:ln w="12700">
            <a:solidFill>
              <a:srgbClr val="F39100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33" name="Text 30"/>
          <p:cNvSpPr/>
          <p:nvPr/>
        </p:nvSpPr>
        <p:spPr>
          <a:xfrm>
            <a:off x="4773168" y="2217421"/>
            <a:ext cx="2670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lv-LV" sz="1400" b="1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</a:t>
            </a:r>
            <a:r>
              <a:rPr lang="lv-LV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APILDINOŠĀ SAIMNIECISKĀ </a:t>
            </a:r>
            <a:r>
              <a:rPr lang="lv-LV" sz="1400" b="1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DARBĪBA</a:t>
            </a:r>
            <a:endParaRPr lang="lv-LV" sz="1400" noProof="0" dirty="0"/>
          </a:p>
        </p:txBody>
      </p:sp>
      <p:sp>
        <p:nvSpPr>
          <p:cNvPr id="35" name="Text 32"/>
          <p:cNvSpPr/>
          <p:nvPr/>
        </p:nvSpPr>
        <p:spPr>
          <a:xfrm>
            <a:off x="4590288" y="2642616"/>
            <a:ext cx="3035808" cy="3163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noProof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Izglītojamo </a:t>
            </a:r>
            <a:r>
              <a:rPr lang="lv-LV" sz="14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pārvadājumi uz pasākumiem vai aktivitātēm, kas nav paredzēti mācību programmā;</a:t>
            </a:r>
            <a:endParaRPr lang="en-GB" sz="1400" noProof="0" dirty="0">
              <a:solidFill>
                <a:srgbClr val="1B234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Pedagogu pārvadājumi uz profesionālās pilnveides pasākumiem, kas nepieciešami izglītības procesa nodrošināšanai</a:t>
            </a:r>
            <a:r>
              <a:rPr lang="en-GB" sz="140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dirty="0">
                <a:solidFill>
                  <a:srgbClr val="1B2340"/>
                </a:solidFill>
                <a:latin typeface="Aptos" pitchFamily="34" charset="0"/>
              </a:rPr>
              <a:t>Citi braucieni, kas nav pamatdarbība, bet atbilst P</a:t>
            </a:r>
            <a:r>
              <a:rPr lang="en-GB" sz="1400" dirty="0">
                <a:solidFill>
                  <a:srgbClr val="1B2340"/>
                </a:solidFill>
                <a:latin typeface="Aptos" pitchFamily="34" charset="0"/>
              </a:rPr>
              <a:t>S</a:t>
            </a:r>
            <a:r>
              <a:rPr lang="lv-LV" sz="1400" dirty="0">
                <a:solidFill>
                  <a:srgbClr val="1B2340"/>
                </a:solidFill>
                <a:latin typeface="Aptos" pitchFamily="34" charset="0"/>
              </a:rPr>
              <a:t>D nosacījumiem un tiek veikti ierobežotā apjomā.</a:t>
            </a:r>
            <a:endParaRPr lang="lv-LV" sz="1400" noProof="0" dirty="0"/>
          </a:p>
        </p:txBody>
      </p:sp>
      <p:sp>
        <p:nvSpPr>
          <p:cNvPr id="37" name="Text 34"/>
          <p:cNvSpPr/>
          <p:nvPr/>
        </p:nvSpPr>
        <p:spPr>
          <a:xfrm>
            <a:off x="4724248" y="5914516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b="1" noProof="0" dirty="0">
                <a:solidFill>
                  <a:srgbClr val="0F2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Ieskaita PSD un kontrolē 20% robežu</a:t>
            </a:r>
            <a:endParaRPr lang="lv-LV" sz="1200" noProof="0" dirty="0"/>
          </a:p>
        </p:txBody>
      </p:sp>
      <p:sp>
        <p:nvSpPr>
          <p:cNvPr id="38" name="Shape 35"/>
          <p:cNvSpPr/>
          <p:nvPr/>
        </p:nvSpPr>
        <p:spPr>
          <a:xfrm>
            <a:off x="8156448" y="1719072"/>
            <a:ext cx="3401568" cy="4544058"/>
          </a:xfrm>
          <a:prstGeom prst="roundRect">
            <a:avLst/>
          </a:prstGeom>
          <a:solidFill>
            <a:srgbClr val="F3F6FA"/>
          </a:solidFill>
          <a:ln w="12700">
            <a:solidFill>
              <a:srgbClr val="DCE3E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39" name="Shape 36"/>
          <p:cNvSpPr/>
          <p:nvPr/>
        </p:nvSpPr>
        <p:spPr>
          <a:xfrm>
            <a:off x="8366760" y="1947672"/>
            <a:ext cx="3035808" cy="752856"/>
          </a:xfrm>
          <a:prstGeom prst="roundRect">
            <a:avLst/>
          </a:prstGeom>
          <a:solidFill>
            <a:srgbClr val="B0142F"/>
          </a:solidFill>
          <a:ln w="12700">
            <a:solidFill>
              <a:srgbClr val="B0142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40" name="Text 37"/>
          <p:cNvSpPr/>
          <p:nvPr/>
        </p:nvSpPr>
        <p:spPr>
          <a:xfrm>
            <a:off x="8537296" y="2240280"/>
            <a:ext cx="2670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400" b="1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NAV PIEĻAUJAMS</a:t>
            </a:r>
            <a:endParaRPr lang="lv-LV" sz="1400" noProof="0" dirty="0"/>
          </a:p>
        </p:txBody>
      </p:sp>
      <p:sp>
        <p:nvSpPr>
          <p:cNvPr id="42" name="Text 39"/>
          <p:cNvSpPr/>
          <p:nvPr/>
        </p:nvSpPr>
        <p:spPr>
          <a:xfrm>
            <a:off x="8339328" y="3583684"/>
            <a:ext cx="3218688" cy="14516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Komerciāli pasažieru pārvadājumi par maksu;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dirty="0" err="1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Elektroautobusa</a:t>
            </a:r>
            <a:r>
              <a:rPr lang="lv-LV" sz="140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iznomāšana uzņēmumiem vai citām organizācijām;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</a:t>
            </a:r>
            <a:r>
              <a:rPr lang="en-US" sz="1400" noProof="0" dirty="0" err="1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r>
              <a:rPr lang="lv-LV" sz="14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vātu vai komerciālu pasākumu apkalpošana;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Citas darbības bez saiknes ar pašvaldības funkciju;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Darbība, kas nav kvalificējama kā pamatdarbība vai PSD</a:t>
            </a:r>
            <a:r>
              <a:rPr lang="en-GB" sz="140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;</a:t>
            </a:r>
            <a:endParaRPr lang="en-US" sz="1400" dirty="0">
              <a:solidFill>
                <a:srgbClr val="1B234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noProof="0" dirty="0">
                <a:solidFill>
                  <a:srgbClr val="1B2340"/>
                </a:solidFill>
                <a:latin typeface="Aptos" pitchFamily="34" charset="0"/>
              </a:rPr>
              <a:t>Uzlādes iekārtas izmantošana privātām vajadzībām</a:t>
            </a:r>
            <a:r>
              <a:rPr lang="en-GB" sz="1400" noProof="0" dirty="0">
                <a:solidFill>
                  <a:srgbClr val="1B2340"/>
                </a:solidFill>
                <a:latin typeface="Aptos" pitchFamily="34" charset="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dirty="0">
                <a:solidFill>
                  <a:srgbClr val="1B2340"/>
                </a:solidFill>
                <a:latin typeface="Aptos" pitchFamily="34" charset="0"/>
              </a:rPr>
              <a:t>Saeimas vēlēšanu organizēšanas un norises nodrošināšanai, jo nav pašvaldību autonomā funkcija. </a:t>
            </a:r>
          </a:p>
        </p:txBody>
      </p:sp>
      <p:sp>
        <p:nvSpPr>
          <p:cNvPr id="44" name="Text 41"/>
          <p:cNvSpPr/>
          <p:nvPr/>
        </p:nvSpPr>
        <p:spPr>
          <a:xfrm>
            <a:off x="8464144" y="5918451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b="1" noProof="0" dirty="0">
                <a:solidFill>
                  <a:srgbClr val="0F2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Projektā šāda darbība nav pieļaujama</a:t>
            </a:r>
            <a:endParaRPr lang="lv-LV" sz="1200" noProof="0" dirty="0"/>
          </a:p>
        </p:txBody>
      </p:sp>
      <p:sp>
        <p:nvSpPr>
          <p:cNvPr id="45" name="Text 42"/>
          <p:cNvSpPr/>
          <p:nvPr/>
        </p:nvSpPr>
        <p:spPr>
          <a:xfrm>
            <a:off x="1158088" y="6336283"/>
            <a:ext cx="9875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400" b="1" noProof="0" dirty="0">
                <a:solidFill>
                  <a:srgbClr val="0F2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 klasifikācija nav viennozīmīga, dokumentējiet pamatojumu un konsultējieties ar CFLA</a:t>
            </a:r>
            <a:endParaRPr lang="lv-LV" sz="1400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2B22A30D-4437-2318-B509-8D6EA66ED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425" y="1759002"/>
            <a:ext cx="5291070" cy="365791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Shape 0"/>
          <p:cNvSpPr/>
          <p:nvPr/>
        </p:nvSpPr>
        <p:spPr>
          <a:xfrm>
            <a:off x="0" y="0"/>
            <a:ext cx="502920" cy="155448"/>
          </a:xfrm>
          <a:prstGeom prst="rect">
            <a:avLst/>
          </a:prstGeom>
          <a:solidFill>
            <a:srgbClr val="0F2A5F"/>
          </a:solidFill>
          <a:ln w="12700">
            <a:solidFill>
              <a:srgbClr val="0F2A5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pic>
        <p:nvPicPr>
          <p:cNvPr id="3" name="Image 0" descr="/mnt/data/work_ref/unzipped/ppt/media/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92" y="269177"/>
            <a:ext cx="310896" cy="17487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22860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900" b="1" kern="0" spc="200" noProof="0" dirty="0">
                <a:solidFill>
                  <a:srgbClr val="B5CC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ATSKAITES</a:t>
            </a:r>
            <a:endParaRPr lang="lv-LV" sz="900" noProof="0" dirty="0"/>
          </a:p>
        </p:txBody>
      </p:sp>
      <p:sp>
        <p:nvSpPr>
          <p:cNvPr id="5" name="Text 2"/>
          <p:cNvSpPr/>
          <p:nvPr/>
        </p:nvSpPr>
        <p:spPr>
          <a:xfrm>
            <a:off x="11292840" y="24688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lv-LV" sz="80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/ 6</a:t>
            </a:r>
            <a:endParaRPr lang="lv-LV" sz="800" noProof="0" dirty="0"/>
          </a:p>
        </p:txBody>
      </p:sp>
      <p:sp>
        <p:nvSpPr>
          <p:cNvPr id="6" name="Shape 3"/>
          <p:cNvSpPr/>
          <p:nvPr/>
        </p:nvSpPr>
        <p:spPr>
          <a:xfrm>
            <a:off x="0" y="6729984"/>
            <a:ext cx="879979" cy="128016"/>
          </a:xfrm>
          <a:prstGeom prst="rect">
            <a:avLst/>
          </a:prstGeom>
          <a:solidFill>
            <a:srgbClr val="B0142F"/>
          </a:solidFill>
          <a:ln w="12700">
            <a:solidFill>
              <a:srgbClr val="B0142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7" name="Shape 4"/>
          <p:cNvSpPr/>
          <p:nvPr/>
        </p:nvSpPr>
        <p:spPr>
          <a:xfrm>
            <a:off x="870835" y="6729984"/>
            <a:ext cx="879979" cy="128016"/>
          </a:xfrm>
          <a:prstGeom prst="rect">
            <a:avLst/>
          </a:prstGeom>
          <a:solidFill>
            <a:srgbClr val="77764B"/>
          </a:solidFill>
          <a:ln w="12700">
            <a:solidFill>
              <a:srgbClr val="77764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8" name="Shape 5"/>
          <p:cNvSpPr/>
          <p:nvPr/>
        </p:nvSpPr>
        <p:spPr>
          <a:xfrm>
            <a:off x="1741671" y="6729984"/>
            <a:ext cx="879979" cy="128016"/>
          </a:xfrm>
          <a:prstGeom prst="rect">
            <a:avLst/>
          </a:prstGeom>
          <a:solidFill>
            <a:srgbClr val="1559A5"/>
          </a:solidFill>
          <a:ln w="12700">
            <a:solidFill>
              <a:srgbClr val="1559A5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9" name="Shape 6"/>
          <p:cNvSpPr/>
          <p:nvPr/>
        </p:nvSpPr>
        <p:spPr>
          <a:xfrm>
            <a:off x="2612506" y="6729984"/>
            <a:ext cx="879979" cy="128016"/>
          </a:xfrm>
          <a:prstGeom prst="rect">
            <a:avLst/>
          </a:prstGeom>
          <a:solidFill>
            <a:srgbClr val="0F7A8F"/>
          </a:solidFill>
          <a:ln w="12700">
            <a:solidFill>
              <a:srgbClr val="0F7A8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0" name="Shape 7"/>
          <p:cNvSpPr/>
          <p:nvPr/>
        </p:nvSpPr>
        <p:spPr>
          <a:xfrm>
            <a:off x="3483341" y="6729984"/>
            <a:ext cx="879979" cy="128016"/>
          </a:xfrm>
          <a:prstGeom prst="rect">
            <a:avLst/>
          </a:prstGeom>
          <a:solidFill>
            <a:srgbClr val="0F2A5F"/>
          </a:solidFill>
          <a:ln w="12700">
            <a:solidFill>
              <a:srgbClr val="0F2A5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1" name="Shape 8"/>
          <p:cNvSpPr/>
          <p:nvPr/>
        </p:nvSpPr>
        <p:spPr>
          <a:xfrm>
            <a:off x="4354177" y="6729984"/>
            <a:ext cx="879979" cy="128016"/>
          </a:xfrm>
          <a:prstGeom prst="rect">
            <a:avLst/>
          </a:prstGeom>
          <a:solidFill>
            <a:srgbClr val="27304F"/>
          </a:solidFill>
          <a:ln w="12700">
            <a:solidFill>
              <a:srgbClr val="27304F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2" name="Shape 9"/>
          <p:cNvSpPr/>
          <p:nvPr/>
        </p:nvSpPr>
        <p:spPr>
          <a:xfrm>
            <a:off x="5225012" y="6729984"/>
            <a:ext cx="879979" cy="128016"/>
          </a:xfrm>
          <a:prstGeom prst="rect">
            <a:avLst/>
          </a:prstGeom>
          <a:solidFill>
            <a:srgbClr val="6C3B72"/>
          </a:solidFill>
          <a:ln w="12700">
            <a:solidFill>
              <a:srgbClr val="6C3B72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3" name="Shape 10"/>
          <p:cNvSpPr/>
          <p:nvPr/>
        </p:nvSpPr>
        <p:spPr>
          <a:xfrm>
            <a:off x="6095848" y="6729984"/>
            <a:ext cx="879979" cy="128016"/>
          </a:xfrm>
          <a:prstGeom prst="rect">
            <a:avLst/>
          </a:prstGeom>
          <a:solidFill>
            <a:srgbClr val="E50046"/>
          </a:solidFill>
          <a:ln w="12700">
            <a:solidFill>
              <a:srgbClr val="E50046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4" name="Shape 11"/>
          <p:cNvSpPr/>
          <p:nvPr/>
        </p:nvSpPr>
        <p:spPr>
          <a:xfrm>
            <a:off x="6966683" y="6729984"/>
            <a:ext cx="879979" cy="128016"/>
          </a:xfrm>
          <a:prstGeom prst="rect">
            <a:avLst/>
          </a:prstGeom>
          <a:solidFill>
            <a:srgbClr val="70A536"/>
          </a:solidFill>
          <a:ln w="12700">
            <a:solidFill>
              <a:srgbClr val="70A536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5" name="Shape 12"/>
          <p:cNvSpPr/>
          <p:nvPr/>
        </p:nvSpPr>
        <p:spPr>
          <a:xfrm>
            <a:off x="7837518" y="6729984"/>
            <a:ext cx="879979" cy="128016"/>
          </a:xfrm>
          <a:prstGeom prst="rect">
            <a:avLst/>
          </a:prstGeom>
          <a:solidFill>
            <a:srgbClr val="536875"/>
          </a:solidFill>
          <a:ln w="12700">
            <a:solidFill>
              <a:srgbClr val="536875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6" name="Shape 13"/>
          <p:cNvSpPr/>
          <p:nvPr/>
        </p:nvSpPr>
        <p:spPr>
          <a:xfrm>
            <a:off x="8708354" y="6729984"/>
            <a:ext cx="879979" cy="128016"/>
          </a:xfrm>
          <a:prstGeom prst="rect">
            <a:avLst/>
          </a:prstGeom>
          <a:solidFill>
            <a:srgbClr val="8E005E"/>
          </a:solidFill>
          <a:ln w="12700">
            <a:solidFill>
              <a:srgbClr val="8E005E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7" name="Shape 14"/>
          <p:cNvSpPr/>
          <p:nvPr/>
        </p:nvSpPr>
        <p:spPr>
          <a:xfrm>
            <a:off x="9579189" y="6729984"/>
            <a:ext cx="879979" cy="128016"/>
          </a:xfrm>
          <a:prstGeom prst="rect">
            <a:avLst/>
          </a:prstGeom>
          <a:solidFill>
            <a:srgbClr val="F39100"/>
          </a:solidFill>
          <a:ln w="12700">
            <a:solidFill>
              <a:srgbClr val="F39100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8" name="Shape 15"/>
          <p:cNvSpPr/>
          <p:nvPr/>
        </p:nvSpPr>
        <p:spPr>
          <a:xfrm>
            <a:off x="10450024" y="6729984"/>
            <a:ext cx="879979" cy="128016"/>
          </a:xfrm>
          <a:prstGeom prst="rect">
            <a:avLst/>
          </a:prstGeom>
          <a:solidFill>
            <a:srgbClr val="4B7F44"/>
          </a:solidFill>
          <a:ln w="12700">
            <a:solidFill>
              <a:srgbClr val="4B7F44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19" name="Shape 16"/>
          <p:cNvSpPr/>
          <p:nvPr/>
        </p:nvSpPr>
        <p:spPr>
          <a:xfrm>
            <a:off x="11320860" y="6729984"/>
            <a:ext cx="879979" cy="128016"/>
          </a:xfrm>
          <a:prstGeom prst="rect">
            <a:avLst/>
          </a:prstGeom>
          <a:solidFill>
            <a:srgbClr val="542D2D"/>
          </a:solidFill>
          <a:ln w="12700">
            <a:solidFill>
              <a:srgbClr val="542D2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0" name="Text 17"/>
          <p:cNvSpPr/>
          <p:nvPr/>
        </p:nvSpPr>
        <p:spPr>
          <a:xfrm>
            <a:off x="658368" y="566928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2400" b="1" noProof="0" dirty="0">
                <a:solidFill>
                  <a:srgbClr val="0F2A5F"/>
                </a:solidFill>
                <a:latin typeface="Aptos Display" pitchFamily="34" charset="0"/>
              </a:rPr>
              <a:t>Atskaites forma un uzraudzības nosacījumi nemainās</a:t>
            </a:r>
            <a:endParaRPr lang="lv-LV" sz="2400" noProof="0" dirty="0"/>
          </a:p>
        </p:txBody>
      </p:sp>
      <p:sp>
        <p:nvSpPr>
          <p:cNvPr id="21" name="Text 18"/>
          <p:cNvSpPr/>
          <p:nvPr/>
        </p:nvSpPr>
        <p:spPr>
          <a:xfrm>
            <a:off x="658368" y="105156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lv-LV" sz="1150" noProof="0" dirty="0"/>
          </a:p>
        </p:txBody>
      </p:sp>
      <p:sp>
        <p:nvSpPr>
          <p:cNvPr id="22" name="Shape 19"/>
          <p:cNvSpPr/>
          <p:nvPr/>
        </p:nvSpPr>
        <p:spPr>
          <a:xfrm>
            <a:off x="658368" y="1417320"/>
            <a:ext cx="10835640" cy="1"/>
          </a:xfrm>
          <a:prstGeom prst="line">
            <a:avLst/>
          </a:prstGeom>
          <a:noFill/>
          <a:ln w="12700">
            <a:solidFill>
              <a:srgbClr val="DCE3ED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3" name="Shape 20"/>
          <p:cNvSpPr/>
          <p:nvPr/>
        </p:nvSpPr>
        <p:spPr>
          <a:xfrm>
            <a:off x="658368" y="1417320"/>
            <a:ext cx="384048" cy="1"/>
          </a:xfrm>
          <a:prstGeom prst="line">
            <a:avLst/>
          </a:prstGeom>
          <a:noFill/>
          <a:ln w="381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25" name="Text 22"/>
          <p:cNvSpPr/>
          <p:nvPr/>
        </p:nvSpPr>
        <p:spPr>
          <a:xfrm>
            <a:off x="1097280" y="212140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b="1" kern="0" spc="16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PAŠVALDĪBA</a:t>
            </a:r>
            <a:endParaRPr lang="lv-LV" sz="1200" noProof="0" dirty="0"/>
          </a:p>
        </p:txBody>
      </p:sp>
      <p:sp>
        <p:nvSpPr>
          <p:cNvPr id="26" name="Text 23"/>
          <p:cNvSpPr/>
          <p:nvPr/>
        </p:nvSpPr>
        <p:spPr>
          <a:xfrm>
            <a:off x="1447670" y="2679192"/>
            <a:ext cx="3741549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300" noProof="0" dirty="0">
                <a:ea typeface="Aptos Display" pitchFamily="34" charset="-122"/>
                <a:cs typeface="Aptos Display" pitchFamily="34" charset="-120"/>
              </a:rPr>
              <a:t>Sagatavo ikgadēju atskaiti par autobusa lietojumu</a:t>
            </a:r>
            <a:endParaRPr lang="lv-LV" sz="1300" noProof="0" dirty="0"/>
          </a:p>
        </p:txBody>
      </p:sp>
      <p:sp>
        <p:nvSpPr>
          <p:cNvPr id="28" name="Text 25"/>
          <p:cNvSpPr/>
          <p:nvPr/>
        </p:nvSpPr>
        <p:spPr>
          <a:xfrm>
            <a:off x="1481530" y="3332305"/>
            <a:ext cx="361736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250" noProof="0" dirty="0">
                <a:solidFill>
                  <a:srgbClr val="1B2340"/>
                </a:solidFill>
                <a:latin typeface="Aptos" pitchFamily="34" charset="0"/>
              </a:rPr>
              <a:t>Iesniedz informāciju CFLA, ja pārsniedz 20% vai konstatēta neatbilstoša autobusa izmantošana</a:t>
            </a:r>
            <a:endParaRPr lang="lv-LV" sz="1250" noProof="0" dirty="0"/>
          </a:p>
        </p:txBody>
      </p:sp>
      <p:sp>
        <p:nvSpPr>
          <p:cNvPr id="29" name="Shape 26"/>
          <p:cNvSpPr/>
          <p:nvPr/>
        </p:nvSpPr>
        <p:spPr>
          <a:xfrm>
            <a:off x="5920740" y="1842516"/>
            <a:ext cx="5623560" cy="361188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DCE3ED"/>
            </a:solidFill>
            <a:prstDash val="solid"/>
          </a:ln>
          <a:effectLst>
            <a:outerShdw blurRad="12700" dist="4445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lv-LV" noProof="0" dirty="0"/>
          </a:p>
        </p:txBody>
      </p:sp>
      <p:sp>
        <p:nvSpPr>
          <p:cNvPr id="30" name="Text 27"/>
          <p:cNvSpPr/>
          <p:nvPr/>
        </p:nvSpPr>
        <p:spPr>
          <a:xfrm>
            <a:off x="6291072" y="210312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200" b="1" kern="0" spc="150" noProof="0" dirty="0">
                <a:solidFill>
                  <a:srgbClr val="5A64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CFLA</a:t>
            </a:r>
            <a:endParaRPr lang="lv-LV" sz="1200" noProof="0" dirty="0"/>
          </a:p>
        </p:txBody>
      </p:sp>
      <p:sp useBgFill="1">
        <p:nvSpPr>
          <p:cNvPr id="31" name="Shape 28"/>
          <p:cNvSpPr/>
          <p:nvPr/>
        </p:nvSpPr>
        <p:spPr>
          <a:xfrm>
            <a:off x="6400800" y="2697480"/>
            <a:ext cx="347472" cy="347472"/>
          </a:xfrm>
          <a:prstGeom prst="ellipse">
            <a:avLst/>
          </a:prstGeom>
          <a:ln w="127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32" name="Text 29"/>
          <p:cNvSpPr/>
          <p:nvPr/>
        </p:nvSpPr>
        <p:spPr>
          <a:xfrm>
            <a:off x="6473952" y="2752344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lv-LV" sz="1000" noProof="0" dirty="0"/>
          </a:p>
        </p:txBody>
      </p:sp>
      <p:sp>
        <p:nvSpPr>
          <p:cNvPr id="33" name="Text 30"/>
          <p:cNvSpPr/>
          <p:nvPr/>
        </p:nvSpPr>
        <p:spPr>
          <a:xfrm>
            <a:off x="6967728" y="27157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3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Veic izlases pārbaudes</a:t>
            </a:r>
            <a:endParaRPr lang="lv-LV" sz="1300" noProof="0" dirty="0"/>
          </a:p>
        </p:txBody>
      </p:sp>
      <p:sp useBgFill="1">
        <p:nvSpPr>
          <p:cNvPr id="34" name="Shape 31"/>
          <p:cNvSpPr/>
          <p:nvPr/>
        </p:nvSpPr>
        <p:spPr>
          <a:xfrm>
            <a:off x="6400800" y="3355848"/>
            <a:ext cx="347472" cy="347472"/>
          </a:xfrm>
          <a:prstGeom prst="ellipse">
            <a:avLst/>
          </a:prstGeom>
          <a:ln w="127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35" name="Text 32"/>
          <p:cNvSpPr/>
          <p:nvPr/>
        </p:nvSpPr>
        <p:spPr>
          <a:xfrm>
            <a:off x="6473952" y="3410712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lv-LV" sz="1000" noProof="0" dirty="0"/>
          </a:p>
        </p:txBody>
      </p:sp>
      <p:sp>
        <p:nvSpPr>
          <p:cNvPr id="36" name="Text 33"/>
          <p:cNvSpPr/>
          <p:nvPr/>
        </p:nvSpPr>
        <p:spPr>
          <a:xfrm>
            <a:off x="6967728" y="337413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300" noProof="0" dirty="0"/>
              <a:t>Izskata saņemtās atskaites</a:t>
            </a:r>
          </a:p>
        </p:txBody>
      </p:sp>
      <p:sp useBgFill="1">
        <p:nvSpPr>
          <p:cNvPr id="37" name="Shape 34"/>
          <p:cNvSpPr/>
          <p:nvPr/>
        </p:nvSpPr>
        <p:spPr>
          <a:xfrm>
            <a:off x="6400800" y="4014216"/>
            <a:ext cx="347472" cy="347472"/>
          </a:xfrm>
          <a:prstGeom prst="ellipse">
            <a:avLst/>
          </a:prstGeom>
          <a:ln w="127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38" name="Text 35"/>
          <p:cNvSpPr/>
          <p:nvPr/>
        </p:nvSpPr>
        <p:spPr>
          <a:xfrm>
            <a:off x="6473952" y="4069080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lv-LV" sz="1000" noProof="0" dirty="0"/>
          </a:p>
        </p:txBody>
      </p:sp>
      <p:sp>
        <p:nvSpPr>
          <p:cNvPr id="39" name="Text 36"/>
          <p:cNvSpPr/>
          <p:nvPr/>
        </p:nvSpPr>
        <p:spPr>
          <a:xfrm>
            <a:off x="6967728" y="403250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300" noProof="0" dirty="0">
                <a:solidFill>
                  <a:srgbClr val="1B2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Veic nelikumīgā atbalsta aprēķinu un atgūšanu</a:t>
            </a:r>
            <a:endParaRPr lang="lv-LV" sz="1300" noProof="0" dirty="0"/>
          </a:p>
        </p:txBody>
      </p:sp>
      <p:sp>
        <p:nvSpPr>
          <p:cNvPr id="40" name="Text 37"/>
          <p:cNvSpPr/>
          <p:nvPr/>
        </p:nvSpPr>
        <p:spPr>
          <a:xfrm>
            <a:off x="7818120" y="461772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lv-LV" sz="2700" noProof="0" dirty="0"/>
          </a:p>
        </p:txBody>
      </p:sp>
      <p:sp>
        <p:nvSpPr>
          <p:cNvPr id="41" name="Text 38"/>
          <p:cNvSpPr/>
          <p:nvPr/>
        </p:nvSpPr>
        <p:spPr>
          <a:xfrm>
            <a:off x="8979408" y="470916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lv-LV" sz="1200" noProof="0" dirty="0"/>
          </a:p>
        </p:txBody>
      </p:sp>
      <p:sp>
        <p:nvSpPr>
          <p:cNvPr id="48" name="Text 23">
            <a:extLst>
              <a:ext uri="{FF2B5EF4-FFF2-40B4-BE49-F238E27FC236}">
                <a16:creationId xmlns:a16="http://schemas.microsoft.com/office/drawing/2014/main" id="{F748D1D4-BBE1-5BC3-8B37-8FFCACB0F54E}"/>
              </a:ext>
            </a:extLst>
          </p:cNvPr>
          <p:cNvSpPr/>
          <p:nvPr/>
        </p:nvSpPr>
        <p:spPr>
          <a:xfrm>
            <a:off x="1447669" y="4014216"/>
            <a:ext cx="3685085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v-LV" sz="1300" noProof="0" dirty="0">
                <a:ea typeface="Aptos Display" pitchFamily="34" charset="-122"/>
                <a:cs typeface="Aptos Display" pitchFamily="34" charset="-120"/>
              </a:rPr>
              <a:t>Neskaidrību gadījumā konsultējas ar CFLA</a:t>
            </a:r>
            <a:endParaRPr lang="lv-LV" sz="1300" noProof="0" dirty="0"/>
          </a:p>
        </p:txBody>
      </p:sp>
      <p:sp>
        <p:nvSpPr>
          <p:cNvPr id="60" name="Shape 28">
            <a:extLst>
              <a:ext uri="{FF2B5EF4-FFF2-40B4-BE49-F238E27FC236}">
                <a16:creationId xmlns:a16="http://schemas.microsoft.com/office/drawing/2014/main" id="{DED5A377-4D54-C166-8345-45E1914BF588}"/>
              </a:ext>
            </a:extLst>
          </p:cNvPr>
          <p:cNvSpPr/>
          <p:nvPr/>
        </p:nvSpPr>
        <p:spPr>
          <a:xfrm>
            <a:off x="781812" y="2695983"/>
            <a:ext cx="347472" cy="347472"/>
          </a:xfrm>
          <a:prstGeom prst="ellipse">
            <a:avLst/>
          </a:prstGeom>
          <a:solidFill>
            <a:srgbClr val="002060"/>
          </a:solidFill>
          <a:ln w="127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62" name="Shape 28">
            <a:extLst>
              <a:ext uri="{FF2B5EF4-FFF2-40B4-BE49-F238E27FC236}">
                <a16:creationId xmlns:a16="http://schemas.microsoft.com/office/drawing/2014/main" id="{66EE48E1-D650-4AAA-0908-E0EFC909B1E5}"/>
              </a:ext>
            </a:extLst>
          </p:cNvPr>
          <p:cNvSpPr/>
          <p:nvPr/>
        </p:nvSpPr>
        <p:spPr>
          <a:xfrm>
            <a:off x="761923" y="3414224"/>
            <a:ext cx="347472" cy="347472"/>
          </a:xfrm>
          <a:prstGeom prst="ellipse">
            <a:avLst/>
          </a:prstGeom>
          <a:solidFill>
            <a:srgbClr val="002060"/>
          </a:solidFill>
          <a:ln w="127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64" name="Shape 28">
            <a:extLst>
              <a:ext uri="{FF2B5EF4-FFF2-40B4-BE49-F238E27FC236}">
                <a16:creationId xmlns:a16="http://schemas.microsoft.com/office/drawing/2014/main" id="{0D00338B-474B-D0CF-7F74-10CB82C79821}"/>
              </a:ext>
            </a:extLst>
          </p:cNvPr>
          <p:cNvSpPr/>
          <p:nvPr/>
        </p:nvSpPr>
        <p:spPr>
          <a:xfrm>
            <a:off x="761923" y="4005514"/>
            <a:ext cx="347472" cy="347472"/>
          </a:xfrm>
          <a:prstGeom prst="ellipse">
            <a:avLst/>
          </a:prstGeom>
          <a:solidFill>
            <a:srgbClr val="002060"/>
          </a:solidFill>
          <a:ln w="12700">
            <a:solidFill>
              <a:srgbClr val="B5CC1B"/>
            </a:solidFill>
            <a:prstDash val="solid"/>
          </a:ln>
        </p:spPr>
        <p:txBody>
          <a:bodyPr/>
          <a:lstStyle/>
          <a:p>
            <a:endParaRPr lang="lv-LV" noProof="0" dirty="0"/>
          </a:p>
        </p:txBody>
      </p:sp>
      <p:sp>
        <p:nvSpPr>
          <p:cNvPr id="46" name="Text 23">
            <a:extLst>
              <a:ext uri="{FF2B5EF4-FFF2-40B4-BE49-F238E27FC236}">
                <a16:creationId xmlns:a16="http://schemas.microsoft.com/office/drawing/2014/main" id="{4667010A-7560-FAC0-6145-0592DC2782A5}"/>
              </a:ext>
            </a:extLst>
          </p:cNvPr>
          <p:cNvSpPr/>
          <p:nvPr/>
        </p:nvSpPr>
        <p:spPr>
          <a:xfrm>
            <a:off x="1042416" y="4589602"/>
            <a:ext cx="4097761" cy="6085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v-LV" sz="1300" b="1" noProof="0" dirty="0">
                <a:solidFill>
                  <a:srgbClr val="00B0F0"/>
                </a:solidFill>
                <a:ea typeface="Aptos Display" pitchFamily="34" charset="-122"/>
                <a:cs typeface="Aptos Display" pitchFamily="34" charset="-120"/>
              </a:rPr>
              <a:t>Par pirmo pilno gadu visiem projektiem jāiesniedz PSD atskaiti</a:t>
            </a:r>
            <a:endParaRPr lang="lv-LV" sz="1300" b="1" noProof="0" dirty="0">
              <a:solidFill>
                <a:srgbClr val="00B0F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A5395C-4F65-5D81-9AE1-50ED2737903E}"/>
              </a:ext>
            </a:extLst>
          </p:cNvPr>
          <p:cNvSpPr txBox="1"/>
          <p:nvPr/>
        </p:nvSpPr>
        <p:spPr>
          <a:xfrm>
            <a:off x="2763161" y="5958148"/>
            <a:ext cx="6534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b="1" noProof="0" dirty="0">
                <a:solidFill>
                  <a:schemeClr val="accent1">
                    <a:lumMod val="50000"/>
                  </a:schemeClr>
                </a:solidFill>
              </a:rPr>
              <a:t>Precizētā PSD metodika</a:t>
            </a:r>
            <a:r>
              <a:rPr lang="lv-LV" b="1" noProof="0" dirty="0"/>
              <a:t>: </a:t>
            </a:r>
            <a:r>
              <a:rPr lang="lv-LV" b="1" noProof="0" dirty="0">
                <a:hlinkClick r:id="rId5"/>
              </a:rPr>
              <a:t>https://www.cfla.gov.lv/lv/3116i-u2</a:t>
            </a:r>
            <a:r>
              <a:rPr lang="lv-LV" b="1" noProof="0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6FB00A3EE6A742BCF60327C19BF1AA" ma:contentTypeVersion="14" ma:contentTypeDescription="Create a new document." ma:contentTypeScope="" ma:versionID="327943b98bc57f0f330d74d7db5f7014">
  <xsd:schema xmlns:xsd="http://www.w3.org/2001/XMLSchema" xmlns:xs="http://www.w3.org/2001/XMLSchema" xmlns:p="http://schemas.microsoft.com/office/2006/metadata/properties" xmlns:ns2="a1a28ee6-6ae0-48ad-90f2-183108cba98c" xmlns:ns3="e705502e-94f1-4613-8e83-d43175d87e40" targetNamespace="http://schemas.microsoft.com/office/2006/metadata/properties" ma:root="true" ma:fieldsID="1fb0cc66168afb3c4bda0005c095ba26" ns2:_="" ns3:_="">
    <xsd:import namespace="a1a28ee6-6ae0-48ad-90f2-183108cba98c"/>
    <xsd:import namespace="e705502e-94f1-4613-8e83-d43175d87e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a28ee6-6ae0-48ad-90f2-183108cba9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79952b4-9163-4466-a728-aca91a51bc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05502e-94f1-4613-8e83-d43175d87e4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06b03dd-13e8-4b18-a4b6-e0a2010ae0c2}" ma:internalName="TaxCatchAll" ma:showField="CatchAllData" ma:web="e705502e-94f1-4613-8e83-d43175d87e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a28ee6-6ae0-48ad-90f2-183108cba98c">
      <Terms xmlns="http://schemas.microsoft.com/office/infopath/2007/PartnerControls"/>
    </lcf76f155ced4ddcb4097134ff3c332f>
    <TaxCatchAll xmlns="e705502e-94f1-4613-8e83-d43175d87e40" xsi:nil="true"/>
  </documentManagement>
</p:properties>
</file>

<file path=customXml/itemProps1.xml><?xml version="1.0" encoding="utf-8"?>
<ds:datastoreItem xmlns:ds="http://schemas.openxmlformats.org/officeDocument/2006/customXml" ds:itemID="{A766DEB0-EB28-4BCB-96B4-DB6CD3CF22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27EA8E-EC85-4649-8DB2-82B4E8466A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a28ee6-6ae0-48ad-90f2-183108cba98c"/>
    <ds:schemaRef ds:uri="e705502e-94f1-4613-8e83-d43175d87e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1B969A-3DC3-4070-9F17-6541237AF23A}">
  <ds:schemaRefs>
    <ds:schemaRef ds:uri="http://schemas.microsoft.com/office/2006/metadata/properties"/>
    <ds:schemaRef ds:uri="http://schemas.microsoft.com/office/infopath/2007/PartnerControls"/>
    <ds:schemaRef ds:uri="a1a28ee6-6ae0-48ad-90f2-183108cba98c"/>
    <ds:schemaRef ds:uri="e705502e-94f1-4613-8e83-d43175d87e40"/>
    <ds:schemaRef ds:uri="f460a412-55da-43b7-bce9-0b638edefbc1"/>
    <ds:schemaRef ds:uri="cf6ab5d4-62ec-4779-8671-a1faf119395c"/>
    <ds:schemaRef ds:uri="071870c0-76d0-405c-8f5a-8c5a6110650f"/>
    <ds:schemaRef ds:uri="97ad5a38-d7de-4b51-9c9d-6f1c61b32969"/>
  </ds:schemaRefs>
</ds:datastoreItem>
</file>

<file path=docMetadata/LabelInfo.xml><?xml version="1.0" encoding="utf-8"?>
<clbl:labelList xmlns:clbl="http://schemas.microsoft.com/office/2020/mipLabelMetadata">
  <clbl:label id="{a2d593ad-f07d-4c55-87c8-106c26d6ba08}" enabled="0" method="" siteId="{a2d593ad-f07d-4c55-87c8-106c26d6ba0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575</Words>
  <Application>Microsoft Office PowerPoint</Application>
  <PresentationFormat>Widescreen</PresentationFormat>
  <Paragraphs>98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PSD metodikas izmaiņas</dc:title>
  <dc:subject>PptxGenJS Presentation</dc:subject>
  <dc:creator>Gundega Fokina</dc:creator>
  <cp:lastModifiedBy>Gundega Fokina</cp:lastModifiedBy>
  <cp:revision>10</cp:revision>
  <dcterms:created xsi:type="dcterms:W3CDTF">2026-09-01T10:26:15Z</dcterms:created>
  <dcterms:modified xsi:type="dcterms:W3CDTF">2026-09-15T06:53:43Z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0x010100286FB00A3EE6A742BCF60327C19BF1AA</vt:lpwstr>
  </property>
</Properties>
</file>