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73" r:id="rId1"/>
    <p:sldMasterId id="2147483779" r:id="rId2"/>
  </p:sldMasterIdLst>
  <p:notesMasterIdLst>
    <p:notesMasterId r:id="rId11"/>
  </p:notesMasterIdLst>
  <p:sldIdLst>
    <p:sldId id="4669" r:id="rId3"/>
    <p:sldId id="4683" r:id="rId4"/>
    <p:sldId id="4784" r:id="rId5"/>
    <p:sldId id="4785" r:id="rId6"/>
    <p:sldId id="4786" r:id="rId7"/>
    <p:sldId id="4787" r:id="rId8"/>
    <p:sldId id="4788" r:id="rId9"/>
    <p:sldId id="4216" r:id="rId10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se Vilcāne" initials="IV" lastIdx="1" clrIdx="0">
    <p:extLst>
      <p:ext uri="{19B8F6BF-5375-455C-9EA6-DF929625EA0E}">
        <p15:presenceInfo xmlns:p15="http://schemas.microsoft.com/office/powerpoint/2012/main" userId="S-1-5-21-738795142-1242532775-405837587-6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A5444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49" d="100"/>
          <a:sy n="49" d="100"/>
        </p:scale>
        <p:origin x="326" y="41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26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6B1D8-034D-4748-BDDB-9E20849C7DB7}" type="datetimeFigureOut">
              <a:rPr lang="lv-LV" smtClean="0"/>
              <a:t>03.09.2025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9E48E-6AB2-407C-8099-E6DB5D60B8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030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8B43F-CE84-4CFB-B272-EEE22897F40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1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985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651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14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793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356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9E48E-6AB2-407C-8099-E6DB5D60B820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545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8B43F-CE84-4CFB-B272-EEE22897F40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20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4394" y="2009838"/>
            <a:ext cx="9796463" cy="492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98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8" y="3630677"/>
            <a:ext cx="80676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0AF4-A640-4A32-91A4-7F1B2835F1C6}" type="datetime1">
              <a:rPr lang="lv-LV" smtClean="0"/>
              <a:t>03.09.2025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3852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F981D-82B2-4F0F-8389-B0A322EEF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345179"/>
            <a:ext cx="9935051" cy="12531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ED0B6-B35F-4857-BB82-F6B720A2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425" y="1589322"/>
            <a:ext cx="4873034" cy="778902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63" indent="0">
              <a:buNone/>
              <a:defRPr sz="1890" b="1"/>
            </a:lvl2pPr>
            <a:lvl3pPr marL="863925" indent="0">
              <a:buNone/>
              <a:defRPr sz="1701" b="1"/>
            </a:lvl3pPr>
            <a:lvl4pPr marL="1295888" indent="0">
              <a:buNone/>
              <a:defRPr sz="1512" b="1"/>
            </a:lvl4pPr>
            <a:lvl5pPr marL="1727850" indent="0">
              <a:buNone/>
              <a:defRPr sz="1512" b="1"/>
            </a:lvl5pPr>
            <a:lvl6pPr marL="2159813" indent="0">
              <a:buNone/>
              <a:defRPr sz="1512" b="1"/>
            </a:lvl6pPr>
            <a:lvl7pPr marL="2591775" indent="0">
              <a:buNone/>
              <a:defRPr sz="1512" b="1"/>
            </a:lvl7pPr>
            <a:lvl8pPr marL="3023738" indent="0">
              <a:buNone/>
              <a:defRPr sz="1512" b="1"/>
            </a:lvl8pPr>
            <a:lvl9pPr marL="3455700" indent="0">
              <a:buNone/>
              <a:defRPr sz="15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6DF11-B6CD-42BF-AC3A-DFE5D8818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25" y="2368224"/>
            <a:ext cx="4873034" cy="348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884CC9-4C62-4D03-A79B-08EA077649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1443" y="1589322"/>
            <a:ext cx="4897033" cy="778902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1963" indent="0">
              <a:buNone/>
              <a:defRPr sz="1890" b="1"/>
            </a:lvl2pPr>
            <a:lvl3pPr marL="863925" indent="0">
              <a:buNone/>
              <a:defRPr sz="1701" b="1"/>
            </a:lvl3pPr>
            <a:lvl4pPr marL="1295888" indent="0">
              <a:buNone/>
              <a:defRPr sz="1512" b="1"/>
            </a:lvl4pPr>
            <a:lvl5pPr marL="1727850" indent="0">
              <a:buNone/>
              <a:defRPr sz="1512" b="1"/>
            </a:lvl5pPr>
            <a:lvl6pPr marL="2159813" indent="0">
              <a:buNone/>
              <a:defRPr sz="1512" b="1"/>
            </a:lvl6pPr>
            <a:lvl7pPr marL="2591775" indent="0">
              <a:buNone/>
              <a:defRPr sz="1512" b="1"/>
            </a:lvl7pPr>
            <a:lvl8pPr marL="3023738" indent="0">
              <a:buNone/>
              <a:defRPr sz="1512" b="1"/>
            </a:lvl8pPr>
            <a:lvl9pPr marL="3455700" indent="0">
              <a:buNone/>
              <a:defRPr sz="15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1D93F1-07E2-48CE-A43E-2C98D49B8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1443" y="2368224"/>
            <a:ext cx="4897033" cy="348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C80C11-B77A-4CE6-B01E-89341327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6CF49-746E-49EB-AB12-5C41F395AFFB}" type="datetime1">
              <a:rPr lang="lv-LV" smtClean="0"/>
              <a:t>03.09.2025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78798C-18EF-40CC-9050-0273D95A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33F9F0-BE54-48E5-89D8-D2A8BC06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009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162CB-FAD3-4B7F-B5C3-453B323C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0EA04B-E5E0-49DD-A2B9-082B37E07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20A9-AE87-4F17-A7DD-1D3029725F88}" type="datetime1">
              <a:rPr lang="lv-LV" smtClean="0"/>
              <a:t>03.09.2025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6214A9-AE1D-4B96-A7D0-9B1BA1BAA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D3F853-7E18-4837-A2F1-44DCA4CF3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7727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5939E1-5F05-4A36-878F-87FE18E1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013E4-F1C7-4CA6-B094-EF7850497336}" type="datetime1">
              <a:rPr lang="lv-LV" smtClean="0"/>
              <a:t>03.09.2025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49E46-8DF0-4FE1-B307-09DC3D64E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B6805-6108-44C0-BA43-323D4B55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8351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E1BA1-7FD9-4CF9-8A01-DB3E2F51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432223"/>
            <a:ext cx="3715145" cy="1512782"/>
          </a:xfrm>
        </p:spPr>
        <p:txBody>
          <a:bodyPr anchor="b"/>
          <a:lstStyle>
            <a:lvl1pPr>
              <a:defRPr sz="3023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0AE55-2B36-4C3F-8B48-14963E56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033" y="933483"/>
            <a:ext cx="5831443" cy="4607381"/>
          </a:xfrm>
        </p:spPr>
        <p:txBody>
          <a:bodyPr/>
          <a:lstStyle>
            <a:lvl1pPr>
              <a:defRPr sz="3023"/>
            </a:lvl1pPr>
            <a:lvl2pPr>
              <a:defRPr sz="2645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65840-5D60-42F7-A216-7A3E09D64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425" y="1945005"/>
            <a:ext cx="3715145" cy="3603362"/>
          </a:xfrm>
        </p:spPr>
        <p:txBody>
          <a:bodyPr/>
          <a:lstStyle>
            <a:lvl1pPr marL="0" indent="0">
              <a:buNone/>
              <a:defRPr sz="1512"/>
            </a:lvl1pPr>
            <a:lvl2pPr marL="431963" indent="0">
              <a:buNone/>
              <a:defRPr sz="1323"/>
            </a:lvl2pPr>
            <a:lvl3pPr marL="863925" indent="0">
              <a:buNone/>
              <a:defRPr sz="1134"/>
            </a:lvl3pPr>
            <a:lvl4pPr marL="1295888" indent="0">
              <a:buNone/>
              <a:defRPr sz="945"/>
            </a:lvl4pPr>
            <a:lvl5pPr marL="1727850" indent="0">
              <a:buNone/>
              <a:defRPr sz="945"/>
            </a:lvl5pPr>
            <a:lvl6pPr marL="2159813" indent="0">
              <a:buNone/>
              <a:defRPr sz="945"/>
            </a:lvl6pPr>
            <a:lvl7pPr marL="2591775" indent="0">
              <a:buNone/>
              <a:defRPr sz="945"/>
            </a:lvl7pPr>
            <a:lvl8pPr marL="3023738" indent="0">
              <a:buNone/>
              <a:defRPr sz="945"/>
            </a:lvl8pPr>
            <a:lvl9pPr marL="3455700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78DF5-1F8B-44DF-85B6-0652F415E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1E3C-B32A-46C4-A4A1-74E9BEE4E9EB}" type="datetime1">
              <a:rPr lang="lv-LV" smtClean="0"/>
              <a:t>03.09.2025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1B15E-9160-41B4-AE13-72730939F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CDC5C-28A3-4AA3-9BAB-9F673A8C6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9672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8F3D3-510A-4340-88D3-76619A4DB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425" y="432223"/>
            <a:ext cx="3715145" cy="1512782"/>
          </a:xfrm>
        </p:spPr>
        <p:txBody>
          <a:bodyPr anchor="b"/>
          <a:lstStyle>
            <a:lvl1pPr>
              <a:defRPr sz="3023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6F8433-81F8-4E46-ABD7-B9AD2420D9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033" y="933483"/>
            <a:ext cx="5831443" cy="4607381"/>
          </a:xfrm>
        </p:spPr>
        <p:txBody>
          <a:bodyPr/>
          <a:lstStyle>
            <a:lvl1pPr marL="0" indent="0">
              <a:buNone/>
              <a:defRPr sz="3023"/>
            </a:lvl1pPr>
            <a:lvl2pPr marL="431963" indent="0">
              <a:buNone/>
              <a:defRPr sz="2645"/>
            </a:lvl2pPr>
            <a:lvl3pPr marL="863925" indent="0">
              <a:buNone/>
              <a:defRPr sz="2268"/>
            </a:lvl3pPr>
            <a:lvl4pPr marL="1295888" indent="0">
              <a:buNone/>
              <a:defRPr sz="1890"/>
            </a:lvl4pPr>
            <a:lvl5pPr marL="1727850" indent="0">
              <a:buNone/>
              <a:defRPr sz="1890"/>
            </a:lvl5pPr>
            <a:lvl6pPr marL="2159813" indent="0">
              <a:buNone/>
              <a:defRPr sz="1890"/>
            </a:lvl6pPr>
            <a:lvl7pPr marL="2591775" indent="0">
              <a:buNone/>
              <a:defRPr sz="1890"/>
            </a:lvl7pPr>
            <a:lvl8pPr marL="3023738" indent="0">
              <a:buNone/>
              <a:defRPr sz="1890"/>
            </a:lvl8pPr>
            <a:lvl9pPr marL="3455700" indent="0">
              <a:buNone/>
              <a:defRPr sz="189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9A96E-C805-4CB1-A6E1-364F008E7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425" y="1945005"/>
            <a:ext cx="3715145" cy="3603362"/>
          </a:xfrm>
        </p:spPr>
        <p:txBody>
          <a:bodyPr/>
          <a:lstStyle>
            <a:lvl1pPr marL="0" indent="0">
              <a:buNone/>
              <a:defRPr sz="1512"/>
            </a:lvl1pPr>
            <a:lvl2pPr marL="431963" indent="0">
              <a:buNone/>
              <a:defRPr sz="1323"/>
            </a:lvl2pPr>
            <a:lvl3pPr marL="863925" indent="0">
              <a:buNone/>
              <a:defRPr sz="1134"/>
            </a:lvl3pPr>
            <a:lvl4pPr marL="1295888" indent="0">
              <a:buNone/>
              <a:defRPr sz="945"/>
            </a:lvl4pPr>
            <a:lvl5pPr marL="1727850" indent="0">
              <a:buNone/>
              <a:defRPr sz="945"/>
            </a:lvl5pPr>
            <a:lvl6pPr marL="2159813" indent="0">
              <a:buNone/>
              <a:defRPr sz="945"/>
            </a:lvl6pPr>
            <a:lvl7pPr marL="2591775" indent="0">
              <a:buNone/>
              <a:defRPr sz="945"/>
            </a:lvl7pPr>
            <a:lvl8pPr marL="3023738" indent="0">
              <a:buNone/>
              <a:defRPr sz="945"/>
            </a:lvl8pPr>
            <a:lvl9pPr marL="3455700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38174-3AE4-4383-967D-3154B9A8C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4485-75AB-45EA-B574-3023CC6A6C3D}" type="datetime1">
              <a:rPr lang="lv-LV" smtClean="0"/>
              <a:t>03.09.2025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4678B-FBA6-451C-B596-3577F127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D18CC-5571-48BC-B599-F6EE1B69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0954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36E2B-1CE6-4B4B-BF37-8D1E69F1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A41E9C-0BD7-440C-8E5E-5FE313E6B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279D3-0823-4A07-8201-127417762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4924-5F27-4371-9ED9-677186676781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A4187-1FF8-4C92-A5DC-416B75926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C9B67-848C-45BE-A4B0-6125FC5F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84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E97514-15B3-49EC-9793-3F8C288DF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3213" y="345179"/>
            <a:ext cx="2483763" cy="5494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91013-850A-4DDD-98F5-FBF7EE7E3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1924" y="345179"/>
            <a:ext cx="7307302" cy="54943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B0B92-96F1-4951-858B-C726DB7E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25865-273B-4924-860F-4512EDE4C405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F167-7981-4948-97BC-12DA340DB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E68F3-8FCC-44A0-B84D-94DBA3F3A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834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7177" y="1"/>
            <a:ext cx="5762827" cy="6479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77760" y="6127988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8" name="bg object 18"/>
          <p:cNvSpPr/>
          <p:nvPr/>
        </p:nvSpPr>
        <p:spPr>
          <a:xfrm>
            <a:off x="8754361" y="172195"/>
            <a:ext cx="2766060" cy="2766060"/>
          </a:xfrm>
          <a:custGeom>
            <a:avLst/>
            <a:gdLst/>
            <a:ahLst/>
            <a:cxnLst/>
            <a:rect l="l" t="t" r="r" b="b"/>
            <a:pathLst>
              <a:path w="2766059" h="2766060">
                <a:moveTo>
                  <a:pt x="2765645" y="0"/>
                </a:moveTo>
                <a:lnTo>
                  <a:pt x="0" y="2765645"/>
                </a:lnTo>
                <a:lnTo>
                  <a:pt x="1491615" y="2765645"/>
                </a:lnTo>
                <a:lnTo>
                  <a:pt x="2765645" y="1491618"/>
                </a:lnTo>
                <a:lnTo>
                  <a:pt x="2765645" y="0"/>
                </a:lnTo>
                <a:close/>
              </a:path>
            </a:pathLst>
          </a:custGeom>
          <a:solidFill>
            <a:srgbClr val="6AA948">
              <a:alpha val="6999"/>
            </a:srgb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9" name="bg object 19"/>
          <p:cNvSpPr/>
          <p:nvPr/>
        </p:nvSpPr>
        <p:spPr>
          <a:xfrm>
            <a:off x="9733282" y="2042861"/>
            <a:ext cx="1786889" cy="1786889"/>
          </a:xfrm>
          <a:custGeom>
            <a:avLst/>
            <a:gdLst/>
            <a:ahLst/>
            <a:cxnLst/>
            <a:rect l="l" t="t" r="r" b="b"/>
            <a:pathLst>
              <a:path w="1786890" h="1786889">
                <a:moveTo>
                  <a:pt x="1786723" y="0"/>
                </a:moveTo>
                <a:lnTo>
                  <a:pt x="0" y="1786723"/>
                </a:lnTo>
                <a:lnTo>
                  <a:pt x="696823" y="1786723"/>
                </a:lnTo>
                <a:lnTo>
                  <a:pt x="1786723" y="696823"/>
                </a:lnTo>
                <a:lnTo>
                  <a:pt x="1786723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0" name="bg object 20"/>
          <p:cNvSpPr/>
          <p:nvPr/>
        </p:nvSpPr>
        <p:spPr>
          <a:xfrm>
            <a:off x="10042955" y="6032497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984" y="2270573"/>
            <a:ext cx="4724400" cy="492455"/>
          </a:xfrm>
        </p:spPr>
        <p:txBody>
          <a:bodyPr lIns="0" tIns="0" rIns="0" bIns="0"/>
          <a:lstStyle>
            <a:lvl1pPr>
              <a:defRPr sz="3198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B5ADD-C0E1-4E89-BD9F-7FD323765EB4}" type="datetime1">
              <a:rPr lang="lv-LV" smtClean="0"/>
              <a:t>03.09.2025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158861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984" y="2270573"/>
            <a:ext cx="4724400" cy="492455"/>
          </a:xfrm>
        </p:spPr>
        <p:txBody>
          <a:bodyPr lIns="0" tIns="0" rIns="0" bIns="0"/>
          <a:lstStyle>
            <a:lvl1pPr>
              <a:defRPr sz="3198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1"/>
            <a:ext cx="50134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1"/>
            <a:ext cx="50134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B6D66-618B-4EE0-9289-84DEE398C1EE}" type="datetime1">
              <a:rPr lang="lv-LV" smtClean="0"/>
              <a:t>03.09.2025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412203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1520004" cy="2412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77759" y="6127988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8" name="bg object 18"/>
          <p:cNvSpPr/>
          <p:nvPr/>
        </p:nvSpPr>
        <p:spPr>
          <a:xfrm>
            <a:off x="10042955" y="6032497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9" name="bg object 19"/>
          <p:cNvSpPr/>
          <p:nvPr/>
        </p:nvSpPr>
        <p:spPr>
          <a:xfrm>
            <a:off x="10577759" y="6127988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0" name="bg object 20"/>
          <p:cNvSpPr/>
          <p:nvPr/>
        </p:nvSpPr>
        <p:spPr>
          <a:xfrm>
            <a:off x="10042955" y="6032497"/>
            <a:ext cx="897255" cy="44767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984" y="2270573"/>
            <a:ext cx="4724400" cy="492455"/>
          </a:xfrm>
        </p:spPr>
        <p:txBody>
          <a:bodyPr lIns="0" tIns="0" rIns="0" bIns="0"/>
          <a:lstStyle>
            <a:lvl1pPr>
              <a:defRPr sz="3198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F3A5-E436-471F-B622-88531591D2FE}" type="datetime1">
              <a:rPr lang="lv-LV" smtClean="0"/>
              <a:t>03.09.2025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219704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36C82-65B0-4B03-A128-03AEF1992368}" type="datetime1">
              <a:rPr lang="lv-LV" smtClean="0"/>
              <a:t>03.09.2025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20187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3611C-C113-4F81-BD91-E06E28657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863" y="1061049"/>
            <a:ext cx="8639175" cy="2257166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2B327-7848-4FF8-820F-F9BF0BC55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9863" y="3405260"/>
            <a:ext cx="8639175" cy="1565308"/>
          </a:xfrm>
        </p:spPr>
        <p:txBody>
          <a:bodyPr/>
          <a:lstStyle>
            <a:lvl1pPr marL="0" indent="0" algn="ctr">
              <a:buNone/>
              <a:defRPr sz="2268"/>
            </a:lvl1pPr>
            <a:lvl2pPr marL="431963" indent="0" algn="ctr">
              <a:buNone/>
              <a:defRPr sz="1890"/>
            </a:lvl2pPr>
            <a:lvl3pPr marL="863925" indent="0" algn="ctr">
              <a:buNone/>
              <a:defRPr sz="1701"/>
            </a:lvl3pPr>
            <a:lvl4pPr marL="1295888" indent="0" algn="ctr">
              <a:buNone/>
              <a:defRPr sz="1512"/>
            </a:lvl4pPr>
            <a:lvl5pPr marL="1727850" indent="0" algn="ctr">
              <a:buNone/>
              <a:defRPr sz="1512"/>
            </a:lvl5pPr>
            <a:lvl6pPr marL="2159813" indent="0" algn="ctr">
              <a:buNone/>
              <a:defRPr sz="1512"/>
            </a:lvl6pPr>
            <a:lvl7pPr marL="2591775" indent="0" algn="ctr">
              <a:buNone/>
              <a:defRPr sz="1512"/>
            </a:lvl7pPr>
            <a:lvl8pPr marL="3023738" indent="0" algn="ctr">
              <a:buNone/>
              <a:defRPr sz="1512"/>
            </a:lvl8pPr>
            <a:lvl9pPr marL="3455700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E90F1-4B04-4DBE-9C38-27355156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971A-DE32-4C12-B4C5-B97F2C104788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CA3FD-9B42-423C-9955-F79CB9DC5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421F-FEA6-4F41-953D-9601D567F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06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16AF6-6F5D-49AC-A785-89F09BA8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CFF44-F40A-4CE7-A1F7-1F911770A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92447-9D9F-43D8-9D8A-3A99F7FB5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0074-4679-4ABC-94C6-88E051164A7E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B9ECB-976B-4AE6-83F6-101D6E1F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F1A6F-BA0D-4DC2-A092-1E01ADF6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151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F048A-EA3B-4D86-9364-422895738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25" y="1616336"/>
            <a:ext cx="9935051" cy="2696893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930E9-1AC4-4E05-899C-919C72974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925" y="4338743"/>
            <a:ext cx="9935051" cy="1418232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196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39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588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78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5981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177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373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570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E0797-4B92-4BFF-8CBA-9FE769D33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D58CA-C019-40CF-A548-20000310C15B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693BA-B238-4915-9848-A719BE4B1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6AC3D-C3F9-4F00-85E3-34488624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506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87C65-60F9-44B5-B488-09AC16BDE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BE2B5-8FD2-4CCA-A4A7-3AF8F25175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1924" y="1725892"/>
            <a:ext cx="4895533" cy="4113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0C7B3-35CB-4E9E-8BF3-10B95AAE2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1443" y="1725892"/>
            <a:ext cx="4895533" cy="4113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B5AC6-4E2F-4AA4-9D5D-57F39228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826E-466C-4E1F-8FF9-C1043DC94B24}" type="datetime1">
              <a:rPr lang="lv-LV" smtClean="0"/>
              <a:t>03.09.2025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63AD0-6712-4825-86C5-C8FF58D1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90AE0-DDBD-475D-8C40-9C8D7C74E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585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0984" y="2270574"/>
            <a:ext cx="472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3" y="1491171"/>
            <a:ext cx="103727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6"/>
            <a:ext cx="3688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3" y="6029516"/>
            <a:ext cx="26508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4CBAE-455A-428D-9258-5FECECF6234B}" type="datetime1">
              <a:rPr lang="lv-LV" smtClean="0"/>
              <a:t>03.09.2025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4077" y="6053184"/>
            <a:ext cx="208915" cy="7844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077">
              <a:spcBef>
                <a:spcPts val="180"/>
              </a:spcBef>
            </a:pPr>
            <a:fld id="{81D60167-4931-47E6-BA6A-407CBD079E47}" type="slidenum">
              <a:rPr lang="lv-LV" spc="-5" smtClean="0"/>
              <a:pPr marL="38077">
                <a:spcBef>
                  <a:spcPts val="18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120143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30">
        <a:defRPr>
          <a:latin typeface="+mn-lt"/>
          <a:ea typeface="+mn-ea"/>
          <a:cs typeface="+mn-cs"/>
        </a:defRPr>
      </a:lvl2pPr>
      <a:lvl3pPr marL="913860">
        <a:defRPr>
          <a:latin typeface="+mn-lt"/>
          <a:ea typeface="+mn-ea"/>
          <a:cs typeface="+mn-cs"/>
        </a:defRPr>
      </a:lvl3pPr>
      <a:lvl4pPr marL="1370790">
        <a:defRPr>
          <a:latin typeface="+mn-lt"/>
          <a:ea typeface="+mn-ea"/>
          <a:cs typeface="+mn-cs"/>
        </a:defRPr>
      </a:lvl4pPr>
      <a:lvl5pPr marL="1827720">
        <a:defRPr>
          <a:latin typeface="+mn-lt"/>
          <a:ea typeface="+mn-ea"/>
          <a:cs typeface="+mn-cs"/>
        </a:defRPr>
      </a:lvl5pPr>
      <a:lvl6pPr marL="2284650">
        <a:defRPr>
          <a:latin typeface="+mn-lt"/>
          <a:ea typeface="+mn-ea"/>
          <a:cs typeface="+mn-cs"/>
        </a:defRPr>
      </a:lvl6pPr>
      <a:lvl7pPr marL="2741580">
        <a:defRPr>
          <a:latin typeface="+mn-lt"/>
          <a:ea typeface="+mn-ea"/>
          <a:cs typeface="+mn-cs"/>
        </a:defRPr>
      </a:lvl7pPr>
      <a:lvl8pPr marL="3198510">
        <a:defRPr>
          <a:latin typeface="+mn-lt"/>
          <a:ea typeface="+mn-ea"/>
          <a:cs typeface="+mn-cs"/>
        </a:defRPr>
      </a:lvl8pPr>
      <a:lvl9pPr marL="36554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30">
        <a:defRPr>
          <a:latin typeface="+mn-lt"/>
          <a:ea typeface="+mn-ea"/>
          <a:cs typeface="+mn-cs"/>
        </a:defRPr>
      </a:lvl2pPr>
      <a:lvl3pPr marL="913860">
        <a:defRPr>
          <a:latin typeface="+mn-lt"/>
          <a:ea typeface="+mn-ea"/>
          <a:cs typeface="+mn-cs"/>
        </a:defRPr>
      </a:lvl3pPr>
      <a:lvl4pPr marL="1370790">
        <a:defRPr>
          <a:latin typeface="+mn-lt"/>
          <a:ea typeface="+mn-ea"/>
          <a:cs typeface="+mn-cs"/>
        </a:defRPr>
      </a:lvl4pPr>
      <a:lvl5pPr marL="1827720">
        <a:defRPr>
          <a:latin typeface="+mn-lt"/>
          <a:ea typeface="+mn-ea"/>
          <a:cs typeface="+mn-cs"/>
        </a:defRPr>
      </a:lvl5pPr>
      <a:lvl6pPr marL="2284650">
        <a:defRPr>
          <a:latin typeface="+mn-lt"/>
          <a:ea typeface="+mn-ea"/>
          <a:cs typeface="+mn-cs"/>
        </a:defRPr>
      </a:lvl6pPr>
      <a:lvl7pPr marL="2741580">
        <a:defRPr>
          <a:latin typeface="+mn-lt"/>
          <a:ea typeface="+mn-ea"/>
          <a:cs typeface="+mn-cs"/>
        </a:defRPr>
      </a:lvl7pPr>
      <a:lvl8pPr marL="3198510">
        <a:defRPr>
          <a:latin typeface="+mn-lt"/>
          <a:ea typeface="+mn-ea"/>
          <a:cs typeface="+mn-cs"/>
        </a:defRPr>
      </a:lvl8pPr>
      <a:lvl9pPr marL="365544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69B5AB-7507-40FB-9DF8-F318B64B1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25" y="345179"/>
            <a:ext cx="9935051" cy="125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003F7-5853-4EA0-A5C1-646F361DC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1925" y="1725892"/>
            <a:ext cx="9935051" cy="4113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30FDA-0E59-4B23-AB5A-0FA922D5C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924" y="6009106"/>
            <a:ext cx="2591753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F0CD4-D1FE-425A-BE80-E82261A22F29}" type="datetime1">
              <a:rPr lang="lv-LV" smtClean="0"/>
              <a:t>03.09.2025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CAD3C-ABD7-4146-93E2-92637F8C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5636" y="6009106"/>
            <a:ext cx="3887629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8CB52-CFF6-469A-8B65-E060D9102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5223" y="6009106"/>
            <a:ext cx="2591753" cy="3451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0BDD-CFBA-4672-AA56-88CFF53ED9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416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ftr="0" dt="0"/>
  <p:txStyles>
    <p:titleStyle>
      <a:lvl1pPr algn="l" defTabSz="863925" rtl="0" eaLnBrk="1" latinLnBrk="0" hangingPunct="1">
        <a:lnSpc>
          <a:spcPct val="90000"/>
        </a:lnSpc>
        <a:spcBef>
          <a:spcPct val="0"/>
        </a:spcBef>
        <a:buNone/>
        <a:defRPr sz="41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81" indent="-215981" algn="l" defTabSz="86392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1pPr>
      <a:lvl2pPr marL="647944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1869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3832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5794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7757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39719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1682" indent="-215981" algn="l" defTabSz="863925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1963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3925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5888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785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59813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1775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3738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5700" algn="l" defTabSz="863925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tbildiga.iestade@lm.gov.l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97227-63DE-4143-8CEF-09D2E2812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50" y="650875"/>
            <a:ext cx="10179050" cy="3213811"/>
          </a:xfrm>
        </p:spPr>
        <p:txBody>
          <a:bodyPr>
            <a:normAutofit/>
          </a:bodyPr>
          <a:lstStyle/>
          <a:p>
            <a:pPr algn="ctr" defTabSz="725492"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4.3.5.1.</a:t>
            </a:r>
            <a:r>
              <a:rPr lang="lv-LV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pasākum</a:t>
            </a:r>
            <a:r>
              <a:rPr lang="en-US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lv-LV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“Sabiedrībā balstītu sociālo pakalpojumu pieejamības palielināšana”</a:t>
            </a:r>
            <a:r>
              <a:rPr lang="en-US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 4.kārta</a:t>
            </a:r>
            <a:r>
              <a:rPr lang="lv-LV" altLang="lv-LV" sz="3200" b="1" spc="-60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br>
              <a:rPr lang="lv-LV" sz="2200" b="1" dirty="0">
                <a:solidFill>
                  <a:srgbClr val="2A5444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lv-LV" sz="2200" dirty="0">
              <a:solidFill>
                <a:srgbClr val="2A5444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EC125-D8FE-4AEF-8712-13193670A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2824" y="4454803"/>
            <a:ext cx="5904901" cy="1759104"/>
          </a:xfrm>
        </p:spPr>
        <p:txBody>
          <a:bodyPr>
            <a:normAutofit/>
          </a:bodyPr>
          <a:lstStyle/>
          <a:p>
            <a:pPr defTabSz="744385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Anna Grīnberga</a:t>
            </a:r>
            <a:endParaRPr lang="lv-LV" sz="1799" dirty="0">
              <a:solidFill>
                <a:srgbClr val="2F2B2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defTabSz="744385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Labklājības ministrijas </a:t>
            </a:r>
            <a:r>
              <a:rPr lang="lv-LV" sz="1799" dirty="0" err="1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Sociāl</a:t>
            </a:r>
            <a:r>
              <a:rPr lang="en-US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</a:t>
            </a:r>
            <a:r>
              <a:rPr lang="lv-LV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799" dirty="0" err="1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pakalpojumu</a:t>
            </a:r>
            <a:r>
              <a:rPr lang="en-US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 </a:t>
            </a:r>
            <a:r>
              <a:rPr lang="lv-LV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799" dirty="0" err="1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invaliditātes</a:t>
            </a:r>
            <a:r>
              <a:rPr lang="en-US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799" dirty="0" err="1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politikas</a:t>
            </a:r>
            <a:r>
              <a:rPr lang="lv-LV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departaments</a:t>
            </a:r>
          </a:p>
          <a:p>
            <a:pPr defTabSz="744385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lv-LV" sz="1799" dirty="0">
              <a:solidFill>
                <a:srgbClr val="2F2B2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defTabSz="744385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799" dirty="0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2025.Gada </a:t>
            </a:r>
            <a:r>
              <a:rPr lang="en-US" sz="1799" dirty="0" err="1">
                <a:solidFill>
                  <a:srgbClr val="2F2B2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septembris</a:t>
            </a:r>
            <a:endParaRPr lang="lv-LV" sz="1799" dirty="0">
              <a:solidFill>
                <a:srgbClr val="2F2B2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14" name="Picture 13" descr="ES fondu un Nacionālais attīstības plāns logo">
            <a:extLst>
              <a:ext uri="{FF2B5EF4-FFF2-40B4-BE49-F238E27FC236}">
                <a16:creationId xmlns:a16="http://schemas.microsoft.com/office/drawing/2014/main" id="{0A763863-7FAF-41EA-AFC8-29F29757C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953" y="5418989"/>
            <a:ext cx="2110989" cy="1047249"/>
          </a:xfrm>
          <a:prstGeom prst="rect">
            <a:avLst/>
          </a:prstGeom>
        </p:spPr>
      </p:pic>
      <p:pic>
        <p:nvPicPr>
          <p:cNvPr id="6" name="Picture 7" descr="Labklājības ministrijas logo">
            <a:extLst>
              <a:ext uri="{FF2B5EF4-FFF2-40B4-BE49-F238E27FC236}">
                <a16:creationId xmlns:a16="http://schemas.microsoft.com/office/drawing/2014/main" id="{8CF8DA31-2FAF-45CF-A58A-5037DD7434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4942" y="5509489"/>
            <a:ext cx="932310" cy="775326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FF8F0E-3868-4E63-BBB6-AE929D018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63925" rtl="0"/>
            <a:fld id="{20160BDD-CFBA-4672-AA56-88CFF53ED92E}" type="slidenum">
              <a:rPr lang="lv-LV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863925" rtl="0"/>
              <a:t>1</a:t>
            </a:fld>
            <a:endParaRPr lang="lv-LV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748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56668" y="574675"/>
            <a:ext cx="10709669" cy="5139869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(1):</a:t>
            </a:r>
            <a:endParaRPr lang="lv-LV" altLang="lv-LV" sz="3200" b="1" dirty="0">
              <a:solidFill>
                <a:srgbClr val="1F497D">
                  <a:lumMod val="1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lv-LV" altLang="lv-LV" sz="2400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l" defTabSz="457200" rtl="0">
              <a:spcBef>
                <a:spcPts val="600"/>
              </a:spcBef>
              <a:spcAft>
                <a:spcPts val="600"/>
              </a:spcAft>
              <a:defRPr/>
            </a:pP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Projektu īstenošanu veic 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atbilstoši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Sociālo pakalpojumu un sociālās palīdzības likumam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11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.0</a:t>
            </a:r>
            <a:r>
              <a:rPr lang="en-US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.20</a:t>
            </a:r>
            <a:r>
              <a:rPr lang="en-US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25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MK  noteikumiem Nr. </a:t>
            </a:r>
            <a:r>
              <a:rPr lang="en-US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98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«Eiropas Savienības kohēzijas politikas programmas 2021.–2027. gadam 4.3.5. specifiskā atbalsta mērķa "Uzlabot vienlīdzīgu un savlaicīgu piekļuvi kvalitatīviem, ilgtspējīgiem un izmaksu ziņā pieejamiem pakalpojumiem; pilnveidot sociālās aizsardzības sistēmas, tostarp veicināt sociālās aizsardzības pieejamību; uzlabot ilgtermiņa aprūpes pakalpojumu pieejamību, efektivitāti un </a:t>
            </a:r>
            <a:r>
              <a:rPr lang="lv-LV" altLang="lv-LV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izturētspēju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" 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4.3.5.1. pasākuma "Sabiedrībā balstītu sociālo pakalpojumu pieejamības palielināšana" ceturtās kārtas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īstenošanas noteikumi»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13.06.2017. MK noteikumiem Nr.338 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Prasības sociālo pakalpojumu sniedzējiem» 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(sabiedrībā balstītu sociālo pakalpojumu</a:t>
            </a:r>
            <a:r>
              <a:rPr lang="lv-LV" altLang="lv-LV" sz="2000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vispārējie un speciālie sniegšanas nosacījumi)</a:t>
            </a:r>
            <a:endParaRPr lang="lv-LV" altLang="lv-LV" sz="2000" b="1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algn="l" defTabSz="863925" rtl="0">
              <a:spcBef>
                <a:spcPts val="180"/>
              </a:spcBef>
            </a:pPr>
            <a:fld id="{81D60167-4931-47E6-BA6A-407CBD079E47}" type="slidenum">
              <a:rPr lang="lv-LV" sz="1100" kern="1200" spc="-5">
                <a:solidFill>
                  <a:srgbClr val="000000"/>
                </a:solidFill>
                <a:ea typeface="+mn-ea"/>
              </a:rPr>
              <a:pPr marL="38077" algn="l" defTabSz="863925" rtl="0">
                <a:spcBef>
                  <a:spcPts val="180"/>
                </a:spcBef>
              </a:pPr>
              <a:t>2</a:t>
            </a:fld>
            <a:endParaRPr lang="lv-LV" sz="1100" kern="1200" spc="-5" dirty="0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691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96850" y="329198"/>
            <a:ext cx="10969487" cy="5756961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(2):</a:t>
            </a:r>
            <a:endParaRPr lang="lv-LV" altLang="lv-LV" sz="3200" b="1" dirty="0">
              <a:solidFill>
                <a:srgbClr val="1F497D">
                  <a:lumMod val="1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lv-LV" altLang="lv-LV" sz="2400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l" defTabSz="457200" rtl="0">
              <a:spcAft>
                <a:spcPts val="600"/>
              </a:spcAft>
              <a:defRPr/>
            </a:pPr>
            <a:r>
              <a:rPr lang="en-US" altLang="lv-LV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</a:t>
            </a:r>
            <a:r>
              <a:rPr lang="lv-LV" b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abiedrībā</a:t>
            </a:r>
            <a:r>
              <a:rPr lang="lv-LV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balstītu sociālo pakalpojumu sniegšana</a:t>
            </a:r>
            <a:r>
              <a:rPr lang="en-US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m/g </a:t>
            </a:r>
            <a:r>
              <a:rPr lang="en-US" b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personām</a:t>
            </a:r>
            <a:r>
              <a:rPr lang="en-US" b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en-US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</a:t>
            </a: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ndividuāl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atbalsta pl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āna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izstrāde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sociālās situācijas novērtēšana un pakalpojuma izstrāde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lvl="0" indent="-285750" algn="l" defTabSz="457200" rtl="0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Sociālās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rehabilitācijas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pakalpojumu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sniegšana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m/g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personām</a:t>
            </a:r>
            <a:endParaRPr lang="en-US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l" defTabSz="457200" rtl="0">
              <a:lnSpc>
                <a:spcPct val="107000"/>
              </a:lnSpc>
              <a:defRPr/>
            </a:pP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-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snegšanas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reižu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skaits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nav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ierobežots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 </a:t>
            </a:r>
          </a:p>
          <a:p>
            <a:pPr lvl="0" algn="l" defTabSz="457200" rtl="0">
              <a:lnSpc>
                <a:spcPct val="107000"/>
              </a:lnSpc>
              <a:defRPr/>
            </a:pP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- v</a:t>
            </a:r>
            <a:r>
              <a:rPr lang="lv-LV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ecāki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aizbildņi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lv-LV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audžuģimen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ēm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vai </a:t>
            </a:r>
            <a:r>
              <a:rPr lang="lv-LV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neformāl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aj</a:t>
            </a:r>
            <a:r>
              <a:rPr lang="lv-LV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aprūpētāji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–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atbalsts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ne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vairāk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kā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personām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algn="l" defTabSz="457200" rtl="0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endParaRPr lang="en-US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lvl="0" indent="-285750" algn="l" defTabSz="457200" rtl="0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Atelpas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brīža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pakalpojumi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lvl="0" algn="l" defTabSz="457200" rtl="0">
              <a:lnSpc>
                <a:spcPct val="107000"/>
              </a:lnSpc>
              <a:defRPr/>
            </a:pP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-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līdz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30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diennaktīm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gadā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 </a:t>
            </a:r>
          </a:p>
          <a:p>
            <a:pPr lvl="0" algn="l" defTabSz="457200" rtl="0">
              <a:lnSpc>
                <a:spcPct val="107000"/>
              </a:lnSpc>
              <a:defRPr/>
            </a:pP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-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vienas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diennakts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laikā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nevar saņemt vienlaikus ar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sociālās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rehabilitācijas</a:t>
            </a:r>
            <a:r>
              <a:rPr lang="lv-LV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pakalpojumiem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lvl="0" algn="l" defTabSz="457200" rtl="0">
              <a:lnSpc>
                <a:spcPct val="107000"/>
              </a:lnSpc>
              <a:defRPr/>
            </a:pP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- m/g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bērniem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nepieciešams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Veselības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darbspēju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ekspertīzes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ārstu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valsts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komisijas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atzinums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par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īpašas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kopšanas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nepieciešamību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sakarā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smagiem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funkcionāliem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traucējumiem</a:t>
            </a:r>
            <a:r>
              <a:rPr lang="en-US" altLang="lv-LV" i="1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en-US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l" defTabSz="457200" rtl="0">
              <a:spcAft>
                <a:spcPts val="600"/>
              </a:spcAft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marR="0" lvl="0" indent="0" algn="l" defTabSz="863925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lv-LV" sz="1100" b="0" i="0" u="none" strike="noStrike" kern="1200" cap="none" spc="-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077" marR="0" lvl="0" indent="0" algn="l" defTabSz="863925" rtl="0" eaLnBrk="1" fontAlgn="auto" latinLnBrk="0" hangingPunct="1">
                <a:lnSpc>
                  <a:spcPct val="100000"/>
                </a:lnSpc>
                <a:spcBef>
                  <a:spcPts val="18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100" b="0" i="0" u="none" strike="noStrike" kern="1200" cap="none" spc="-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9726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96850" y="329197"/>
            <a:ext cx="10969487" cy="4800417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(3):</a:t>
            </a:r>
          </a:p>
          <a:p>
            <a:pPr algn="l" defTabSz="456930"/>
            <a:endParaRPr lang="lv-LV" altLang="lv-LV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Iesaistot </a:t>
            </a:r>
            <a:r>
              <a:rPr lang="en-US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m/g </a:t>
            </a: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personas projekta aktivitātēs, jāpārliecinās par viņu atbilstību mērķa grupai</a:t>
            </a:r>
            <a:r>
              <a:rPr lang="en-US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papildu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pašvaldības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sociālā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dienesta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lēmumam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nosūtījumam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MK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noteikumu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Nr.98 29.4.apakšpunkts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sz="1000" i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defTabSz="457200" rtl="0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Bērniem ar FT -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 noteikta invaliditāte (invaliditātes apliecība)</a:t>
            </a:r>
            <a:r>
              <a:rPr lang="en-US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VDEĀVK </a:t>
            </a:r>
            <a:r>
              <a:rPr lang="en-US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atzinums</a:t>
            </a:r>
            <a:endParaRPr lang="lv-LV" altLang="lv-LV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sz="1000" b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defTabSz="457200" rtl="0">
              <a:lnSpc>
                <a:spcPct val="107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Personām ar GRT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 noteikta invaliditāte (I vai II invaliditātes grupas apliecība)</a:t>
            </a:r>
            <a:endParaRPr lang="lv-LV" altLang="lv-LV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sz="1000" b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Ja atbalsts plānots personai ar GRT, kura vēlās uzsākt vai pēdējo 6 mēnešu laikā ir uzsākusi dzīvi ārpus institūcijas, – </a:t>
            </a:r>
            <a:r>
              <a:rPr lang="lv-LV" b="1" u="sng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rakstisks apliecinājums</a:t>
            </a:r>
            <a:r>
              <a:rPr 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ka par attiecīgo personu noteiktajā periodā ir pieņemts SIVA lēmums 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ilgstošas aprūpes</a:t>
            </a:r>
            <a:r>
              <a:rPr lang="en-US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institūcijas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pakalpojum</a:t>
            </a:r>
            <a:r>
              <a:rPr lang="en-US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sniegšanas izbeigšanu, </a:t>
            </a:r>
            <a:r>
              <a:rPr 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t.i</a:t>
            </a:r>
            <a:r>
              <a:rPr lang="en-US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personas rīcībā esošs lēmums (kopija) vai apliecinājums (vēstule), ka par attiecīgo personu ir pieņemts lēmums, ko izsniegusi SIVA, vai valsts sociālās aprūpes centrs, kura rīcībā ir SIVA lēmums.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marR="0" lvl="0" indent="0" algn="l" defTabSz="863925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lv-LV" sz="1100" b="0" i="0" u="none" strike="noStrike" kern="1200" cap="none" spc="-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077" marR="0" lvl="0" indent="0" algn="l" defTabSz="863925" rtl="0" eaLnBrk="1" fontAlgn="auto" latinLnBrk="0" hangingPunct="1">
                <a:lnSpc>
                  <a:spcPct val="100000"/>
                </a:lnSpc>
                <a:spcBef>
                  <a:spcPts val="18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100" b="0" i="0" u="none" strike="noStrike" kern="1200" cap="none" spc="-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481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74706" y="329198"/>
            <a:ext cx="10969487" cy="4972130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(4)</a:t>
            </a:r>
            <a:endParaRPr lang="lv-LV" altLang="lv-LV" sz="3200" b="1" dirty="0">
              <a:solidFill>
                <a:srgbClr val="1F497D">
                  <a:lumMod val="1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en-US" altLang="lv-LV" sz="2400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lv-LV" altLang="lv-LV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1)	Organizējot pakalpojumu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nodrošina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MK noteikumos 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Nr.98 un MK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noteikumos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Nr. 338 noteiktās prasības sociālo pakalpojumu sniedzējiem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katra pakalpojuma reglamentos noteikt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gan attiecībā uz sniegtā pakalpojuma saturu, gan procesa izsekojamību;</a:t>
            </a: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2) Pakalpojumu sniegšanā iesaistītajiem darbiniekiem ir jābūt atbilstošai izglītībai, kvalifikācijai, pieredzei (atbilstoši projektā minētajam un MK noteikumu Nr.338 2.2. apakšpunktam);</a:t>
            </a: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3) Nodrošina projektā minēto par </a:t>
            </a:r>
            <a:r>
              <a:rPr lang="lv-LV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supervīzijām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un mācībām darbiniekiem (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tai skaitā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sniedzot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bērniem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FT </a:t>
            </a:r>
            <a:r>
              <a:rPr lang="lv-LV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nodrošin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arī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speciālās apmācības bērnu tiesību aizsardzībā  - Bērnu tiesību aizsardzības likuma 5.1 panta 12., 20.punkts, MK noteikumu Nr.338 2.4., 9.1. un 9.2.apakšpunkts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marR="0" lvl="0" indent="0" algn="l" defTabSz="863925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lv-LV" sz="1100" b="0" i="0" u="none" strike="noStrike" kern="1200" cap="none" spc="-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077" marR="0" lvl="0" indent="0" algn="l" defTabSz="863925" rtl="0" eaLnBrk="1" fontAlgn="auto" latinLnBrk="0" hangingPunct="1">
                <a:lnSpc>
                  <a:spcPct val="100000"/>
                </a:lnSpc>
                <a:spcBef>
                  <a:spcPts val="18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100" b="0" i="0" u="none" strike="noStrike" kern="1200" cap="none" spc="-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972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74706" y="329198"/>
            <a:ext cx="10969487" cy="5268494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(5)</a:t>
            </a:r>
          </a:p>
          <a:p>
            <a:pPr algn="l" defTabSz="456930"/>
            <a:endParaRPr lang="en-US" altLang="lv-LV" sz="2400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lv-LV" altLang="lv-LV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4) Nodrošina izsekojamu pakalpojuma sniegšanas procesu, t.i.  </a:t>
            </a:r>
            <a:r>
              <a:rPr lang="en-US" altLang="lv-LV" b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individuālā</a:t>
            </a:r>
            <a:r>
              <a:rPr lang="en-US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b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atbalsta</a:t>
            </a:r>
            <a:r>
              <a:rPr lang="en-US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plāna izstrāde 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veic atbilstoši projektā paredzētajam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sākotnējās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mērķa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grupas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personas (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 </a:t>
            </a:r>
            <a:r>
              <a:rPr lang="en-US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skaitā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vecāk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lv-LV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aizbildņ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lv-LV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audžuģimen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vai </a:t>
            </a:r>
            <a:r>
              <a:rPr lang="lv-LV" altLang="lv-LV" i="1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neformāl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aprūpētāj</a:t>
            </a:r>
            <a:r>
              <a:rPr lang="en-US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ja arī paredzēts sniegt pakalpojumu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sociālās situācijas novērtēšana,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personu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sociālo problēmu identificēšana (</a:t>
            </a:r>
            <a:r>
              <a:rPr lang="lv-LV" altLang="lv-LV" i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ietverot risināmās problēmas definējumu, pakalpojuma mērķus, veicamos pasākumus, termiņu, sagaidāmo rezultātu un atbildīgās personas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</a:t>
            </a: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nodrošinātā pakalpojuma sniegšanas procesa atspoguļojums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lv-LV" altLang="lv-LV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novērtējums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 izmaiņām un sasniegtajiem rezultātiem (atbilstoši projektā paredzētajam, MK noteikumu Nr.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98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.punkts, MK noteikumu Nr.338 5. punkts, 6.2. apakšpunkts);</a:t>
            </a:r>
          </a:p>
          <a:p>
            <a:pPr lvl="0" algn="just" defTabSz="457200" rtl="0">
              <a:lnSpc>
                <a:spcPct val="107000"/>
              </a:lnSpc>
              <a:defRPr/>
            </a:pPr>
            <a:endParaRPr lang="lv-LV" altLang="lv-LV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 defTabSz="457200" rtl="0">
              <a:lnSpc>
                <a:spcPct val="107000"/>
              </a:lnSpc>
              <a:defRPr/>
            </a:pP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5) Nodrošina pārskatāmu 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m/g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personu</a:t>
            </a:r>
            <a:r>
              <a:rPr lang="en-US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apmeklējumu un veiktā speciālistu darba uzskaiti - datu ticamībai par </a:t>
            </a:r>
            <a:r>
              <a:rPr lang="lv-LV" altLang="lv-LV" kern="12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mērķgrupai</a:t>
            </a:r>
            <a:r>
              <a:rPr lang="lv-LV" altLang="lv-LV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faktiski sniegtā pakalpojuma apjomu un speciālistu atalgojuma pamatojumu (MK noteikumu Nr.338 5.3., 6.1. apakšpunkts)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marR="0" lvl="0" indent="0" algn="l" defTabSz="863925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lv-LV" sz="1100" b="0" i="0" u="none" strike="noStrike" kern="1200" cap="none" spc="-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077" marR="0" lvl="0" indent="0" algn="l" defTabSz="863925" rtl="0" eaLnBrk="1" fontAlgn="auto" latinLnBrk="0" hangingPunct="1">
                <a:lnSpc>
                  <a:spcPct val="100000"/>
                </a:lnSpc>
                <a:spcBef>
                  <a:spcPts val="18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100" b="0" i="0" u="none" strike="noStrike" kern="1200" cap="none" spc="-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1850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0B575-4178-4A1A-AF9C-3B9AEDE0A53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74706" y="329198"/>
            <a:ext cx="10969487" cy="5176161"/>
          </a:xfrm>
        </p:spPr>
        <p:txBody>
          <a:bodyPr/>
          <a:lstStyle/>
          <a:p>
            <a:pPr algn="l" defTabSz="456930"/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Ieviešanas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sz="3200" b="1" dirty="0" err="1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nosacījumi</a:t>
            </a:r>
            <a:r>
              <a:rPr lang="en-US" altLang="lv-LV" sz="3200" b="1" dirty="0">
                <a:solidFill>
                  <a:srgbClr val="1F497D">
                    <a:lumMod val="10000"/>
                  </a:srgb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(6)</a:t>
            </a:r>
          </a:p>
          <a:p>
            <a:pPr algn="l" defTabSz="456930"/>
            <a:endParaRPr lang="en-US" altLang="lv-LV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 defTabSz="456930"/>
            <a:endParaRPr lang="lv-LV" altLang="lv-LV" b="1" dirty="0">
              <a:solidFill>
                <a:srgbClr val="A9A57C">
                  <a:lumMod val="50000"/>
                </a:srgb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Pakalpojuma sniegšana un telpas atbilst projektā minētajam un sociālo pakalpojumu sniedzēju reģistrā iesniegtajiem dokumentiem;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Tiek īstenoti un dokumentēti projektā paredzētie ieviešanas uzraudzības pasākumi (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piemēram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projekta vadības grupas un uzraudzības komitejas), risku vadība;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Nodrošin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āta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ar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mērķa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grupas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personu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saistītās informācijas </a:t>
            </a: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iegūšan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lietošan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glabāšan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atbilstoši ierobežotas pieejamības informācijas statusam un fizisko personu datu aizsardzības prasībām (MK noteikumu Nr.338 4.5.apakšpunkts);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6"/>
              <a:tabLst/>
              <a:defRPr/>
            </a:pP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Lietota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</a:t>
            </a:r>
            <a:r>
              <a:rPr lang="lv-LV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bligāta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atsauce uz ES finansējumu, informācijas sniegšana par projektu mājas lapā,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mērķa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grupas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lv-LV" kern="1200" dirty="0" err="1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personām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vecāku, aizbildņu, audžuģimenes vai neformālo aprūpētāju</a:t>
            </a:r>
            <a:r>
              <a:rPr lang="en-US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altLang="lv-LV" kern="1200" dirty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informēšana par sniedzamajiem pakalpojumiem.</a:t>
            </a:r>
          </a:p>
          <a:p>
            <a:pPr lvl="0" algn="l" defTabSz="457200" rtl="0">
              <a:spcAft>
                <a:spcPts val="600"/>
              </a:spcAft>
              <a:defRPr/>
            </a:pPr>
            <a:endParaRPr lang="lv-LV" altLang="lv-LV" kern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69FE73-D9A6-41C9-B19D-74AB794AA8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64850" y="5984875"/>
            <a:ext cx="197381" cy="169277"/>
          </a:xfrm>
        </p:spPr>
        <p:txBody>
          <a:bodyPr/>
          <a:lstStyle/>
          <a:p>
            <a:pPr marL="38077" marR="0" lvl="0" indent="0" algn="l" defTabSz="863925" rtl="0" eaLnBrk="1" fontAlgn="auto" latinLnBrk="0" hangingPunct="1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lv-LV" sz="1100" b="0" i="0" u="none" strike="noStrike" kern="1200" cap="none" spc="-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077" marR="0" lvl="0" indent="0" algn="l" defTabSz="863925" rtl="0" eaLnBrk="1" fontAlgn="auto" latinLnBrk="0" hangingPunct="1">
                <a:lnSpc>
                  <a:spcPct val="100000"/>
                </a:lnSpc>
                <a:spcBef>
                  <a:spcPts val="18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100" b="0" i="0" u="none" strike="noStrike" kern="1200" cap="none" spc="-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385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27551-4267-49DF-84ED-5C5BA6F0D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4850" y="2587332"/>
            <a:ext cx="4587447" cy="528113"/>
          </a:xfrm>
        </p:spPr>
        <p:txBody>
          <a:bodyPr/>
          <a:lstStyle/>
          <a:p>
            <a:pPr defTabSz="913860">
              <a:defRPr/>
            </a:pPr>
            <a:r>
              <a:rPr lang="lv-LV" sz="3598" dirty="0">
                <a:solidFill>
                  <a:sysClr val="windowText" lastClr="000000"/>
                </a:solidFill>
                <a:latin typeface="Calibri"/>
              </a:rPr>
              <a:t>Paldies par uzmanību!</a:t>
            </a:r>
            <a:br>
              <a:rPr lang="lv-LV" sz="3598" dirty="0">
                <a:solidFill>
                  <a:sysClr val="windowText" lastClr="000000"/>
                </a:solidFill>
                <a:latin typeface="Calibri"/>
              </a:rPr>
            </a:b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6546B-BD65-434F-978F-A7FD7D03B9CD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82650" y="3363931"/>
            <a:ext cx="10017151" cy="1661993"/>
          </a:xfrm>
        </p:spPr>
        <p:txBody>
          <a:bodyPr/>
          <a:lstStyle/>
          <a:p>
            <a:pPr lvl="0" algn="ctr" defTabSz="457200" rtl="0"/>
            <a:r>
              <a:rPr lang="en-US" altLang="lv-LV" b="1" kern="12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Uzzini</a:t>
            </a:r>
            <a:r>
              <a:rPr lang="en-US" altLang="lv-LV" b="1" kern="12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0" algn="ctr" defTabSz="457200" rtl="0"/>
            <a:r>
              <a:rPr lang="lv-LV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atbildiga.iestade@lm.gov.lv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457200" rtl="0"/>
            <a:endParaRPr lang="en-US" altLang="lv-LV" b="1" kern="12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457200" rtl="0"/>
            <a:r>
              <a:rPr lang="lv-LV" altLang="lv-LV" b="1" kern="12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Jautājumu gadījumā lūdzam zvanīt </a:t>
            </a:r>
            <a:endParaRPr lang="en-US" altLang="lv-LV" b="1" kern="12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457200" rtl="0"/>
            <a:r>
              <a:rPr lang="lv-LV" altLang="lv-LV" b="1" kern="12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uz tālr. </a:t>
            </a:r>
            <a:r>
              <a:rPr lang="en-US" altLang="lv-LV" b="1" kern="12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20688328, 20688387</a:t>
            </a:r>
            <a:endParaRPr lang="lv-LV" altLang="lv-LV" b="1" kern="12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D6B6B-7D39-4F4C-867F-E514FE7ACF6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528832" y="5720982"/>
            <a:ext cx="197381" cy="522964"/>
          </a:xfrm>
        </p:spPr>
        <p:txBody>
          <a:bodyPr/>
          <a:lstStyle/>
          <a:p>
            <a:pPr marL="38077" algn="l" defTabSz="863925" rtl="0">
              <a:spcBef>
                <a:spcPts val="180"/>
              </a:spcBef>
            </a:pPr>
            <a:fld id="{81D60167-4931-47E6-BA6A-407CBD079E47}" type="slidenum">
              <a:rPr lang="lv-LV" kern="1200" spc="-5">
                <a:solidFill>
                  <a:prstClr val="white"/>
                </a:solidFill>
                <a:ea typeface="+mn-ea"/>
              </a:rPr>
              <a:pPr marL="38077" algn="l" defTabSz="863925" rtl="0">
                <a:spcBef>
                  <a:spcPts val="180"/>
                </a:spcBef>
              </a:pPr>
              <a:t>8</a:t>
            </a:fld>
            <a:endParaRPr lang="lv-LV" kern="1200" spc="-5" dirty="0">
              <a:solidFill>
                <a:prstClr val="white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36011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E8AC4BA758C934AA96B42971F494C60" ma:contentTypeVersion="15" ma:contentTypeDescription="Izveidot jaunu dokumentu." ma:contentTypeScope="" ma:versionID="96fad30938bcb1e5acb5941affa5250d">
  <xsd:schema xmlns:xsd="http://www.w3.org/2001/XMLSchema" xmlns:xs="http://www.w3.org/2001/XMLSchema" xmlns:p="http://schemas.microsoft.com/office/2006/metadata/properties" xmlns:ns2="35c26492-7d45-4204-bf67-e2bcf1635ed6" xmlns:ns3="3e94e93e-130e-4133-95c2-5f8fb686ca37" targetNamespace="http://schemas.microsoft.com/office/2006/metadata/properties" ma:root="true" ma:fieldsID="0ef732721c6425a89251fd78dc01aab3" ns2:_="" ns3:_="">
    <xsd:import namespace="35c26492-7d45-4204-bf67-e2bcf1635ed6"/>
    <xsd:import namespace="3e94e93e-130e-4133-95c2-5f8fb686ca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c26492-7d45-4204-bf67-e2bcf1635e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4e93e-130e-4133-95c2-5f8fb686ca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c831a5d-585f-43c7-8414-32419fc7b87c}" ma:internalName="TaxCatchAll" ma:showField="CatchAllData" ma:web="3e94e93e-130e-4133-95c2-5f8fb686c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c26492-7d45-4204-bf67-e2bcf1635ed6">
      <Terms xmlns="http://schemas.microsoft.com/office/infopath/2007/PartnerControls"/>
    </lcf76f155ced4ddcb4097134ff3c332f>
    <TaxCatchAll xmlns="3e94e93e-130e-4133-95c2-5f8fb686ca37" xsi:nil="true"/>
  </documentManagement>
</p:properties>
</file>

<file path=customXml/itemProps1.xml><?xml version="1.0" encoding="utf-8"?>
<ds:datastoreItem xmlns:ds="http://schemas.openxmlformats.org/officeDocument/2006/customXml" ds:itemID="{3BF08E98-73D0-4CC8-83C8-CECC9D097208}"/>
</file>

<file path=customXml/itemProps2.xml><?xml version="1.0" encoding="utf-8"?>
<ds:datastoreItem xmlns:ds="http://schemas.openxmlformats.org/officeDocument/2006/customXml" ds:itemID="{150C7C09-66DF-4A4F-ABA9-867BF3373BDD}"/>
</file>

<file path=customXml/itemProps3.xml><?xml version="1.0" encoding="utf-8"?>
<ds:datastoreItem xmlns:ds="http://schemas.openxmlformats.org/officeDocument/2006/customXml" ds:itemID="{AF10F3B9-F92E-4189-9B31-30FBEBD536A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8581</TotalTime>
  <Words>869</Words>
  <Application>Microsoft Office PowerPoint</Application>
  <PresentationFormat>Custom</PresentationFormat>
  <Paragraphs>80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1_Office Theme</vt:lpstr>
      <vt:lpstr>2_Office Theme</vt:lpstr>
      <vt:lpstr>4.3.5.1.pasākuma “Sabiedrībā balstītu sociālo pakalpojumu pieejamības palielināšana” 4.kārta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Prezentacija_LM_2023-sagatave</dc:title>
  <dc:creator>Inese Vilcāne</dc:creator>
  <cp:lastModifiedBy>Anna Grīnberga</cp:lastModifiedBy>
  <cp:revision>317</cp:revision>
  <dcterms:created xsi:type="dcterms:W3CDTF">2023-10-12T12:39:01Z</dcterms:created>
  <dcterms:modified xsi:type="dcterms:W3CDTF">2025-09-03T13:13:05Z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2023-10-12T00:00:00Z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2023-10-12T00:00:00Z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0x0101000E8AC4BA758C934AA96B42971F494C60</vt:lpwstr>
  </property>
</Properties>
</file>