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73" r:id="rId7"/>
    <p:sldId id="274" r:id="rId8"/>
    <p:sldId id="275" r:id="rId9"/>
    <p:sldId id="277" r:id="rId10"/>
    <p:sldId id="278" r:id="rId11"/>
    <p:sldId id="279" r:id="rId12"/>
    <p:sldId id="280" r:id="rId13"/>
    <p:sldId id="264" r:id="rId14"/>
  </p:sldIdLst>
  <p:sldSz cx="9144000" cy="6858000" type="screen4x3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037DD6-5EF6-4AA1-8E00-B4FD3F46457E}" v="5" dt="2025-09-08T11:30:25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lze Akmentiņa" userId="317a8fd0-b43b-4b93-af90-3503c0a83021" providerId="ADAL" clId="{EE616289-E663-4E4A-94AE-9A8A4FE92445}"/>
    <pc:docChg chg="custSel addSld delSld modSld sldOrd">
      <pc:chgData name="Ilze Akmentiņa" userId="317a8fd0-b43b-4b93-af90-3503c0a83021" providerId="ADAL" clId="{EE616289-E663-4E4A-94AE-9A8A4FE92445}" dt="2025-04-23T06:20:13.634" v="173" actId="255"/>
      <pc:docMkLst>
        <pc:docMk/>
      </pc:docMkLst>
      <pc:sldChg chg="modSp mod">
        <pc:chgData name="Ilze Akmentiņa" userId="317a8fd0-b43b-4b93-af90-3503c0a83021" providerId="ADAL" clId="{EE616289-E663-4E4A-94AE-9A8A4FE92445}" dt="2025-04-23T06:04:13.096" v="43" actId="20577"/>
        <pc:sldMkLst>
          <pc:docMk/>
          <pc:sldMk cId="0" sldId="256"/>
        </pc:sldMkLst>
      </pc:sldChg>
      <pc:sldChg chg="delSp modSp mod ord">
        <pc:chgData name="Ilze Akmentiņa" userId="317a8fd0-b43b-4b93-af90-3503c0a83021" providerId="ADAL" clId="{EE616289-E663-4E4A-94AE-9A8A4FE92445}" dt="2025-04-23T06:06:18.077" v="57" actId="27636"/>
        <pc:sldMkLst>
          <pc:docMk/>
          <pc:sldMk cId="0" sldId="257"/>
        </pc:sldMkLst>
      </pc:sldChg>
      <pc:sldChg chg="modSp mod ord">
        <pc:chgData name="Ilze Akmentiņa" userId="317a8fd0-b43b-4b93-af90-3503c0a83021" providerId="ADAL" clId="{EE616289-E663-4E4A-94AE-9A8A4FE92445}" dt="2025-04-23T06:18:34.329" v="170" actId="20577"/>
        <pc:sldMkLst>
          <pc:docMk/>
          <pc:sldMk cId="1919464922" sldId="268"/>
        </pc:sldMkLst>
      </pc:sldChg>
      <pc:sldChg chg="modSp mod">
        <pc:chgData name="Ilze Akmentiņa" userId="317a8fd0-b43b-4b93-af90-3503c0a83021" providerId="ADAL" clId="{EE616289-E663-4E4A-94AE-9A8A4FE92445}" dt="2025-04-23T06:20:13.634" v="173" actId="255"/>
        <pc:sldMkLst>
          <pc:docMk/>
          <pc:sldMk cId="543077452" sldId="271"/>
        </pc:sldMkLst>
      </pc:sldChg>
      <pc:sldChg chg="add">
        <pc:chgData name="Ilze Akmentiņa" userId="317a8fd0-b43b-4b93-af90-3503c0a83021" providerId="ADAL" clId="{EE616289-E663-4E4A-94AE-9A8A4FE92445}" dt="2025-04-23T05:59:24.812" v="19" actId="2890"/>
        <pc:sldMkLst>
          <pc:docMk/>
          <pc:sldMk cId="3078684730" sldId="272"/>
        </pc:sldMkLst>
      </pc:sldChg>
      <pc:sldChg chg="modSp add mod">
        <pc:chgData name="Ilze Akmentiņa" userId="317a8fd0-b43b-4b93-af90-3503c0a83021" providerId="ADAL" clId="{EE616289-E663-4E4A-94AE-9A8A4FE92445}" dt="2025-04-23T06:06:29.093" v="59" actId="27636"/>
        <pc:sldMkLst>
          <pc:docMk/>
          <pc:sldMk cId="919693242" sldId="273"/>
        </pc:sldMkLst>
      </pc:sldChg>
      <pc:sldChg chg="addSp modSp add mod">
        <pc:chgData name="Ilze Akmentiņa" userId="317a8fd0-b43b-4b93-af90-3503c0a83021" providerId="ADAL" clId="{EE616289-E663-4E4A-94AE-9A8A4FE92445}" dt="2025-04-23T06:09:12.036" v="72" actId="27636"/>
        <pc:sldMkLst>
          <pc:docMk/>
          <pc:sldMk cId="1021395713" sldId="274"/>
        </pc:sldMkLst>
      </pc:sldChg>
      <pc:sldChg chg="modSp add mod">
        <pc:chgData name="Ilze Akmentiņa" userId="317a8fd0-b43b-4b93-af90-3503c0a83021" providerId="ADAL" clId="{EE616289-E663-4E4A-94AE-9A8A4FE92445}" dt="2025-04-23T06:19:05.194" v="171" actId="14100"/>
        <pc:sldMkLst>
          <pc:docMk/>
          <pc:sldMk cId="197505372" sldId="275"/>
        </pc:sldMkLst>
      </pc:sldChg>
      <pc:sldChg chg="modSp add del mod">
        <pc:chgData name="Ilze Akmentiņa" userId="317a8fd0-b43b-4b93-af90-3503c0a83021" providerId="ADAL" clId="{EE616289-E663-4E4A-94AE-9A8A4FE92445}" dt="2025-04-23T06:12:54.467" v="103" actId="2696"/>
        <pc:sldMkLst>
          <pc:docMk/>
          <pc:sldMk cId="1240953387" sldId="276"/>
        </pc:sldMkLst>
      </pc:sldChg>
      <pc:sldChg chg="modSp add mod">
        <pc:chgData name="Ilze Akmentiņa" userId="317a8fd0-b43b-4b93-af90-3503c0a83021" providerId="ADAL" clId="{EE616289-E663-4E4A-94AE-9A8A4FE92445}" dt="2025-04-23T06:12:41.157" v="102" actId="255"/>
        <pc:sldMkLst>
          <pc:docMk/>
          <pc:sldMk cId="2941925412" sldId="277"/>
        </pc:sldMkLst>
      </pc:sldChg>
      <pc:sldChg chg="modSp add mod">
        <pc:chgData name="Ilze Akmentiņa" userId="317a8fd0-b43b-4b93-af90-3503c0a83021" providerId="ADAL" clId="{EE616289-E663-4E4A-94AE-9A8A4FE92445}" dt="2025-04-23T06:19:24.433" v="172" actId="113"/>
        <pc:sldMkLst>
          <pc:docMk/>
          <pc:sldMk cId="937188071" sldId="278"/>
        </pc:sldMkLst>
      </pc:sldChg>
      <pc:sldChg chg="modSp add mod">
        <pc:chgData name="Ilze Akmentiņa" userId="317a8fd0-b43b-4b93-af90-3503c0a83021" providerId="ADAL" clId="{EE616289-E663-4E4A-94AE-9A8A4FE92445}" dt="2025-04-23T06:16:35.610" v="124" actId="20577"/>
        <pc:sldMkLst>
          <pc:docMk/>
          <pc:sldMk cId="1744794310" sldId="279"/>
        </pc:sldMkLst>
      </pc:sldChg>
      <pc:sldChg chg="modSp add mod">
        <pc:chgData name="Ilze Akmentiņa" userId="317a8fd0-b43b-4b93-af90-3503c0a83021" providerId="ADAL" clId="{EE616289-E663-4E4A-94AE-9A8A4FE92445}" dt="2025-04-23T06:17:48.153" v="131" actId="20577"/>
        <pc:sldMkLst>
          <pc:docMk/>
          <pc:sldMk cId="569715593" sldId="280"/>
        </pc:sldMkLst>
      </pc:sldChg>
    </pc:docChg>
  </pc:docChgLst>
  <pc:docChgLst>
    <pc:chgData name="Ilze Akmentiņa" userId="317a8fd0-b43b-4b93-af90-3503c0a83021" providerId="ADAL" clId="{371A560D-2F00-4661-B1FE-ADB8E35163B2}"/>
    <pc:docChg chg="undo custSel delSld modSld">
      <pc:chgData name="Ilze Akmentiņa" userId="317a8fd0-b43b-4b93-af90-3503c0a83021" providerId="ADAL" clId="{371A560D-2F00-4661-B1FE-ADB8E35163B2}" dt="2025-09-08T13:23:49.076" v="112" actId="20577"/>
      <pc:docMkLst>
        <pc:docMk/>
      </pc:docMkLst>
      <pc:sldChg chg="modSp mod">
        <pc:chgData name="Ilze Akmentiņa" userId="317a8fd0-b43b-4b93-af90-3503c0a83021" providerId="ADAL" clId="{371A560D-2F00-4661-B1FE-ADB8E35163B2}" dt="2025-09-08T13:23:49.076" v="112" actId="20577"/>
        <pc:sldMkLst>
          <pc:docMk/>
          <pc:sldMk cId="0" sldId="256"/>
        </pc:sldMkLst>
        <pc:spChg chg="mod">
          <ac:chgData name="Ilze Akmentiņa" userId="317a8fd0-b43b-4b93-af90-3503c0a83021" providerId="ADAL" clId="{371A560D-2F00-4661-B1FE-ADB8E35163B2}" dt="2025-09-08T13:23:49.076" v="112" actId="20577"/>
          <ac:spMkLst>
            <pc:docMk/>
            <pc:sldMk cId="0" sldId="256"/>
            <ac:spMk id="12290" creationId="{CE951BE2-4C40-F022-4613-BA7518FE4113}"/>
          </ac:spMkLst>
        </pc:spChg>
        <pc:spChg chg="mod">
          <ac:chgData name="Ilze Akmentiņa" userId="317a8fd0-b43b-4b93-af90-3503c0a83021" providerId="ADAL" clId="{371A560D-2F00-4661-B1FE-ADB8E35163B2}" dt="2025-09-08T11:30:39.102" v="38" actId="20577"/>
          <ac:spMkLst>
            <pc:docMk/>
            <pc:sldMk cId="0" sldId="256"/>
            <ac:spMk id="12291" creationId="{73DB3A32-D4F1-4A0C-1107-B2339C589C89}"/>
          </ac:spMkLst>
        </pc:spChg>
      </pc:sldChg>
      <pc:sldChg chg="modSp mod">
        <pc:chgData name="Ilze Akmentiņa" userId="317a8fd0-b43b-4b93-af90-3503c0a83021" providerId="ADAL" clId="{371A560D-2F00-4661-B1FE-ADB8E35163B2}" dt="2025-09-08T13:20:24.307" v="53" actId="20577"/>
        <pc:sldMkLst>
          <pc:docMk/>
          <pc:sldMk cId="0" sldId="257"/>
        </pc:sldMkLst>
        <pc:spChg chg="mod">
          <ac:chgData name="Ilze Akmentiņa" userId="317a8fd0-b43b-4b93-af90-3503c0a83021" providerId="ADAL" clId="{371A560D-2F00-4661-B1FE-ADB8E35163B2}" dt="2025-09-08T13:20:24.307" v="53" actId="20577"/>
          <ac:spMkLst>
            <pc:docMk/>
            <pc:sldMk cId="0" sldId="257"/>
            <ac:spMk id="13315" creationId="{92B9ADB1-EA82-1A15-1E76-1EB52EAC2234}"/>
          </ac:spMkLst>
        </pc:spChg>
      </pc:sldChg>
      <pc:sldChg chg="del">
        <pc:chgData name="Ilze Akmentiņa" userId="317a8fd0-b43b-4b93-af90-3503c0a83021" providerId="ADAL" clId="{371A560D-2F00-4661-B1FE-ADB8E35163B2}" dt="2025-09-08T13:10:19.261" v="42" actId="47"/>
        <pc:sldMkLst>
          <pc:docMk/>
          <pc:sldMk cId="0" sldId="266"/>
        </pc:sldMkLst>
      </pc:sldChg>
      <pc:sldChg chg="del">
        <pc:chgData name="Ilze Akmentiņa" userId="317a8fd0-b43b-4b93-af90-3503c0a83021" providerId="ADAL" clId="{371A560D-2F00-4661-B1FE-ADB8E35163B2}" dt="2025-09-08T13:10:14.068" v="39" actId="47"/>
        <pc:sldMkLst>
          <pc:docMk/>
          <pc:sldMk cId="1919464922" sldId="268"/>
        </pc:sldMkLst>
      </pc:sldChg>
      <pc:sldChg chg="del">
        <pc:chgData name="Ilze Akmentiņa" userId="317a8fd0-b43b-4b93-af90-3503c0a83021" providerId="ADAL" clId="{371A560D-2F00-4661-B1FE-ADB8E35163B2}" dt="2025-09-08T13:10:17.265" v="41" actId="47"/>
        <pc:sldMkLst>
          <pc:docMk/>
          <pc:sldMk cId="1095362425" sldId="269"/>
        </pc:sldMkLst>
      </pc:sldChg>
      <pc:sldChg chg="del">
        <pc:chgData name="Ilze Akmentiņa" userId="317a8fd0-b43b-4b93-af90-3503c0a83021" providerId="ADAL" clId="{371A560D-2F00-4661-B1FE-ADB8E35163B2}" dt="2025-09-08T13:10:21.894" v="43" actId="47"/>
        <pc:sldMkLst>
          <pc:docMk/>
          <pc:sldMk cId="2746088975" sldId="270"/>
        </pc:sldMkLst>
      </pc:sldChg>
      <pc:sldChg chg="del">
        <pc:chgData name="Ilze Akmentiņa" userId="317a8fd0-b43b-4b93-af90-3503c0a83021" providerId="ADAL" clId="{371A560D-2F00-4661-B1FE-ADB8E35163B2}" dt="2025-09-08T13:10:23.081" v="44" actId="47"/>
        <pc:sldMkLst>
          <pc:docMk/>
          <pc:sldMk cId="543077452" sldId="271"/>
        </pc:sldMkLst>
      </pc:sldChg>
      <pc:sldChg chg="del">
        <pc:chgData name="Ilze Akmentiņa" userId="317a8fd0-b43b-4b93-af90-3503c0a83021" providerId="ADAL" clId="{371A560D-2F00-4661-B1FE-ADB8E35163B2}" dt="2025-09-08T13:10:15.915" v="40" actId="47"/>
        <pc:sldMkLst>
          <pc:docMk/>
          <pc:sldMk cId="3078684730" sldId="272"/>
        </pc:sldMkLst>
      </pc:sldChg>
      <pc:sldChg chg="modSp mod">
        <pc:chgData name="Ilze Akmentiņa" userId="317a8fd0-b43b-4b93-af90-3503c0a83021" providerId="ADAL" clId="{371A560D-2F00-4661-B1FE-ADB8E35163B2}" dt="2025-09-08T13:20:33.877" v="56" actId="20577"/>
        <pc:sldMkLst>
          <pc:docMk/>
          <pc:sldMk cId="919693242" sldId="273"/>
        </pc:sldMkLst>
        <pc:spChg chg="mod">
          <ac:chgData name="Ilze Akmentiņa" userId="317a8fd0-b43b-4b93-af90-3503c0a83021" providerId="ADAL" clId="{371A560D-2F00-4661-B1FE-ADB8E35163B2}" dt="2025-09-08T13:20:33.877" v="56" actId="20577"/>
          <ac:spMkLst>
            <pc:docMk/>
            <pc:sldMk cId="919693242" sldId="273"/>
            <ac:spMk id="13315" creationId="{7644233A-0D80-95CC-B35B-2ACDC91C6C32}"/>
          </ac:spMkLst>
        </pc:spChg>
      </pc:sldChg>
      <pc:sldChg chg="modSp mod">
        <pc:chgData name="Ilze Akmentiņa" userId="317a8fd0-b43b-4b93-af90-3503c0a83021" providerId="ADAL" clId="{371A560D-2F00-4661-B1FE-ADB8E35163B2}" dt="2025-09-08T13:21:01.620" v="58" actId="6549"/>
        <pc:sldMkLst>
          <pc:docMk/>
          <pc:sldMk cId="1021395713" sldId="274"/>
        </pc:sldMkLst>
        <pc:spChg chg="mod">
          <ac:chgData name="Ilze Akmentiņa" userId="317a8fd0-b43b-4b93-af90-3503c0a83021" providerId="ADAL" clId="{371A560D-2F00-4661-B1FE-ADB8E35163B2}" dt="2025-09-08T13:21:01.620" v="58" actId="6549"/>
          <ac:spMkLst>
            <pc:docMk/>
            <pc:sldMk cId="1021395713" sldId="274"/>
            <ac:spMk id="13315" creationId="{E9C68FCC-41EF-0670-E0F9-EE2CF70F3ECB}"/>
          </ac:spMkLst>
        </pc:spChg>
      </pc:sldChg>
      <pc:sldChg chg="modSp mod">
        <pc:chgData name="Ilze Akmentiņa" userId="317a8fd0-b43b-4b93-af90-3503c0a83021" providerId="ADAL" clId="{371A560D-2F00-4661-B1FE-ADB8E35163B2}" dt="2025-09-08T13:21:59.940" v="70" actId="20577"/>
        <pc:sldMkLst>
          <pc:docMk/>
          <pc:sldMk cId="197505372" sldId="275"/>
        </pc:sldMkLst>
        <pc:spChg chg="mod">
          <ac:chgData name="Ilze Akmentiņa" userId="317a8fd0-b43b-4b93-af90-3503c0a83021" providerId="ADAL" clId="{371A560D-2F00-4661-B1FE-ADB8E35163B2}" dt="2025-09-08T13:21:59.940" v="70" actId="20577"/>
          <ac:spMkLst>
            <pc:docMk/>
            <pc:sldMk cId="197505372" sldId="275"/>
            <ac:spMk id="13315" creationId="{11CC29E3-EFFC-FD1B-025D-6D05661F2D19}"/>
          </ac:spMkLst>
        </pc:spChg>
      </pc:sldChg>
      <pc:sldChg chg="modSp mod">
        <pc:chgData name="Ilze Akmentiņa" userId="317a8fd0-b43b-4b93-af90-3503c0a83021" providerId="ADAL" clId="{371A560D-2F00-4661-B1FE-ADB8E35163B2}" dt="2025-09-08T13:23:22.197" v="106" actId="20577"/>
        <pc:sldMkLst>
          <pc:docMk/>
          <pc:sldMk cId="569715593" sldId="280"/>
        </pc:sldMkLst>
        <pc:spChg chg="mod">
          <ac:chgData name="Ilze Akmentiņa" userId="317a8fd0-b43b-4b93-af90-3503c0a83021" providerId="ADAL" clId="{371A560D-2F00-4661-B1FE-ADB8E35163B2}" dt="2025-09-08T13:23:22.197" v="106" actId="20577"/>
          <ac:spMkLst>
            <pc:docMk/>
            <pc:sldMk cId="569715593" sldId="280"/>
            <ac:spMk id="13314" creationId="{01DD7AF8-6751-3C16-8161-114A44C38E1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B4AB5DC-0E60-BBEE-4404-9329010034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273372-77B7-3236-5798-C043B244D9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86C0B78-C345-4597-B1B8-BCE80DBBBD74}" type="datetimeFigureOut">
              <a:rPr lang="lv-LV"/>
              <a:pPr>
                <a:defRPr/>
              </a:pPr>
              <a:t>08.09.2025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83732C5-5CA3-BA91-74AE-E6C4222BAE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478BC4D-09CF-8AE6-64D7-88893D447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DA5E2-ED66-5712-B39A-424B0F7C65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6FD30A-A376-BFA8-3501-2B60498A5A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78AD90-5ECC-4355-94A1-C00D6ABF7C95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8C04D243-F23D-E94B-3FD5-2500852164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9F1E85A5-128F-6029-5B6D-338F77C325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3578286-CF6A-12D7-8FD2-F58AC69C45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DC22697-BC89-4DE4-86E1-1F88BDB42E70}" type="slidenum">
              <a:rPr lang="lv-LV" altLang="en-US" smtClean="0"/>
              <a:pPr/>
              <a:t>2</a:t>
            </a:fld>
            <a:endParaRPr lang="lv-LV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3F09A-451E-B093-694F-227CD908A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EDFBAF2-D423-886A-3563-B0018F1CAC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FD745657-0B33-6905-FFE8-924BE046EE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4EF15EFA-7584-C96C-820E-708EDE12A5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DC22697-BC89-4DE4-86E1-1F88BDB42E70}" type="slidenum">
              <a:rPr lang="lv-LV" altLang="en-US" smtClean="0"/>
              <a:pPr/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005348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F5377-EECB-B7FF-111A-E8250D26E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E5AA136F-FD40-7E11-9F27-D3C04D6732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635CD9DC-C68E-271A-7338-94A2737037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6738903-EDA8-33D2-1150-7045D684F3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DC22697-BC89-4DE4-86E1-1F88BDB42E70}" type="slidenum">
              <a:rPr lang="lv-LV" altLang="en-US" smtClean="0"/>
              <a:pPr/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75607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9693B-AF96-24AB-0533-C1E2020F2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07770EE-AED4-0372-5585-78E90DFE60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23210BB-D186-0469-2F5E-D853D40670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36032EE3-23A8-A58D-E89C-11F21A4849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DC22697-BC89-4DE4-86E1-1F88BDB42E70}" type="slidenum">
              <a:rPr lang="lv-LV" altLang="en-US" smtClean="0"/>
              <a:pPr/>
              <a:t>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9196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1B310-2ECB-8C77-4E4D-3A9746C3B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5EE780D1-2CD9-999D-6DC1-08DEC156E2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26579C64-6882-BEEC-8D51-379067663A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4711B486-8E55-F0DE-CC4B-A9341778F3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DC22697-BC89-4DE4-86E1-1F88BDB42E70}" type="slidenum">
              <a:rPr lang="lv-LV" altLang="en-US" smtClean="0"/>
              <a:pPr/>
              <a:t>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941850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44022-A9BF-378D-DF8A-E185505C9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091A2AB-9701-9759-E6C9-4875D74A24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49136E-EFF6-D78C-AAE9-D222467BE3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8E9A3D10-3BDB-B1D9-64BD-A2233860A4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DC22697-BC89-4DE4-86E1-1F88BDB42E70}" type="slidenum">
              <a:rPr lang="lv-LV" altLang="en-US" smtClean="0"/>
              <a:pPr/>
              <a:t>7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309091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1FD94-A17B-1EFF-F76B-16258B612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4B81C655-5BBB-ECB6-4682-82726437D3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DF8D0535-6EB9-AC0B-735C-53AC5923E0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DC6DFE20-5372-E74E-E935-1EF1F7921E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DC22697-BC89-4DE4-86E1-1F88BDB42E70}" type="slidenum">
              <a:rPr lang="lv-LV" altLang="en-US" smtClean="0"/>
              <a:pPr/>
              <a:t>8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3493116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45D3E-6BE1-4A43-F1AB-B851DFD4F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651D05E-E9C4-2208-6523-AC41BE288F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30D555AB-9996-4A83-9123-C42C44E617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20FD193F-B88B-E389-A361-CDF525C5DA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DC22697-BC89-4DE4-86E1-1F88BDB42E70}" type="slidenum">
              <a:rPr lang="lv-LV" altLang="en-US" smtClean="0"/>
              <a:pPr/>
              <a:t>9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164550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F2BB9EAB-C325-E266-E690-C5C6A202E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193EB88-B8FF-2C05-3170-F5F3965F9A5F}"/>
              </a:ext>
            </a:extLst>
          </p:cNvPr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20F0CB4F-4077-259A-EB34-748EFBD927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638" y="0"/>
            <a:ext cx="3006725" cy="300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>
            <a:extLst>
              <a:ext uri="{FF2B5EF4-FFF2-40B4-BE49-F238E27FC236}">
                <a16:creationId xmlns:a16="http://schemas.microsoft.com/office/drawing/2014/main" id="{323621F0-41B8-F2D6-B804-018D0FCEF74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450" y="5095875"/>
            <a:ext cx="4913313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048002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267202"/>
            <a:ext cx="7772400" cy="601667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65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D9C6C61D-F2AB-92A8-B4AD-EC3091A16F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545D8FB8-17A5-0C14-6D85-789D2C6916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2C3C5680-D8A5-4493-BA92-1393170A58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570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4868F7DD-7342-9E9A-2A2C-9C3994EAC2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43690682-9EA7-B9D1-F7E3-66CADC793D4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9FBEBC69-0FC8-4255-856D-462A182FF6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5412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9759EE0B-1170-2247-EDED-90477CECEA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9685AB2-59D9-E980-078D-C8F23C22AAF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4AAB123D-DF71-4319-AF78-BBC65BFDDD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24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4DF2C580-899D-99A8-1147-9A13803E93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7EEDA5CD-46FB-9202-BAAA-EA2F3F14F52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547B9CFC-8DC2-44F9-A8DC-FAFD1DA6BB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80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4B80F765-5097-D820-FDF2-AA3AC2C960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51422ABF-9290-467F-22BA-9E9E24A4C71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4055695-E676-493B-B6BB-889E330AEB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175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2B3E77EB-D3E9-8000-96C3-ACD168721A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4B5D2BAB-7253-AC83-5465-9689A7EB4C0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36AA2630-8810-4AD9-B5EF-0E6E00B429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476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30D62645-A4C0-818C-7FEA-378B31163A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3585A1C-FFC0-02CB-6763-B289D3BC642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8D9018FB-A5A7-4923-8EC6-331914588D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8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16F9ABC4-4721-4C58-57E6-82DA182C15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15D7E6C3-29E1-A8D2-4A8E-372EAAFCA1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638" y="0"/>
            <a:ext cx="3006725" cy="300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4D979F74-ED43-D79B-EEF4-598AF223B14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5095875"/>
            <a:ext cx="4913313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3213894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4250532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112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6C16B12-5E8A-1347-B52F-E747E1B814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E6E48BF-938B-2331-31D0-760EDBE64D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1A44B-B401-35B5-77CA-AE842140C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FA2960A1-3F97-4A17-B168-A415D13E7D65}" type="datetime1">
              <a:rPr lang="en-US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B3804-B9EE-1DA4-2A45-C13C0AAF0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32259-850E-6EE2-BE78-A9BDAE050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7AA3676-35C7-47E7-B9E1-88F27BA7C4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lze.Akmentina@cfla.gov.l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p.europa.eu/lv/publication-detail/-/publication/79c0ce87-f4dc-11e6-8a35-01aa75ed71a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fla.gov.lv/lv/mvk-gnu-un-vvu" TargetMode="External"/><Relationship Id="rId4" Type="http://schemas.openxmlformats.org/officeDocument/2006/relationships/hyperlink" Target="https://www.cfla.gov.lv/lv/media/2946/download?attachmen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2">
            <a:extLst>
              <a:ext uri="{FF2B5EF4-FFF2-40B4-BE49-F238E27FC236}">
                <a16:creationId xmlns:a16="http://schemas.microsoft.com/office/drawing/2014/main" id="{CE951BE2-4C40-F022-4613-BA7518FE4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89238"/>
            <a:ext cx="7772400" cy="1219200"/>
          </a:xfrm>
        </p:spPr>
        <p:txBody>
          <a:bodyPr>
            <a:normAutofit/>
          </a:bodyPr>
          <a:lstStyle/>
          <a:p>
            <a:r>
              <a:rPr lang="en-US" altLang="lv-LV" sz="2000" dirty="0"/>
              <a:t>MVK </a:t>
            </a:r>
            <a:r>
              <a:rPr lang="en-US" altLang="lv-LV" sz="2000" dirty="0" err="1"/>
              <a:t>statusa</a:t>
            </a:r>
            <a:r>
              <a:rPr lang="en-US" altLang="lv-LV" sz="2000" dirty="0"/>
              <a:t> </a:t>
            </a:r>
            <a:r>
              <a:rPr lang="en-US" altLang="lv-LV" sz="2000" dirty="0" err="1"/>
              <a:t>noteikšana</a:t>
            </a:r>
            <a:r>
              <a:rPr lang="en-US" altLang="lv-LV" sz="2000"/>
              <a:t> </a:t>
            </a:r>
            <a:br>
              <a:rPr lang="en-US" altLang="lv-LV" sz="2000"/>
            </a:br>
            <a:r>
              <a:rPr lang="en-US" altLang="lv-LV" sz="2000"/>
              <a:t>“</a:t>
            </a:r>
            <a:r>
              <a:rPr lang="en-US" sz="2000" dirty="0">
                <a:solidFill>
                  <a:srgbClr val="414142"/>
                </a:solidFill>
              </a:rPr>
              <a:t>Mazo un </a:t>
            </a:r>
            <a:r>
              <a:rPr lang="en-US" sz="2000" dirty="0" err="1">
                <a:solidFill>
                  <a:srgbClr val="414142"/>
                </a:solidFill>
              </a:rPr>
              <a:t>vidējo</a:t>
            </a:r>
            <a:r>
              <a:rPr lang="en-US" sz="2000" dirty="0">
                <a:solidFill>
                  <a:srgbClr val="414142"/>
                </a:solidFill>
              </a:rPr>
              <a:t> </a:t>
            </a:r>
            <a:r>
              <a:rPr lang="en-US" sz="2000" dirty="0" err="1">
                <a:solidFill>
                  <a:srgbClr val="414142"/>
                </a:solidFill>
              </a:rPr>
              <a:t>saimnieciskās</a:t>
            </a:r>
            <a:r>
              <a:rPr lang="en-US" sz="2000" dirty="0">
                <a:solidFill>
                  <a:srgbClr val="414142"/>
                </a:solidFill>
              </a:rPr>
              <a:t> </a:t>
            </a:r>
            <a:r>
              <a:rPr lang="en-US" sz="2000" dirty="0" err="1">
                <a:solidFill>
                  <a:srgbClr val="414142"/>
                </a:solidFill>
              </a:rPr>
              <a:t>darbības</a:t>
            </a:r>
            <a:r>
              <a:rPr lang="en-US" sz="2000" dirty="0">
                <a:solidFill>
                  <a:srgbClr val="414142"/>
                </a:solidFill>
              </a:rPr>
              <a:t> </a:t>
            </a:r>
            <a:r>
              <a:rPr lang="en-US" sz="2000" dirty="0" err="1">
                <a:solidFill>
                  <a:srgbClr val="414142"/>
                </a:solidFill>
              </a:rPr>
              <a:t>veicēju</a:t>
            </a:r>
            <a:r>
              <a:rPr lang="en-US" sz="2000" dirty="0">
                <a:solidFill>
                  <a:srgbClr val="414142"/>
                </a:solidFill>
              </a:rPr>
              <a:t> </a:t>
            </a:r>
            <a:r>
              <a:rPr lang="en-US" sz="2000" dirty="0" err="1">
                <a:solidFill>
                  <a:srgbClr val="414142"/>
                </a:solidFill>
              </a:rPr>
              <a:t>kiberdrošības</a:t>
            </a:r>
            <a:r>
              <a:rPr lang="en-US" sz="2000" dirty="0">
                <a:solidFill>
                  <a:srgbClr val="414142"/>
                </a:solidFill>
              </a:rPr>
              <a:t> </a:t>
            </a:r>
            <a:r>
              <a:rPr lang="en-US" sz="2000" dirty="0" err="1">
                <a:solidFill>
                  <a:srgbClr val="414142"/>
                </a:solidFill>
              </a:rPr>
              <a:t>transformācija</a:t>
            </a:r>
            <a:r>
              <a:rPr lang="en-US" sz="2000" dirty="0">
                <a:solidFill>
                  <a:srgbClr val="414142"/>
                </a:solidFill>
              </a:rPr>
              <a:t>”</a:t>
            </a:r>
            <a:endParaRPr lang="lv-LV" altLang="lv-LV" sz="2000" dirty="0"/>
          </a:p>
        </p:txBody>
      </p:sp>
      <p:sp>
        <p:nvSpPr>
          <p:cNvPr id="12291" name="Text Placeholder 3">
            <a:extLst>
              <a:ext uri="{FF2B5EF4-FFF2-40B4-BE49-F238E27FC236}">
                <a16:creationId xmlns:a16="http://schemas.microsoft.com/office/drawing/2014/main" id="{73DB3A32-D4F1-4A0C-1107-B2339C589C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8963" y="4008438"/>
            <a:ext cx="7772400" cy="1219200"/>
          </a:xfrm>
        </p:spPr>
        <p:txBody>
          <a:bodyPr/>
          <a:lstStyle/>
          <a:p>
            <a:r>
              <a:rPr lang="en-US" altLang="lv-LV" dirty="0"/>
              <a:t>CFLA </a:t>
            </a:r>
            <a:r>
              <a:rPr lang="en-US" altLang="lv-LV" dirty="0" err="1"/>
              <a:t>Valsts</a:t>
            </a:r>
            <a:r>
              <a:rPr lang="en-US" altLang="lv-LV" dirty="0"/>
              <a:t> </a:t>
            </a:r>
            <a:r>
              <a:rPr lang="en-US" altLang="lv-LV" dirty="0" err="1"/>
              <a:t>atbalsta</a:t>
            </a:r>
            <a:r>
              <a:rPr lang="en-US" altLang="lv-LV" dirty="0"/>
              <a:t> </a:t>
            </a:r>
            <a:r>
              <a:rPr lang="lv-LV" altLang="lv-LV" dirty="0"/>
              <a:t>nodaļas </a:t>
            </a:r>
            <a:r>
              <a:rPr lang="en-US" altLang="lv-LV" dirty="0" err="1"/>
              <a:t>vadošā</a:t>
            </a:r>
            <a:r>
              <a:rPr lang="en-US" altLang="lv-LV" dirty="0"/>
              <a:t> </a:t>
            </a:r>
            <a:r>
              <a:rPr lang="en-US" altLang="lv-LV" dirty="0" err="1"/>
              <a:t>eksperte</a:t>
            </a:r>
            <a:endParaRPr lang="en-US" altLang="lv-LV" dirty="0"/>
          </a:p>
          <a:p>
            <a:r>
              <a:rPr lang="en-US" altLang="lv-LV" dirty="0"/>
              <a:t>Ilze Akmentiņa</a:t>
            </a:r>
            <a:endParaRPr lang="lv-LV" altLang="lv-LV" dirty="0"/>
          </a:p>
          <a:p>
            <a:r>
              <a:rPr lang="en-US" altLang="lv-LV" dirty="0" err="1">
                <a:hlinkClick r:id="rId2"/>
              </a:rPr>
              <a:t>Ilze.Akmentina</a:t>
            </a:r>
            <a:r>
              <a:rPr lang="lv-LV" altLang="lv-LV" dirty="0">
                <a:hlinkClick r:id="rId2"/>
              </a:rPr>
              <a:t>@cfla.gov.lv</a:t>
            </a:r>
            <a:endParaRPr lang="lv-LV" altLang="lv-LV" dirty="0"/>
          </a:p>
          <a:p>
            <a:r>
              <a:rPr lang="en-US" altLang="lv-LV" dirty="0"/>
              <a:t>09</a:t>
            </a:r>
            <a:r>
              <a:rPr lang="lv-LV" altLang="lv-LV" dirty="0"/>
              <a:t>.</a:t>
            </a:r>
            <a:r>
              <a:rPr lang="en-US" altLang="lv-LV" dirty="0"/>
              <a:t>09</a:t>
            </a:r>
            <a:r>
              <a:rPr lang="lv-LV" altLang="lv-LV" dirty="0"/>
              <a:t>.202</a:t>
            </a:r>
            <a:r>
              <a:rPr lang="en-US" altLang="lv-LV" dirty="0"/>
              <a:t>5</a:t>
            </a:r>
            <a:r>
              <a:rPr lang="lv-LV" altLang="lv-LV"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3">
            <a:extLst>
              <a:ext uri="{FF2B5EF4-FFF2-40B4-BE49-F238E27FC236}">
                <a16:creationId xmlns:a16="http://schemas.microsoft.com/office/drawing/2014/main" id="{1EA72C72-60F4-AC1F-3EFA-0A7574F021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63" b="13025"/>
          <a:stretch>
            <a:fillRect/>
          </a:stretch>
        </p:blipFill>
        <p:spPr bwMode="auto">
          <a:xfrm>
            <a:off x="1295400" y="4887913"/>
            <a:ext cx="6434138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Placeholder 3">
            <a:extLst>
              <a:ext uri="{FF2B5EF4-FFF2-40B4-BE49-F238E27FC236}">
                <a16:creationId xmlns:a16="http://schemas.microsoft.com/office/drawing/2014/main" id="{F914BDB8-0C11-94B6-80B5-AC953CA024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3568" y="2979943"/>
            <a:ext cx="7772400" cy="1547812"/>
          </a:xfrm>
        </p:spPr>
        <p:txBody>
          <a:bodyPr>
            <a:normAutofit/>
          </a:bodyPr>
          <a:lstStyle/>
          <a:p>
            <a:r>
              <a:rPr lang="lv-LV" altLang="lv-LV" sz="2000" b="1" dirty="0"/>
              <a:t>Paldies par uzmanību!</a:t>
            </a:r>
          </a:p>
          <a:p>
            <a:endParaRPr lang="lv-LV" altLang="lv-LV" sz="2000" b="1" dirty="0"/>
          </a:p>
          <a:p>
            <a:r>
              <a:rPr lang="lv-LV" altLang="lv-LV" sz="1600" b="1" dirty="0"/>
              <a:t>Jautājumi</a:t>
            </a:r>
          </a:p>
        </p:txBody>
      </p:sp>
      <p:pic>
        <p:nvPicPr>
          <p:cNvPr id="3" name="Grafika 2" descr="Questions with solid fill">
            <a:extLst>
              <a:ext uri="{FF2B5EF4-FFF2-40B4-BE49-F238E27FC236}">
                <a16:creationId xmlns:a16="http://schemas.microsoft.com/office/drawing/2014/main" id="{CEA73695-32EF-6485-C2B7-3971DDC594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52568" y="3973513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EEE2DF99-E41C-A4C4-DF24-25D4C2AE9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075" y="381000"/>
            <a:ext cx="6816725" cy="1036638"/>
          </a:xfrm>
        </p:spPr>
        <p:txBody>
          <a:bodyPr/>
          <a:lstStyle/>
          <a:p>
            <a:r>
              <a:rPr lang="lv-LV" altLang="lv-LV" sz="1800" dirty="0"/>
              <a:t>Normatīvais regulējums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92B9ADB1-EA82-1A15-1E76-1EB52EAC2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86" y="1524000"/>
            <a:ext cx="7380514" cy="4602163"/>
          </a:xfrm>
        </p:spPr>
        <p:txBody>
          <a:bodyPr>
            <a:normAutofit/>
          </a:bodyPr>
          <a:lstStyle/>
          <a:p>
            <a:r>
              <a:rPr lang="lv-LV" altLang="lv-LV" sz="2000" b="1" dirty="0">
                <a:solidFill>
                  <a:srgbClr val="00B050"/>
                </a:solidFill>
              </a:rPr>
              <a:t>Par mazā un vidējā komersanta (MVK) kategorijas pārbaudi:</a:t>
            </a:r>
          </a:p>
          <a:p>
            <a:pPr algn="just"/>
            <a:r>
              <a:rPr lang="lv-LV" altLang="lv-LV" sz="2000" b="1" dirty="0"/>
              <a:t>Komisijas regula (ES) Nr. 651/2014 </a:t>
            </a:r>
            <a:r>
              <a:rPr lang="lv-LV" altLang="lv-LV" sz="2000" dirty="0"/>
              <a:t>(2014. gada 17. jūnijs), ar ko noteiktas atbalsta kategorijas atzīst par saderīgām ar iekšējo tirgu, piemērojot Līguma 107. un 108. pantu </a:t>
            </a:r>
            <a:r>
              <a:rPr lang="lv-LV" altLang="lv-LV" sz="2000" b="1" dirty="0"/>
              <a:t>I pielikums.</a:t>
            </a:r>
          </a:p>
          <a:p>
            <a:r>
              <a:rPr lang="lv-LV" altLang="lv-LV" sz="2000" b="1" dirty="0"/>
              <a:t>Vadlīnijas: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altLang="lv-LV" sz="2000" dirty="0"/>
              <a:t>Eiropas Komisijas izstrādātā </a:t>
            </a:r>
            <a:r>
              <a:rPr lang="lv-LV" altLang="lv-LV" sz="2000" u="sng" dirty="0">
                <a:hlinkClick r:id="rId3"/>
              </a:rPr>
              <a:t>Lietotāja rokasgrāmata par MVU definīcijas piemērošanu</a:t>
            </a:r>
            <a:r>
              <a:rPr lang="lv-LV" altLang="lv-LV" sz="2000" u="sng" dirty="0"/>
              <a:t>. </a:t>
            </a:r>
            <a:endParaRPr lang="lv-LV" altLang="lv-LV" sz="2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altLang="lv-LV" sz="2000" dirty="0"/>
              <a:t>CFLA </a:t>
            </a:r>
            <a:r>
              <a:rPr lang="lv-LV" altLang="lv-LV" sz="2000" u="sng" dirty="0">
                <a:hlinkClick r:id="rId4"/>
              </a:rPr>
              <a:t>Informatīva rakstura materiāls par mikro, mazā un vidējā uzņēmuma, viena vienota uzņēmuma un grūtībās nonākuša uzņēmuma statusa noteikšanu</a:t>
            </a:r>
            <a:r>
              <a:rPr lang="lv-LV" altLang="lv-LV" sz="2000" dirty="0"/>
              <a:t> un tā </a:t>
            </a:r>
            <a:r>
              <a:rPr lang="lv-LV" altLang="lv-LV" sz="2000" dirty="0">
                <a:hlinkClick r:id="rId5"/>
              </a:rPr>
              <a:t>pielikums</a:t>
            </a:r>
            <a:r>
              <a:rPr lang="lv-LV" altLang="lv-LV" sz="2000" dirty="0"/>
              <a:t> </a:t>
            </a:r>
            <a:endParaRPr lang="lv-LV" altLang="lv-LV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lv-LV" altLang="lv-LV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lv-LV" altLang="lv-LV" dirty="0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A941FB4D-23F8-7B38-28F1-4B4D32BCD9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flipV="1">
            <a:off x="484188" y="6629400"/>
            <a:ext cx="8202612" cy="45719"/>
          </a:xfrm>
        </p:spPr>
        <p:txBody>
          <a:bodyPr>
            <a:normAutofit fontScale="25000" lnSpcReduction="20000"/>
          </a:bodyPr>
          <a:lstStyle/>
          <a:p>
            <a:endParaRPr lang="lv-LV" altLang="lv-LV" dirty="0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7F4F17F2-1582-BA15-7EF9-88B73E82DE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BDDCE877-EDC9-24BD-DA12-69D0017946E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95421F-B42D-43D3-AA10-7B4B3D83C4EE}" type="slidenum">
              <a:rPr lang="en-US" altLang="lv-LV" smtClean="0"/>
              <a:pPr/>
              <a:t>2</a:t>
            </a:fld>
            <a:endParaRPr lang="en-US" altLang="lv-L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21458-27B6-60D5-8A4C-BBF28346D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5F7BB81-9D07-A41D-804C-22BC89C68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075" y="381000"/>
            <a:ext cx="6816725" cy="1036638"/>
          </a:xfrm>
        </p:spPr>
        <p:txBody>
          <a:bodyPr/>
          <a:lstStyle/>
          <a:p>
            <a:r>
              <a:rPr lang="lv-LV" altLang="lv-LV" sz="1800" dirty="0"/>
              <a:t>Kā tiek vērtēta atbalsta pretendenta atbilstība noteiktam MVK statusam: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7644233A-0D80-95CC-B35B-2ACDC91C6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5256" y="1722438"/>
            <a:ext cx="6901543" cy="44037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lv-LV" altLang="lv-LV" sz="2000" dirty="0">
                <a:solidFill>
                  <a:srgbClr val="00B050"/>
                </a:solidFill>
              </a:rPr>
              <a:t>1.solis. </a:t>
            </a:r>
            <a:r>
              <a:rPr lang="lv-LV" altLang="lv-LV" sz="2000" dirty="0"/>
              <a:t>Nosakot MVK statusu pārbauda kādam uzņēmumu tipam tas atbilst:</a:t>
            </a:r>
          </a:p>
          <a:p>
            <a:pPr>
              <a:lnSpc>
                <a:spcPct val="90000"/>
              </a:lnSpc>
            </a:pPr>
            <a:endParaRPr lang="lv-LV" altLang="lv-LV" sz="2000"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lv-LV" altLang="lv-LV" sz="2000" dirty="0"/>
              <a:t>Autonoms uzņēmums;</a:t>
            </a:r>
            <a:endParaRPr lang="en-US" altLang="lv-LV" sz="2000" dirty="0"/>
          </a:p>
          <a:p>
            <a:pPr>
              <a:lnSpc>
                <a:spcPct val="90000"/>
              </a:lnSpc>
            </a:pPr>
            <a:endParaRPr lang="lv-LV" altLang="lv-LV" sz="2000"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lv-LV" altLang="lv-LV" sz="2000" dirty="0"/>
              <a:t>Partneruzņēmums;</a:t>
            </a:r>
            <a:endParaRPr lang="en-US" altLang="lv-LV" sz="2000" dirty="0"/>
          </a:p>
          <a:p>
            <a:pPr>
              <a:lnSpc>
                <a:spcPct val="90000"/>
              </a:lnSpc>
              <a:buFontTx/>
              <a:buChar char="-"/>
            </a:pPr>
            <a:endParaRPr lang="lv-LV" altLang="lv-LV" sz="2000"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lv-LV" altLang="lv-LV" sz="2000" dirty="0"/>
              <a:t>Saistītais uzņēmums.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lv-LV" altLang="lv-LV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lv-LV" altLang="lv-LV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lv-LV" altLang="lv-LV" dirty="0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0ADB7EC3-64C1-0FF9-FA93-86AD9DADF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flipV="1">
            <a:off x="484188" y="6629400"/>
            <a:ext cx="8202612" cy="45719"/>
          </a:xfrm>
        </p:spPr>
        <p:txBody>
          <a:bodyPr>
            <a:normAutofit fontScale="25000" lnSpcReduction="20000"/>
          </a:bodyPr>
          <a:lstStyle/>
          <a:p>
            <a:endParaRPr lang="lv-LV" altLang="lv-LV" dirty="0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CCA57D60-F9D9-99DB-C068-EC9A6AC43D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61E318DB-12BE-F7EA-39F7-28C917719A8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95421F-B42D-43D3-AA10-7B4B3D83C4EE}" type="slidenum">
              <a:rPr lang="en-US" altLang="lv-LV" smtClean="0"/>
              <a:pPr/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919693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50B55-B900-CB17-5B40-100DE995C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563AF3C8-CE7E-DCA1-FF37-1B8636B1C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075" y="381000"/>
            <a:ext cx="6816725" cy="1036638"/>
          </a:xfrm>
        </p:spPr>
        <p:txBody>
          <a:bodyPr/>
          <a:lstStyle/>
          <a:p>
            <a:r>
              <a:rPr lang="lv-LV" altLang="lv-LV" sz="1800" dirty="0"/>
              <a:t>Autonoms uzņēmums: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9C68FCC-41EF-0670-E0F9-EE2CF70F3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58" y="1722438"/>
            <a:ext cx="8044542" cy="4403725"/>
          </a:xfrm>
        </p:spPr>
        <p:txBody>
          <a:bodyPr>
            <a:normAutofit fontScale="70000" lnSpcReduction="20000"/>
          </a:bodyPr>
          <a:lstStyle/>
          <a:p>
            <a:r>
              <a:rPr lang="lv-LV" altLang="lv-LV" sz="2000" dirty="0"/>
              <a:t>Attiecīgais uzņēmums ir autonoms uzņēmums jebkurā no turpmāk minētajiem trim gadījumiem (gadījums A, B vai C):</a:t>
            </a:r>
          </a:p>
          <a:p>
            <a:pPr>
              <a:lnSpc>
                <a:spcPct val="90000"/>
              </a:lnSpc>
            </a:pPr>
            <a:endParaRPr lang="lv-LV" altLang="lv-LV" sz="2000" dirty="0"/>
          </a:p>
          <a:p>
            <a:pPr>
              <a:lnSpc>
                <a:spcPct val="90000"/>
              </a:lnSpc>
            </a:pPr>
            <a:r>
              <a:rPr lang="lv-LV" altLang="lv-LV" sz="2000" b="1" dirty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A)</a:t>
            </a:r>
            <a:r>
              <a:rPr lang="lv-LV" altLang="lv-LV" sz="2000" dirty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 nav dalības citos uzņēmumos un nevienam citam uzņēmumam nav dalības attiecīgajā uzņēmumā.</a:t>
            </a:r>
          </a:p>
          <a:p>
            <a:pPr>
              <a:defRPr/>
            </a:pPr>
            <a:r>
              <a:rPr lang="lv-LV" altLang="lv-LV" sz="2000" b="1" dirty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B)</a:t>
            </a:r>
            <a:r>
              <a:rPr lang="lv-LV" altLang="lv-LV" sz="2000" dirty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 pieder mazāk nekā 25 % kapitāla daļas vienā vai vairākos uzņēmumos un/vai citam vai citiem uzņēmumiem nav 25 % vai lielākas līdzdalības attiecīgā uzņēmuma kapitālā. </a:t>
            </a:r>
          </a:p>
          <a:p>
            <a:pPr>
              <a:defRPr/>
            </a:pPr>
            <a:r>
              <a:rPr lang="lv-LV" altLang="lv-LV" sz="2000" dirty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Ja attiecīgajā uzņēmumā ir vairāki ieguldītāji un katram ir mazāk nekā 25 % līdzdalība uzņēmumā, attiecīgais uzņēmums ir autonoms uzņēmums ar nosacījumu, ka tie nav saistīti savā starpā.</a:t>
            </a:r>
          </a:p>
          <a:p>
            <a:r>
              <a:rPr lang="lv-LV" altLang="lv-LV" sz="2000" b="1" dirty="0">
                <a:solidFill>
                  <a:schemeClr val="tx1"/>
                </a:solidFill>
              </a:rPr>
              <a:t>C)</a:t>
            </a:r>
            <a:r>
              <a:rPr lang="lv-LV" altLang="lv-LV" sz="2000" dirty="0">
                <a:solidFill>
                  <a:schemeClr val="tx1"/>
                </a:solidFill>
              </a:rPr>
              <a:t> Uzņēmums ir autonoms, ja visu turpmāk norādīto ieguldītāju grupu (ieguldītāju grupas </a:t>
            </a:r>
            <a:r>
              <a:rPr lang="lv-LV" altLang="lv-LV" sz="2000" b="1" dirty="0">
                <a:solidFill>
                  <a:schemeClr val="tx1"/>
                </a:solidFill>
              </a:rPr>
              <a:t>a</a:t>
            </a:r>
            <a:r>
              <a:rPr lang="lv-LV" altLang="lv-LV" sz="2000" dirty="0">
                <a:solidFill>
                  <a:schemeClr val="tx1"/>
                </a:solidFill>
              </a:rPr>
              <a:t>, </a:t>
            </a:r>
            <a:r>
              <a:rPr lang="lv-LV" altLang="lv-LV" sz="2000" b="1" dirty="0">
                <a:solidFill>
                  <a:schemeClr val="tx1"/>
                </a:solidFill>
              </a:rPr>
              <a:t>b</a:t>
            </a:r>
            <a:r>
              <a:rPr lang="lv-LV" altLang="lv-LV" sz="2000" dirty="0">
                <a:solidFill>
                  <a:schemeClr val="tx1"/>
                </a:solidFill>
              </a:rPr>
              <a:t>, </a:t>
            </a:r>
            <a:r>
              <a:rPr lang="lv-LV" altLang="lv-LV" sz="2000" b="1" dirty="0">
                <a:solidFill>
                  <a:schemeClr val="tx1"/>
                </a:solidFill>
              </a:rPr>
              <a:t>c</a:t>
            </a:r>
            <a:r>
              <a:rPr lang="lv-LV" altLang="lv-LV" sz="2000" dirty="0">
                <a:solidFill>
                  <a:schemeClr val="tx1"/>
                </a:solidFill>
              </a:rPr>
              <a:t> un </a:t>
            </a:r>
            <a:r>
              <a:rPr lang="lv-LV" altLang="lv-LV" sz="2000" b="1" dirty="0">
                <a:solidFill>
                  <a:schemeClr val="tx1"/>
                </a:solidFill>
              </a:rPr>
              <a:t>d</a:t>
            </a:r>
            <a:r>
              <a:rPr lang="lv-LV" altLang="lv-LV" sz="2000" dirty="0">
                <a:solidFill>
                  <a:schemeClr val="tx1"/>
                </a:solidFill>
              </a:rPr>
              <a:t>) līdzdalība attiecīgajā uzņēmumā summāri nepārsniedz 50 %, kā arī šie ieguldītāji atsevišķi vai kopā nav saistīti ar attiecīgo uzņēmumu:</a:t>
            </a:r>
          </a:p>
          <a:p>
            <a:r>
              <a:rPr lang="lv-LV" altLang="lv-LV" sz="2000" b="1" dirty="0">
                <a:solidFill>
                  <a:schemeClr val="tx1"/>
                </a:solidFill>
              </a:rPr>
              <a:t>a</a:t>
            </a:r>
            <a:r>
              <a:rPr lang="lv-LV" altLang="lv-LV" sz="2000" dirty="0">
                <a:solidFill>
                  <a:schemeClr val="tx1"/>
                </a:solidFill>
              </a:rPr>
              <a:t>. publiskas ieguldījumu sabiedrības, riska kapitāla sabiedrības, privātpersonas vai to grupas, kas regulāri veic riska kapitālieguldījumus;</a:t>
            </a:r>
          </a:p>
          <a:p>
            <a:r>
              <a:rPr lang="lv-LV" altLang="lv-LV" sz="2000" b="1" dirty="0">
                <a:solidFill>
                  <a:schemeClr val="tx1"/>
                </a:solidFill>
              </a:rPr>
              <a:t>b</a:t>
            </a:r>
            <a:r>
              <a:rPr lang="lv-LV" altLang="lv-LV" sz="2000" dirty="0">
                <a:solidFill>
                  <a:schemeClr val="tx1"/>
                </a:solidFill>
              </a:rPr>
              <a:t>. akadēmiskās augstskolas vai bezpeļņas zinātniskās pētniecības centri;</a:t>
            </a:r>
          </a:p>
          <a:p>
            <a:r>
              <a:rPr lang="lv-LV" altLang="lv-LV" sz="2000" b="1" dirty="0">
                <a:solidFill>
                  <a:schemeClr val="tx1"/>
                </a:solidFill>
              </a:rPr>
              <a:t>c</a:t>
            </a:r>
            <a:r>
              <a:rPr lang="lv-LV" altLang="lv-LV" sz="2000" dirty="0">
                <a:solidFill>
                  <a:schemeClr val="tx1"/>
                </a:solidFill>
              </a:rPr>
              <a:t>. institucionālie ieguldītāji, tostarp reģionālās attīstības fondi;</a:t>
            </a:r>
          </a:p>
          <a:p>
            <a:r>
              <a:rPr lang="lv-LV" altLang="lv-LV" sz="2000" b="1" dirty="0">
                <a:solidFill>
                  <a:schemeClr val="tx1"/>
                </a:solidFill>
              </a:rPr>
              <a:t>d</a:t>
            </a:r>
            <a:r>
              <a:rPr lang="lv-LV" altLang="lv-LV" sz="2000" dirty="0">
                <a:solidFill>
                  <a:schemeClr val="tx1"/>
                </a:solidFill>
              </a:rPr>
              <a:t>. autonomas pašvaldības, kuru gada budžets ir mazāks par 10 miljoniem EUR un iedzīvotāju skaits mazāks par 5 000.</a:t>
            </a:r>
          </a:p>
          <a:p>
            <a:pPr>
              <a:lnSpc>
                <a:spcPct val="90000"/>
              </a:lnSpc>
            </a:pPr>
            <a:endParaRPr lang="lv-LV" altLang="lv-LV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lv-LV" altLang="lv-LV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lv-LV" altLang="lv-LV" dirty="0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2C3D5E0D-EA68-2572-44D9-7792E865FD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flipV="1">
            <a:off x="484188" y="6629400"/>
            <a:ext cx="8202612" cy="45719"/>
          </a:xfrm>
        </p:spPr>
        <p:txBody>
          <a:bodyPr>
            <a:normAutofit fontScale="25000" lnSpcReduction="20000"/>
          </a:bodyPr>
          <a:lstStyle/>
          <a:p>
            <a:endParaRPr lang="lv-LV" altLang="lv-LV" dirty="0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C95358BF-C58D-0161-45A1-8E6A8BCB85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CE75E8DB-254A-34E4-DBEA-C24414F7E84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95421F-B42D-43D3-AA10-7B4B3D83C4EE}" type="slidenum">
              <a:rPr lang="en-US" altLang="lv-LV" smtClean="0"/>
              <a:pPr/>
              <a:t>4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21395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E269F-CED0-439A-60FE-2A50196FD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9760C572-1622-3E66-B7EA-5FF87AC9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075" y="381000"/>
            <a:ext cx="6816725" cy="1036638"/>
          </a:xfrm>
        </p:spPr>
        <p:txBody>
          <a:bodyPr/>
          <a:lstStyle/>
          <a:p>
            <a:r>
              <a:rPr lang="lv-LV" altLang="lv-LV" sz="1800" dirty="0"/>
              <a:t>Partneruzņēmums:</a:t>
            </a:r>
            <a:br>
              <a:rPr lang="lv-LV" altLang="lv-LV" sz="1800" dirty="0"/>
            </a:br>
            <a:endParaRPr lang="lv-LV" altLang="lv-LV" sz="1800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11CC29E3-EFFC-FD1B-025D-6D05661F2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1086" y="1722438"/>
            <a:ext cx="7075714" cy="4403725"/>
          </a:xfrm>
        </p:spPr>
        <p:txBody>
          <a:bodyPr>
            <a:normAutofit/>
          </a:bodyPr>
          <a:lstStyle/>
          <a:p>
            <a:r>
              <a:rPr lang="lv-LV" altLang="lv-LV" sz="2000" dirty="0">
                <a:solidFill>
                  <a:schemeClr val="tx1"/>
                </a:solidFill>
              </a:rPr>
              <a:t>Attiecīgajam uzņēmumam ir partneruzņēmums, ja:</a:t>
            </a:r>
          </a:p>
          <a:p>
            <a:r>
              <a:rPr lang="en-US" altLang="lv-LV" dirty="0">
                <a:solidFill>
                  <a:schemeClr val="tx1"/>
                </a:solidFill>
              </a:rPr>
              <a:t>- </a:t>
            </a:r>
            <a:r>
              <a:rPr lang="lv-LV" altLang="lv-LV" sz="2000" dirty="0">
                <a:solidFill>
                  <a:schemeClr val="tx1"/>
                </a:solidFill>
              </a:rPr>
              <a:t>attiecīgā uzņēmuma līdzdalība vai balsstiesības citā uzņēmumā ir 25 % vai vairāk, bet nepārsniedz 49.99 %, vai</a:t>
            </a:r>
          </a:p>
          <a:p>
            <a:r>
              <a:rPr lang="en-US" altLang="lv-LV" sz="2000" dirty="0">
                <a:solidFill>
                  <a:schemeClr val="tx1"/>
                </a:solidFill>
              </a:rPr>
              <a:t>- </a:t>
            </a:r>
            <a:r>
              <a:rPr lang="lv-LV" altLang="lv-LV" sz="2000" dirty="0">
                <a:solidFill>
                  <a:schemeClr val="tx1"/>
                </a:solidFill>
              </a:rPr>
              <a:t>citam uzņēmumam attiecīgajā uzņēmumā ir līdzdalība vai balsstiesības, kas vienādas vai lielākas par 25 %, bet nepārsniedz 49.99 %.</a:t>
            </a:r>
          </a:p>
          <a:p>
            <a:pPr>
              <a:lnSpc>
                <a:spcPct val="90000"/>
              </a:lnSpc>
            </a:pPr>
            <a:endParaRPr lang="lv-LV" altLang="lv-LV" dirty="0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66E785DF-9C51-91D0-70E9-FB9D191D21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flipV="1">
            <a:off x="484188" y="6629400"/>
            <a:ext cx="8202612" cy="45719"/>
          </a:xfrm>
        </p:spPr>
        <p:txBody>
          <a:bodyPr>
            <a:normAutofit fontScale="25000" lnSpcReduction="20000"/>
          </a:bodyPr>
          <a:lstStyle/>
          <a:p>
            <a:endParaRPr lang="lv-LV" altLang="lv-LV" dirty="0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13EAED72-7576-723D-B0AA-8A2EFD46F6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8A2DB853-C03F-D37A-D108-CF76735F03B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95421F-B42D-43D3-AA10-7B4B3D83C4EE}" type="slidenum">
              <a:rPr lang="en-US" altLang="lv-LV" smtClean="0"/>
              <a:pPr/>
              <a:t>5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7505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8111C-CC12-3116-0BF4-78BB8C28A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A9F4D3F8-D030-B2D7-CF9A-532BA36C4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075" y="381000"/>
            <a:ext cx="6816725" cy="1341438"/>
          </a:xfrm>
        </p:spPr>
        <p:txBody>
          <a:bodyPr>
            <a:normAutofit fontScale="90000"/>
          </a:bodyPr>
          <a:lstStyle/>
          <a:p>
            <a:r>
              <a:rPr lang="lv-LV" altLang="lv-LV" sz="1800" dirty="0"/>
              <a:t>Saistīts uzņēmums:</a:t>
            </a:r>
            <a:br>
              <a:rPr lang="en-US" altLang="lv-LV" sz="1800" dirty="0"/>
            </a:br>
            <a:br>
              <a:rPr lang="en-US" altLang="lv-LV" sz="1800" dirty="0"/>
            </a:br>
            <a:br>
              <a:rPr lang="en-US" altLang="lv-LV" sz="1800" dirty="0"/>
            </a:br>
            <a:r>
              <a:rPr lang="en-US" altLang="lv-LV" sz="1800" dirty="0"/>
              <a:t>S</a:t>
            </a:r>
            <a:r>
              <a:rPr lang="lv-LV" altLang="lv-LV" sz="1800" dirty="0" err="1"/>
              <a:t>aistīts</a:t>
            </a:r>
            <a:r>
              <a:rPr lang="lv-LV" altLang="lv-LV" sz="1800" dirty="0"/>
              <a:t> uzņēmums ir tāds uzņēmums, kuru starpā pastāv kādas no šeit norādītajām attiecībām:</a:t>
            </a:r>
            <a:br>
              <a:rPr lang="lv-LV" altLang="lv-LV" sz="1800" dirty="0"/>
            </a:br>
            <a:endParaRPr lang="lv-LV" altLang="lv-LV" sz="1800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0D47EA15-62E6-E140-D628-228FBE0CE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58" y="1722438"/>
            <a:ext cx="8044542" cy="440372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lv-LV" altLang="lv-LV" sz="2000" dirty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Ja attiecīgā uzņēmuma līdzdalība vai balsstiesības citā uzņēmumā ir sākot no 50 %, vai arī citam uzņēmumam attiecīgajā uzņēmumā ir līdzdalība vai balsstiesības sākot no 50 %.</a:t>
            </a:r>
          </a:p>
          <a:p>
            <a:pPr>
              <a:defRPr/>
            </a:pPr>
            <a:r>
              <a:rPr lang="lv-LV" altLang="lv-LV" sz="2000" dirty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jeb:</a:t>
            </a:r>
          </a:p>
          <a:p>
            <a:pPr>
              <a:defRPr/>
            </a:pPr>
            <a:r>
              <a:rPr lang="lv-LV" altLang="lv-LV" sz="2000" dirty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a) uzņēmumam ir akcionāru vai dalībnieku balsstiesību vairākums citā uzņēmumā;</a:t>
            </a:r>
          </a:p>
          <a:p>
            <a:pPr>
              <a:defRPr/>
            </a:pPr>
            <a:r>
              <a:rPr lang="lv-LV" altLang="lv-LV" sz="2000" dirty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b) uzņēmumam ir tiesības iecelt vai atlaist pārvaldes, vadības vai uzraudzības struktūras dalībnieku vairākumu citā uzņēmumā;</a:t>
            </a:r>
          </a:p>
          <a:p>
            <a:pPr>
              <a:defRPr/>
            </a:pPr>
            <a:r>
              <a:rPr lang="lv-LV" altLang="lv-LV" sz="2000" dirty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c) uzņēmumam ir tiesības īstenot noteicošu ietekmi pār citu uzņēmumu saskaņā ar līgumu, kas noslēgts ar šo uzņēmumu, vai saskaņā ar tā dibināšanas līguma klauzulu vai statūtiem;</a:t>
            </a:r>
          </a:p>
          <a:p>
            <a:pPr>
              <a:defRPr/>
            </a:pPr>
            <a:r>
              <a:rPr lang="lv-LV" altLang="lv-LV" sz="2000" dirty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d) uzņēmums, kas ir cita uzņēmuma akcionārs vai dalībnieks, vienpersoniski kontrolē akcionāru vai dalībnieku vairākuma balsstiesības minētajā uzņēmumā saskaņā ar vienošanos, kas panākta ar pārējiem uzņēmuma akcionāriem vai dalībniekiem.</a:t>
            </a:r>
            <a:endParaRPr lang="lv-LV" altLang="lv-LV" sz="2000" dirty="0">
              <a:solidFill>
                <a:srgbClr val="FFFFFF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n-US" altLang="lv-LV" sz="2000" dirty="0">
              <a:latin typeface="Verdana" panose="020B0604030504040204" pitchFamily="34" charset="0"/>
            </a:endParaRPr>
          </a:p>
          <a:p>
            <a:pPr>
              <a:lnSpc>
                <a:spcPct val="90000"/>
              </a:lnSpc>
            </a:pPr>
            <a:r>
              <a:rPr lang="lv-LV" altLang="lv-LV" sz="2000" dirty="0">
                <a:latin typeface="Verdana" panose="020B0604030504040204" pitchFamily="34" charset="0"/>
              </a:rPr>
              <a:t>Mazākuma daļas gadījumā, ja ir vienpersoniska kontrole, jeb ir piešķirtas īpašas tiesības, kas ļauj realizēt noteicošo ietekmi. </a:t>
            </a:r>
          </a:p>
          <a:p>
            <a:pPr>
              <a:lnSpc>
                <a:spcPct val="90000"/>
              </a:lnSpc>
            </a:pPr>
            <a:endParaRPr lang="lv-LV" altLang="lv-LV" dirty="0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EF55B802-4F24-12D8-5C0D-4729431FDC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flipV="1">
            <a:off x="484188" y="6629400"/>
            <a:ext cx="8202612" cy="45719"/>
          </a:xfrm>
        </p:spPr>
        <p:txBody>
          <a:bodyPr>
            <a:normAutofit fontScale="25000" lnSpcReduction="20000"/>
          </a:bodyPr>
          <a:lstStyle/>
          <a:p>
            <a:endParaRPr lang="lv-LV" altLang="lv-LV" dirty="0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34968B58-F115-15D7-9547-52FDC8A87D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5ED929F9-6115-395A-E5DC-6DF8F7F22C8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95421F-B42D-43D3-AA10-7B4B3D83C4EE}" type="slidenum">
              <a:rPr lang="en-US" altLang="lv-LV" smtClean="0"/>
              <a:pPr/>
              <a:t>6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41925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E3E8D-4B0E-D63C-3977-D5B6714C3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EBA7AC1B-12D8-F660-9760-3A11799C4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075" y="381000"/>
            <a:ext cx="6816725" cy="1045029"/>
          </a:xfrm>
        </p:spPr>
        <p:txBody>
          <a:bodyPr>
            <a:normAutofit fontScale="90000"/>
          </a:bodyPr>
          <a:lstStyle/>
          <a:p>
            <a:r>
              <a:rPr lang="lv-LV" altLang="lv-LV" sz="1800" dirty="0"/>
              <a:t>Saistīts uzņēmums:</a:t>
            </a:r>
            <a:br>
              <a:rPr lang="en-US" altLang="lv-LV" sz="1800" dirty="0"/>
            </a:br>
            <a:br>
              <a:rPr lang="en-US" altLang="lv-LV" sz="1800" dirty="0"/>
            </a:br>
            <a:br>
              <a:rPr lang="en-US" altLang="lv-LV" sz="1800" dirty="0"/>
            </a:br>
            <a:endParaRPr lang="lv-LV" altLang="lv-LV" sz="1800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A75E9D66-47DB-07C7-52B2-1C295B839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58" y="1722438"/>
            <a:ext cx="8044542" cy="4403725"/>
          </a:xfrm>
        </p:spPr>
        <p:txBody>
          <a:bodyPr>
            <a:normAutofit fontScale="92500"/>
          </a:bodyPr>
          <a:lstStyle/>
          <a:p>
            <a:r>
              <a:rPr lang="lv-LV" altLang="lv-LV" sz="2000" b="1" dirty="0"/>
              <a:t>Uzņēmumi ir saistīti arī tad, ja uzņēmumiem pastāv attiecības:</a:t>
            </a:r>
          </a:p>
          <a:p>
            <a:pPr>
              <a:buFont typeface="Times New Roman" panose="02020603050405020304" pitchFamily="18" charset="0"/>
              <a:buAutoNum type="arabicParenR"/>
              <a:defRPr/>
            </a:pPr>
            <a:r>
              <a:rPr lang="lv-LV" altLang="lv-LV" sz="2000" dirty="0">
                <a:latin typeface="Verdana" panose="020B0604030504040204" pitchFamily="34" charset="0"/>
              </a:rPr>
              <a:t>ar viena vai vairāku citu uzņēmumu starpniecību;</a:t>
            </a:r>
          </a:p>
          <a:p>
            <a:pPr>
              <a:buFont typeface="Times New Roman" panose="02020603050405020304" pitchFamily="18" charset="0"/>
              <a:buAutoNum type="arabicParenR"/>
              <a:defRPr/>
            </a:pPr>
            <a:r>
              <a:rPr lang="lv-LV" altLang="lv-LV" sz="2000" dirty="0">
                <a:latin typeface="Verdana" panose="020B0604030504040204" pitchFamily="34" charset="0"/>
              </a:rPr>
              <a:t>ar parastas fizisku personu grupas starpniecību, ja tie pilnībā vai daļēji darbojas tajā pašā konkrētajā tirgū vai blakus tirgos;</a:t>
            </a:r>
          </a:p>
          <a:p>
            <a:pPr>
              <a:buFont typeface="Times New Roman" panose="02020603050405020304" pitchFamily="18" charset="0"/>
              <a:buAutoNum type="arabicParenR"/>
              <a:defRPr/>
            </a:pPr>
            <a:r>
              <a:rPr lang="lv-LV" altLang="lv-LV" sz="2000" dirty="0">
                <a:latin typeface="Verdana" panose="020B0604030504040204" pitchFamily="34" charset="0"/>
              </a:rPr>
              <a:t>ja gan A, gan arī B uzņēmumam ir 50% dalība uzņēmumā C un ja ne A ne B uzņēmums nevar vienpersoniski pieņemt lēmumus uzņēmumā C, tad gan A, gan B uzņēmums ir saistīti ar uzņēmumu C;</a:t>
            </a:r>
          </a:p>
          <a:p>
            <a:pPr>
              <a:buFont typeface="Times New Roman" panose="02020603050405020304" pitchFamily="18" charset="0"/>
              <a:buAutoNum type="arabicParenR"/>
              <a:defRPr/>
            </a:pPr>
            <a:r>
              <a:rPr lang="lv-LV" altLang="lv-LV" sz="2000" dirty="0">
                <a:latin typeface="Verdana" panose="020B0604030504040204" pitchFamily="34" charset="0"/>
              </a:rPr>
              <a:t>ja fiziskai personai ir noteicoša ietekme uzņēmumā A, B un C un tā valsts atbalsta izpratnē ir saimnieciskās darbības veicējs (vērtējams kā uzņēmums), tad tie visi ir saistīti uzņēmumi, neatkarīgi no tā vai šie uzņēmumi darbojas tajā pašā konkrētajā tirgū vai blakus tirgos.</a:t>
            </a:r>
          </a:p>
          <a:p>
            <a:pPr>
              <a:lnSpc>
                <a:spcPct val="90000"/>
              </a:lnSpc>
            </a:pPr>
            <a:endParaRPr lang="lv-LV" altLang="lv-LV" dirty="0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1389BB56-699E-FA94-A007-1297522CD9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flipV="1">
            <a:off x="484188" y="6629400"/>
            <a:ext cx="8202612" cy="45719"/>
          </a:xfrm>
        </p:spPr>
        <p:txBody>
          <a:bodyPr>
            <a:normAutofit fontScale="25000" lnSpcReduction="20000"/>
          </a:bodyPr>
          <a:lstStyle/>
          <a:p>
            <a:endParaRPr lang="lv-LV" altLang="lv-LV" dirty="0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D4439110-D21D-CDC1-4BBB-2F82613EECC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2B63706A-D5CC-7DBE-7B68-BEA871109B7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95421F-B42D-43D3-AA10-7B4B3D83C4EE}" type="slidenum">
              <a:rPr lang="en-US" altLang="lv-LV" smtClean="0"/>
              <a:pPr/>
              <a:t>7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937188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944F8-3CA7-B6D5-24F4-B7D74F578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0880039F-A9E7-F012-2F36-1534780AF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075" y="381000"/>
            <a:ext cx="6816725" cy="1045029"/>
          </a:xfrm>
        </p:spPr>
        <p:txBody>
          <a:bodyPr>
            <a:normAutofit/>
          </a:bodyPr>
          <a:lstStyle/>
          <a:p>
            <a:r>
              <a:rPr lang="lv-LV" altLang="lv-LV" sz="1800" dirty="0"/>
              <a:t>Nosakot MVU statusu: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718A908B-1E1F-BFE1-0B9A-AAED25DA3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58" y="1722438"/>
            <a:ext cx="8044542" cy="440372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lv-LV" altLang="lv-LV" sz="2000" dirty="0">
                <a:latin typeface="Verdana" panose="020B0604030504040204" pitchFamily="34" charset="0"/>
              </a:rPr>
              <a:t>iegūst informāciju par darbinieku skaitu, gada apgrozījumu un gada kopsavilkuma bilanci.</a:t>
            </a:r>
          </a:p>
          <a:p>
            <a:pPr marL="0" indent="0">
              <a:defRPr/>
            </a:pPr>
            <a:r>
              <a:rPr lang="lv-LV" altLang="lv-LV" sz="2000" b="1" dirty="0">
                <a:latin typeface="Verdana" panose="020B0604030504040204" pitchFamily="34" charset="0"/>
              </a:rPr>
              <a:t>Jāņem vērā, ka nosakot uzņēmuma lielumu: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lv-LV" altLang="lv-LV" sz="2000" dirty="0">
                <a:latin typeface="Verdana" panose="020B0604030504040204" pitchFamily="34" charset="0"/>
              </a:rPr>
              <a:t>saistītajiem uzņēmumiem darbinieku skaitu, gada apgrozījumu un gada kopsavilkuma bilances datus piemēro 100% apmērā;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lv-LV" altLang="lv-LV" sz="2000" dirty="0">
                <a:latin typeface="Verdana" panose="020B0604030504040204" pitchFamily="34" charset="0"/>
              </a:rPr>
              <a:t>partneruzņēmumu dati par šiem rādītājiem ir jāpiemēro atbilstoši to dalības īpatsvaram;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lv-LV" altLang="lv-LV" sz="2000" dirty="0">
                <a:latin typeface="Verdana" panose="020B0604030504040204" pitchFamily="34" charset="0"/>
              </a:rPr>
              <a:t>partneruzņēmuma saistītā uzņēmuma dati ir jāpiemēro atbilstoši partneruzņēmuma dalības īpatsvaram (</a:t>
            </a:r>
            <a:r>
              <a:rPr lang="lv-LV" altLang="lv-LV" sz="2000" b="1" dirty="0">
                <a:solidFill>
                  <a:srgbClr val="FF0000"/>
                </a:solidFill>
                <a:latin typeface="Verdana" panose="020B0604030504040204" pitchFamily="34" charset="0"/>
              </a:rPr>
              <a:t>!</a:t>
            </a:r>
            <a:r>
              <a:rPr lang="lv-LV" altLang="lv-LV" sz="2000" dirty="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  <a:r>
              <a:rPr lang="lv-LV" altLang="lv-LV" sz="2000" dirty="0">
                <a:latin typeface="Verdana" panose="020B0604030504040204" pitchFamily="34" charset="0"/>
              </a:rPr>
              <a:t>tikai pirmā līmeņa partneruzņēmumiem);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2000" dirty="0">
                <a:latin typeface="Verdana" panose="020B0604030504040204" pitchFamily="34" charset="0"/>
              </a:rPr>
              <a:t>Partneruzņēmuma partneruzņēmumu dati netiek ņemti vērā.</a:t>
            </a:r>
            <a:r>
              <a:rPr lang="lv-LV" altLang="lv-LV" sz="2000" b="1" dirty="0"/>
              <a:t> </a:t>
            </a:r>
            <a:endParaRPr lang="en-US" altLang="lv-LV" sz="2000" b="1" dirty="0"/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lv-LV" b="1" dirty="0"/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2000" b="1" dirty="0"/>
              <a:t>Valsts institūciju gadījums (3.panta 4.punkts)</a:t>
            </a:r>
          </a:p>
          <a:p>
            <a:pPr marL="285750" indent="-285750" algn="just">
              <a:lnSpc>
                <a:spcPct val="90000"/>
              </a:lnSpc>
            </a:pPr>
            <a:r>
              <a:rPr lang="lv-LV" altLang="lv-LV" sz="2000" dirty="0"/>
              <a:t>	Uzņēmums nav MVK, ja 25% vai vairāk procentus no tā kapitāla vai balsstiesībām tieši vai netieši, kopā vai atsevišķi kontrolē viena vai vairākas valsts struktūras.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endParaRPr lang="lv-LV" altLang="lv-LV" sz="2000" dirty="0">
              <a:latin typeface="Verdana" panose="020B0604030504040204" pitchFamily="34" charset="0"/>
            </a:endParaRPr>
          </a:p>
          <a:p>
            <a:pPr>
              <a:lnSpc>
                <a:spcPct val="90000"/>
              </a:lnSpc>
            </a:pPr>
            <a:endParaRPr lang="lv-LV" altLang="lv-LV" dirty="0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1B4D4601-E7B7-FD41-C32F-42D42EE4A5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flipV="1">
            <a:off x="484188" y="6629400"/>
            <a:ext cx="8202612" cy="45719"/>
          </a:xfrm>
        </p:spPr>
        <p:txBody>
          <a:bodyPr>
            <a:normAutofit fontScale="25000" lnSpcReduction="20000"/>
          </a:bodyPr>
          <a:lstStyle/>
          <a:p>
            <a:endParaRPr lang="lv-LV" altLang="lv-LV" dirty="0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65E42358-D6C1-9DC0-2310-84B52AD0F9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62B63FF5-AA47-C641-26D1-0D720CE35C2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95421F-B42D-43D3-AA10-7B4B3D83C4EE}" type="slidenum">
              <a:rPr lang="en-US" altLang="lv-LV" smtClean="0"/>
              <a:pPr/>
              <a:t>8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44794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CB671-0F88-8E5F-4A47-3B1401F54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01DD7AF8-6751-3C16-8161-114A44C38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075" y="381000"/>
            <a:ext cx="6816725" cy="1045029"/>
          </a:xfrm>
        </p:spPr>
        <p:txBody>
          <a:bodyPr>
            <a:normAutofit/>
          </a:bodyPr>
          <a:lstStyle/>
          <a:p>
            <a:r>
              <a:rPr lang="en-US" altLang="lv-LV" sz="1800" dirty="0"/>
              <a:t>Kam </a:t>
            </a:r>
            <a:r>
              <a:rPr lang="en-US" altLang="lv-LV" sz="1800" dirty="0" err="1"/>
              <a:t>pievērst</a:t>
            </a:r>
            <a:r>
              <a:rPr lang="en-US" altLang="lv-LV" sz="1800" dirty="0"/>
              <a:t> </a:t>
            </a:r>
            <a:r>
              <a:rPr lang="en-US" altLang="lv-LV" sz="1800" dirty="0" err="1"/>
              <a:t>pastiprinātu</a:t>
            </a:r>
            <a:r>
              <a:rPr lang="en-US" altLang="lv-LV" sz="1800" dirty="0"/>
              <a:t> </a:t>
            </a:r>
            <a:r>
              <a:rPr lang="en-US" altLang="lv-LV" sz="1800" dirty="0" err="1"/>
              <a:t>uzmanību</a:t>
            </a:r>
            <a:r>
              <a:rPr lang="lv-LV" altLang="lv-LV" sz="1800" dirty="0"/>
              <a:t> dokumentācijas sagatavošanā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C650A4BF-0B24-3592-95D5-D62982FA5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58" y="1722438"/>
            <a:ext cx="8044542" cy="4403725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altLang="lv-LV" sz="1600" b="1" noProof="1"/>
              <a:t>MVK deklarācija:</a:t>
            </a:r>
          </a:p>
          <a:p>
            <a:pPr lvl="1" indent="0">
              <a:buFont typeface="Arial" panose="020B0604020202020204" pitchFamily="34" charset="0"/>
              <a:buNone/>
            </a:pPr>
            <a:r>
              <a:rPr lang="lv-LV" altLang="lv-LV" sz="1600" noProof="1">
                <a:latin typeface="Verdana" panose="020B0604030504040204" pitchFamily="34" charset="0"/>
                <a:ea typeface="Verdana" panose="020B0604030504040204" pitchFamily="34" charset="0"/>
              </a:rPr>
              <a:t>- vienmēr aktuāli dati par grupas uzņēmumiem pirms VA pieškiršanas;</a:t>
            </a:r>
            <a:endParaRPr lang="lv-LV" altLang="lv-LV" sz="1600" noProof="1">
              <a:latin typeface="Verdana" panose="020B0604030504040204" pitchFamily="34" charset="0"/>
            </a:endParaRPr>
          </a:p>
          <a:p>
            <a:pPr lvl="1" indent="0">
              <a:buFont typeface="Arial" panose="020B0604020202020204" pitchFamily="34" charset="0"/>
              <a:buNone/>
            </a:pPr>
            <a:r>
              <a:rPr lang="lv-LV" altLang="lv-LV" sz="1600" noProof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sniegt finanšu rādītājus par vienu un to pašu gadu;</a:t>
            </a:r>
            <a:endParaRPr lang="lv-LV" altLang="lv-LV" sz="1600" noProof="1"/>
          </a:p>
          <a:p>
            <a:pPr lvl="1" indent="0">
              <a:buFont typeface="Arial" panose="020B0604020202020204" pitchFamily="34" charset="0"/>
              <a:buNone/>
            </a:pPr>
            <a:r>
              <a:rPr lang="lv-LV" altLang="lv-LV" sz="1600" noProof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arī lielajiem komersantiem</a:t>
            </a:r>
            <a:r>
              <a:rPr lang="en-US" altLang="lv-LV" sz="1600" noProof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lv-LV" altLang="lv-LV" sz="1600" noProof="1">
              <a:latin typeface="Verdana" panose="020B0604030504040204" pitchFamily="34" charset="0"/>
            </a:endParaRPr>
          </a:p>
          <a:p>
            <a:pPr lvl="1" indent="0">
              <a:buFont typeface="Arial" panose="020B0604020202020204" pitchFamily="34" charset="0"/>
              <a:buNone/>
            </a:pPr>
            <a:r>
              <a:rPr lang="lv-LV" altLang="lv-LV" sz="1600" noProof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atbildība uzņēmumam par savas grupas deklarēšanu.</a:t>
            </a:r>
            <a:endParaRPr lang="lv-LV" altLang="lv-LV" sz="1600" noProof="1">
              <a:latin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lv-LV" altLang="lv-LV" sz="1600" noProof="1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altLang="lv-LV" sz="1600" b="1" noProof="1"/>
              <a:t>AS - aktuālie akcionāru saraksti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lv-LV" altLang="lv-LV" sz="1600" noProof="1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altLang="lv-LV" sz="1600" b="1" noProof="1"/>
              <a:t>Saistīto uzņēmumu finanšu datu iesniegšana - "ejam līdz galam"</a:t>
            </a:r>
          </a:p>
          <a:p>
            <a:pPr>
              <a:lnSpc>
                <a:spcPct val="90000"/>
              </a:lnSpc>
            </a:pPr>
            <a:endParaRPr lang="lv-LV" altLang="lv-LV" dirty="0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FCFEE088-E0E8-5C33-9CF1-3D98CBCA2D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flipV="1">
            <a:off x="484188" y="6629400"/>
            <a:ext cx="8202612" cy="45719"/>
          </a:xfrm>
        </p:spPr>
        <p:txBody>
          <a:bodyPr>
            <a:normAutofit fontScale="25000" lnSpcReduction="20000"/>
          </a:bodyPr>
          <a:lstStyle/>
          <a:p>
            <a:endParaRPr lang="lv-LV" altLang="lv-LV" dirty="0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CD6DD2C5-FFEA-A1C6-8E52-92ED1A4ACD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D6B75E95-D056-5204-6B17-09B6BA57F24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95421F-B42D-43D3-AA10-7B4B3D83C4EE}" type="slidenum">
              <a:rPr lang="en-US" altLang="lv-LV" smtClean="0"/>
              <a:pPr/>
              <a:t>9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69715593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89420F9C1DC0CD458DDD10124B9EB622" ma:contentTypeVersion="19" ma:contentTypeDescription="Izveidot jaunu dokumentu." ma:contentTypeScope="" ma:versionID="c6ddbbaa380b6254042fd61c8d3692dd">
  <xsd:schema xmlns:xsd="http://www.w3.org/2001/XMLSchema" xmlns:xs="http://www.w3.org/2001/XMLSchema" xmlns:p="http://schemas.microsoft.com/office/2006/metadata/properties" xmlns:ns2="f460a412-55da-43b7-bce9-0b638edefbc1" xmlns:ns3="cf6ab5d4-62ec-4779-8671-a1faf119395c" targetNamespace="http://schemas.microsoft.com/office/2006/metadata/properties" ma:root="true" ma:fieldsID="10e9467af5c385153271fa23e9946d5c" ns2:_="" ns3:_="">
    <xsd:import namespace="f460a412-55da-43b7-bce9-0b638edefbc1"/>
    <xsd:import namespace="cf6ab5d4-62ec-4779-8671-a1faf1193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Saist_x002e_uz_x002e_parbau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60a412-55da-43b7-bce9-0b638edefb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ttēlu atzīmes" ma:readOnly="false" ma:fieldId="{5cf76f15-5ced-4ddc-b409-7134ff3c332f}" ma:taxonomyMulti="true" ma:sspId="779952b4-9163-4466-a728-aca91a51bc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aist_x002e_uz_x002e_parbaude" ma:index="25" nillable="true" ma:displayName="Saist.uz.parbaude" ma:format="Dropdown" ma:internalName="Saist_x002e_uz_x002e_parbaude">
      <xsd:simpleType>
        <xsd:restriction base="dms:Text">
          <xsd:maxLength value="255"/>
        </xsd:restriction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6ab5d4-62ec-4779-8671-a1faf119395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bd2aece-773a-403b-b2a7-39537862d3cf}" ma:internalName="TaxCatchAll" ma:showField="CatchAllData" ma:web="cf6ab5d4-62ec-4779-8671-a1faf1193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60a412-55da-43b7-bce9-0b638edefbc1">
      <Terms xmlns="http://schemas.microsoft.com/office/infopath/2007/PartnerControls"/>
    </lcf76f155ced4ddcb4097134ff3c332f>
    <TaxCatchAll xmlns="cf6ab5d4-62ec-4779-8671-a1faf119395c" xsi:nil="true"/>
    <Saist_x002e_uz_x002e_parbaude xmlns="f460a412-55da-43b7-bce9-0b638edefbc1" xsi:nil="true"/>
  </documentManagement>
</p:properties>
</file>

<file path=customXml/itemProps1.xml><?xml version="1.0" encoding="utf-8"?>
<ds:datastoreItem xmlns:ds="http://schemas.openxmlformats.org/officeDocument/2006/customXml" ds:itemID="{F4134CB5-EA41-405D-A744-919649F813C2}"/>
</file>

<file path=customXml/itemProps2.xml><?xml version="1.0" encoding="utf-8"?>
<ds:datastoreItem xmlns:ds="http://schemas.openxmlformats.org/officeDocument/2006/customXml" ds:itemID="{DA0A5A18-0F25-4E43-9D95-C9760C5D85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A86DA4-1205-4294-B2F3-750B0759466F}">
  <ds:schemaRefs>
    <ds:schemaRef ds:uri="http://schemas.microsoft.com/office/2006/metadata/properties"/>
    <ds:schemaRef ds:uri="http://schemas.microsoft.com/office/infopath/2007/PartnerControls"/>
    <ds:schemaRef ds:uri="f460a412-55da-43b7-bce9-0b638edefbc1"/>
    <ds:schemaRef ds:uri="cf6ab5d4-62ec-4779-8671-a1faf119395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902</TotalTime>
  <Words>914</Words>
  <Application>Microsoft Office PowerPoint</Application>
  <PresentationFormat>On-screen Show (4:3)</PresentationFormat>
  <Paragraphs>90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Verdana</vt:lpstr>
      <vt:lpstr>Wingdings</vt:lpstr>
      <vt:lpstr>89_Prezentacija_templateLV</vt:lpstr>
      <vt:lpstr>MVK statusa noteikšana  “Mazo un vidējo saimnieciskās darbības veicēju kiberdrošības transformācija”</vt:lpstr>
      <vt:lpstr>Normatīvais regulējums</vt:lpstr>
      <vt:lpstr>Kā tiek vērtēta atbalsta pretendenta atbilstība noteiktam MVK statusam:</vt:lpstr>
      <vt:lpstr>Autonoms uzņēmums:</vt:lpstr>
      <vt:lpstr>Partneruzņēmums: </vt:lpstr>
      <vt:lpstr>Saistīts uzņēmums:   Saistīts uzņēmums ir tāds uzņēmums, kuru starpā pastāv kādas no šeit norādītajām attiecībām: </vt:lpstr>
      <vt:lpstr>Saistīts uzņēmums:   </vt:lpstr>
      <vt:lpstr>Nosakot MVU statusu:</vt:lpstr>
      <vt:lpstr>Kam pievērst pastiprinātu uzmanību dokumentācijas sagatavošanā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Ilze Akmentiņa</cp:lastModifiedBy>
  <cp:revision>38</cp:revision>
  <dcterms:created xsi:type="dcterms:W3CDTF">2014-11-20T14:46:47Z</dcterms:created>
  <dcterms:modified xsi:type="dcterms:W3CDTF">2025-09-08T13:23:49Z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0x01010089420F9C1DC0CD458DDD10124B9EB622</vt:lpwstr>
  </property>
  <property fmtid="{D5CDD505-2E9C-101B-9397-08002B2CF9AE}" pid="3" name="MediaServiceImageTags">
    <vt:lpwstr/>
  </property>
</Properties>
</file>