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2" r:id="rId9"/>
    <p:sldId id="272" r:id="rId10"/>
    <p:sldId id="264" r:id="rId11"/>
    <p:sldId id="265" r:id="rId12"/>
    <p:sldId id="267" r:id="rId13"/>
    <p:sldId id="268" r:id="rId14"/>
    <p:sldId id="270" r:id="rId15"/>
    <p:sldId id="273" r:id="rId16"/>
    <p:sldId id="261" r:id="rId17"/>
    <p:sldId id="269" r:id="rId18"/>
    <p:sldId id="274" r:id="rId19"/>
    <p:sldId id="271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Canva Sans Bold Italics" panose="020B0604020202020204" charset="0"/>
      <p:regular r:id="rId24"/>
    </p:embeddedFont>
    <p:embeddedFont>
      <p:font typeface="Canva Sans Italics" panose="020B0604020202020204" charset="0"/>
      <p:regular r:id="rId25"/>
    </p:embeddedFont>
    <p:embeddedFont>
      <p:font typeface="Inter" panose="020B0604020202020204" charset="0"/>
      <p:regular r:id="rId26"/>
    </p:embeddedFont>
    <p:embeddedFont>
      <p:font typeface="Inter Bold" panose="020B0604020202020204" charset="0"/>
      <p:regular r:id="rId27"/>
    </p:embeddedFont>
    <p:embeddedFont>
      <p:font typeface="Inter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7866D4-F00E-8BEB-F8FF-519735754E62}" name="Madara Sporāne" initials="MS" userId="S::madara.sporane@cfla.gov.lv::1739157f-bb70-42a1-b2b3-87d7a8214ede" providerId="AD"/>
  <p188:author id="{577328F0-8E96-52C9-10FE-D9128885D26C}" name="Madara Austriņa" initials="MA" userId="S::madara.austrina@cfla.gov.lv::9de584dc-be38-42fd-9fd3-2f1e44f510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F945B-6F9E-8715-73CB-3E3F73E15D46}" v="10" dt="2025-09-08T11:14:38.332"/>
    <p1510:client id="{F3E72D5A-1B68-4CB2-ABFA-C24CFA2B157F}" v="19" dt="2025-09-09T04:04:0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nāte Laine Siliņa" userId="6d0140d7-f00d-4474-94c7-2266efd14c48" providerId="ADAL" clId="{68075741-5963-474B-A078-5F9F8BC396E4}"/>
    <pc:docChg chg="undo custSel addSld delSld modSld">
      <pc:chgData name="Asnāte Laine Siliņa" userId="6d0140d7-f00d-4474-94c7-2266efd14c48" providerId="ADAL" clId="{68075741-5963-474B-A078-5F9F8BC396E4}" dt="2025-09-09T10:57:33.881" v="1068" actId="20577"/>
      <pc:docMkLst>
        <pc:docMk/>
      </pc:docMkLst>
      <pc:sldChg chg="modSp mod">
        <pc:chgData name="Asnāte Laine Siliņa" userId="6d0140d7-f00d-4474-94c7-2266efd14c48" providerId="ADAL" clId="{68075741-5963-474B-A078-5F9F8BC396E4}" dt="2025-09-08T10:26:47.354" v="318" actId="20577"/>
        <pc:sldMkLst>
          <pc:docMk/>
          <pc:sldMk cId="0" sldId="256"/>
        </pc:sldMkLst>
        <pc:spChg chg="mod">
          <ac:chgData name="Asnāte Laine Siliņa" userId="6d0140d7-f00d-4474-94c7-2266efd14c48" providerId="ADAL" clId="{68075741-5963-474B-A078-5F9F8BC396E4}" dt="2025-09-08T09:04:11.997" v="18" actId="14100"/>
          <ac:spMkLst>
            <pc:docMk/>
            <pc:sldMk cId="0" sldId="256"/>
            <ac:spMk id="5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10:26:47.354" v="318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Asnāte Laine Siliņa" userId="6d0140d7-f00d-4474-94c7-2266efd14c48" providerId="ADAL" clId="{68075741-5963-474B-A078-5F9F8BC396E4}" dt="2025-09-09T04:06:22.060" v="875" actId="20577"/>
        <pc:sldMkLst>
          <pc:docMk/>
          <pc:sldMk cId="0" sldId="257"/>
        </pc:sldMkLst>
        <pc:spChg chg="mod">
          <ac:chgData name="Asnāte Laine Siliņa" userId="6d0140d7-f00d-4474-94c7-2266efd14c48" providerId="ADAL" clId="{68075741-5963-474B-A078-5F9F8BC396E4}" dt="2025-09-09T04:06:22.060" v="875" actId="20577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mod modNotesTx">
        <pc:chgData name="Asnāte Laine Siliņa" userId="6d0140d7-f00d-4474-94c7-2266efd14c48" providerId="ADAL" clId="{68075741-5963-474B-A078-5F9F8BC396E4}" dt="2025-09-09T10:57:05.224" v="1064" actId="20577"/>
        <pc:sldMkLst>
          <pc:docMk/>
          <pc:sldMk cId="0" sldId="258"/>
        </pc:sldMkLst>
        <pc:spChg chg="mod">
          <ac:chgData name="Asnāte Laine Siliņa" userId="6d0140d7-f00d-4474-94c7-2266efd14c48" providerId="ADAL" clId="{68075741-5963-474B-A078-5F9F8BC396E4}" dt="2025-09-08T09:56:26.736" v="180" actId="20577"/>
          <ac:spMkLst>
            <pc:docMk/>
            <pc:sldMk cId="0" sldId="258"/>
            <ac:spMk id="80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56:41.550" v="203" actId="20577"/>
          <ac:spMkLst>
            <pc:docMk/>
            <pc:sldMk cId="0" sldId="258"/>
            <ac:spMk id="81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4:09.922" v="424" actId="207"/>
          <ac:spMkLst>
            <pc:docMk/>
            <pc:sldMk cId="0" sldId="258"/>
            <ac:spMk id="86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3:50.889" v="423" actId="14100"/>
          <ac:spMkLst>
            <pc:docMk/>
            <pc:sldMk cId="0" sldId="258"/>
            <ac:spMk id="88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57:22.556" v="224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57:42.819" v="245" actId="20577"/>
          <ac:spMkLst>
            <pc:docMk/>
            <pc:sldMk cId="0" sldId="258"/>
            <ac:spMk id="90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57:56.724" v="266" actId="20577"/>
          <ac:spMkLst>
            <pc:docMk/>
            <pc:sldMk cId="0" sldId="258"/>
            <ac:spMk id="91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4:16.174" v="425" actId="207"/>
          <ac:spMkLst>
            <pc:docMk/>
            <pc:sldMk cId="0" sldId="258"/>
            <ac:spMk id="93" creationId="{00000000-0000-0000-0000-000000000000}"/>
          </ac:spMkLst>
        </pc:spChg>
        <pc:spChg chg="add mod">
          <ac:chgData name="Asnāte Laine Siliņa" userId="6d0140d7-f00d-4474-94c7-2266efd14c48" providerId="ADAL" clId="{68075741-5963-474B-A078-5F9F8BC396E4}" dt="2025-09-09T03:43:39.504" v="421" actId="108"/>
          <ac:spMkLst>
            <pc:docMk/>
            <pc:sldMk cId="0" sldId="258"/>
            <ac:spMk id="97" creationId="{CB604999-A8BD-D63A-7E75-B1C2C1CE87EF}"/>
          </ac:spMkLst>
        </pc:spChg>
        <pc:grpChg chg="add del">
          <ac:chgData name="Asnāte Laine Siliņa" userId="6d0140d7-f00d-4474-94c7-2266efd14c48" providerId="ADAL" clId="{68075741-5963-474B-A078-5F9F8BC396E4}" dt="2025-09-08T09:56:35.700" v="187" actId="478"/>
          <ac:grpSpMkLst>
            <pc:docMk/>
            <pc:sldMk cId="0" sldId="258"/>
            <ac:grpSpMk id="30" creationId="{00000000-0000-0000-0000-000000000000}"/>
          </ac:grpSpMkLst>
        </pc:grpChg>
      </pc:sldChg>
      <pc:sldChg chg="addSp delSp modSp mod">
        <pc:chgData name="Asnāte Laine Siliņa" userId="6d0140d7-f00d-4474-94c7-2266efd14c48" providerId="ADAL" clId="{68075741-5963-474B-A078-5F9F8BC396E4}" dt="2025-09-09T03:47:10.088" v="556" actId="1076"/>
        <pc:sldMkLst>
          <pc:docMk/>
          <pc:sldMk cId="0" sldId="259"/>
        </pc:sldMkLst>
        <pc:spChg chg="mod">
          <ac:chgData name="Asnāte Laine Siliņa" userId="6d0140d7-f00d-4474-94c7-2266efd14c48" providerId="ADAL" clId="{68075741-5963-474B-A078-5F9F8BC396E4}" dt="2025-09-09T03:45:51.725" v="440" actId="1076"/>
          <ac:spMkLst>
            <pc:docMk/>
            <pc:sldMk cId="0" sldId="259"/>
            <ac:spMk id="5" creationId="{00000000-0000-0000-0000-000000000000}"/>
          </ac:spMkLst>
        </pc:spChg>
        <pc:spChg chg="del">
          <ac:chgData name="Asnāte Laine Siliņa" userId="6d0140d7-f00d-4474-94c7-2266efd14c48" providerId="ADAL" clId="{68075741-5963-474B-A078-5F9F8BC396E4}" dt="2025-09-08T09:06:08.976" v="59" actId="478"/>
          <ac:spMkLst>
            <pc:docMk/>
            <pc:sldMk cId="0" sldId="259"/>
            <ac:spMk id="6" creationId="{00000000-0000-0000-0000-000000000000}"/>
          </ac:spMkLst>
        </pc:spChg>
        <pc:spChg chg="add mod">
          <ac:chgData name="Asnāte Laine Siliņa" userId="6d0140d7-f00d-4474-94c7-2266efd14c48" providerId="ADAL" clId="{68075741-5963-474B-A078-5F9F8BC396E4}" dt="2025-09-09T03:47:10.088" v="556" actId="1076"/>
          <ac:spMkLst>
            <pc:docMk/>
            <pc:sldMk cId="0" sldId="259"/>
            <ac:spMk id="6" creationId="{08D4FFE2-2E70-CDDC-8941-99944EA3878A}"/>
          </ac:spMkLst>
        </pc:spChg>
        <pc:spChg chg="mod">
          <ac:chgData name="Asnāte Laine Siliņa" userId="6d0140d7-f00d-4474-94c7-2266efd14c48" providerId="ADAL" clId="{68075741-5963-474B-A078-5F9F8BC396E4}" dt="2025-09-09T03:43:31.348" v="420" actId="14100"/>
          <ac:spMkLst>
            <pc:docMk/>
            <pc:sldMk cId="0" sldId="259"/>
            <ac:spMk id="8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5:44.966" v="439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59:25.688" v="282" actId="14100"/>
          <ac:spMkLst>
            <pc:docMk/>
            <pc:sldMk cId="0" sldId="259"/>
            <ac:spMk id="10" creationId="{00000000-0000-0000-0000-000000000000}"/>
          </ac:spMkLst>
        </pc:spChg>
        <pc:picChg chg="add mod">
          <ac:chgData name="Asnāte Laine Siliņa" userId="6d0140d7-f00d-4474-94c7-2266efd14c48" providerId="ADAL" clId="{68075741-5963-474B-A078-5F9F8BC396E4}" dt="2025-09-09T03:45:54.919" v="441" actId="1076"/>
          <ac:picMkLst>
            <pc:docMk/>
            <pc:sldMk cId="0" sldId="259"/>
            <ac:picMk id="12" creationId="{A9A1ADC8-7778-E14D-E2DD-2EFAEC90C5C2}"/>
          </ac:picMkLst>
        </pc:picChg>
      </pc:sldChg>
      <pc:sldChg chg="del">
        <pc:chgData name="Asnāte Laine Siliņa" userId="6d0140d7-f00d-4474-94c7-2266efd14c48" providerId="ADAL" clId="{68075741-5963-474B-A078-5F9F8BC396E4}" dt="2025-09-08T10:02:57.346" v="286" actId="2696"/>
        <pc:sldMkLst>
          <pc:docMk/>
          <pc:sldMk cId="0" sldId="260"/>
        </pc:sldMkLst>
      </pc:sldChg>
      <pc:sldChg chg="addSp delSp modSp mod modNotesTx">
        <pc:chgData name="Asnāte Laine Siliņa" userId="6d0140d7-f00d-4474-94c7-2266efd14c48" providerId="ADAL" clId="{68075741-5963-474B-A078-5F9F8BC396E4}" dt="2025-09-09T04:15:11.179" v="882" actId="20577"/>
        <pc:sldMkLst>
          <pc:docMk/>
          <pc:sldMk cId="0" sldId="261"/>
        </pc:sldMkLst>
        <pc:spChg chg="del">
          <ac:chgData name="Asnāte Laine Siliņa" userId="6d0140d7-f00d-4474-94c7-2266efd14c48" providerId="ADAL" clId="{68075741-5963-474B-A078-5F9F8BC396E4}" dt="2025-09-08T09:14:03.635" v="76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Asnāte Laine Siliņa" userId="6d0140d7-f00d-4474-94c7-2266efd14c48" providerId="ADAL" clId="{68075741-5963-474B-A078-5F9F8BC396E4}" dt="2025-09-08T09:14:06.221" v="79" actId="478"/>
          <ac:spMkLst>
            <pc:docMk/>
            <pc:sldMk cId="0" sldId="261"/>
            <ac:spMk id="14" creationId="{00000000-0000-0000-0000-000000000000}"/>
          </ac:spMkLst>
        </pc:spChg>
        <pc:spChg chg="del mod">
          <ac:chgData name="Asnāte Laine Siliņa" userId="6d0140d7-f00d-4474-94c7-2266efd14c48" providerId="ADAL" clId="{68075741-5963-474B-A078-5F9F8BC396E4}" dt="2025-09-08T09:14:03.635" v="78"/>
          <ac:spMkLst>
            <pc:docMk/>
            <pc:sldMk cId="0" sldId="261"/>
            <ac:spMk id="16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4:15:11.179" v="882" actId="20577"/>
          <ac:spMkLst>
            <pc:docMk/>
            <pc:sldMk cId="0" sldId="261"/>
            <ac:spMk id="17" creationId="{00000000-0000-0000-0000-000000000000}"/>
          </ac:spMkLst>
        </pc:spChg>
        <pc:spChg chg="add mod">
          <ac:chgData name="Asnāte Laine Siliņa" userId="6d0140d7-f00d-4474-94c7-2266efd14c48" providerId="ADAL" clId="{68075741-5963-474B-A078-5F9F8BC396E4}" dt="2025-09-08T10:26:28.607" v="290" actId="255"/>
          <ac:spMkLst>
            <pc:docMk/>
            <pc:sldMk cId="0" sldId="261"/>
            <ac:spMk id="25" creationId="{D1DF5A7E-40B7-D23B-C870-103CD19C6842}"/>
          </ac:spMkLst>
        </pc:spChg>
        <pc:grpChg chg="mod">
          <ac:chgData name="Asnāte Laine Siliņa" userId="6d0140d7-f00d-4474-94c7-2266efd14c48" providerId="ADAL" clId="{68075741-5963-474B-A078-5F9F8BC396E4}" dt="2025-09-08T09:14:10.824" v="81" actId="1076"/>
          <ac:grpSpMkLst>
            <pc:docMk/>
            <pc:sldMk cId="0" sldId="261"/>
            <ac:grpSpMk id="5" creationId="{00000000-0000-0000-0000-000000000000}"/>
          </ac:grpSpMkLst>
        </pc:grpChg>
      </pc:sldChg>
      <pc:sldChg chg="addSp modSp mod modNotesTx">
        <pc:chgData name="Asnāte Laine Siliņa" userId="6d0140d7-f00d-4474-94c7-2266efd14c48" providerId="ADAL" clId="{68075741-5963-474B-A078-5F9F8BC396E4}" dt="2025-09-09T10:57:10.860" v="1065" actId="20577"/>
        <pc:sldMkLst>
          <pc:docMk/>
          <pc:sldMk cId="0" sldId="262"/>
        </pc:sldMkLst>
        <pc:spChg chg="mod">
          <ac:chgData name="Asnāte Laine Siliņa" userId="6d0140d7-f00d-4474-94c7-2266efd14c48" providerId="ADAL" clId="{68075741-5963-474B-A078-5F9F8BC396E4}" dt="2025-09-09T03:48:44.532" v="564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9:04.286" v="566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49:17.299" v="568" actId="1076"/>
          <ac:spMkLst>
            <pc:docMk/>
            <pc:sldMk cId="0" sldId="262"/>
            <ac:spMk id="7" creationId="{00000000-0000-0000-0000-000000000000}"/>
          </ac:spMkLst>
        </pc:spChg>
        <pc:spChg chg="add mod">
          <ac:chgData name="Asnāte Laine Siliņa" userId="6d0140d7-f00d-4474-94c7-2266efd14c48" providerId="ADAL" clId="{68075741-5963-474B-A078-5F9F8BC396E4}" dt="2025-09-09T03:49:59.166" v="572" actId="207"/>
          <ac:spMkLst>
            <pc:docMk/>
            <pc:sldMk cId="0" sldId="262"/>
            <ac:spMk id="10" creationId="{D25BE631-CF00-021D-98BF-186F677C3046}"/>
          </ac:spMkLst>
        </pc:spChg>
        <pc:spChg chg="add mod">
          <ac:chgData name="Asnāte Laine Siliņa" userId="6d0140d7-f00d-4474-94c7-2266efd14c48" providerId="ADAL" clId="{68075741-5963-474B-A078-5F9F8BC396E4}" dt="2025-09-09T03:53:00.655" v="619" actId="108"/>
          <ac:spMkLst>
            <pc:docMk/>
            <pc:sldMk cId="0" sldId="262"/>
            <ac:spMk id="11" creationId="{8F71B7C6-173D-00AE-8446-00B91E66F997}"/>
          </ac:spMkLst>
        </pc:spChg>
        <pc:picChg chg="add mod">
          <ac:chgData name="Asnāte Laine Siliņa" userId="6d0140d7-f00d-4474-94c7-2266efd14c48" providerId="ADAL" clId="{68075741-5963-474B-A078-5F9F8BC396E4}" dt="2025-09-09T03:48:49.791" v="565" actId="14100"/>
          <ac:picMkLst>
            <pc:docMk/>
            <pc:sldMk cId="0" sldId="262"/>
            <ac:picMk id="9" creationId="{0D22823B-549C-8081-E5F9-8BE3C9235467}"/>
          </ac:picMkLst>
        </pc:picChg>
      </pc:sldChg>
      <pc:sldChg chg="modSp del mod">
        <pc:chgData name="Asnāte Laine Siliņa" userId="6d0140d7-f00d-4474-94c7-2266efd14c48" providerId="ADAL" clId="{68075741-5963-474B-A078-5F9F8BC396E4}" dt="2025-09-08T09:10:15.559" v="68" actId="2696"/>
        <pc:sldMkLst>
          <pc:docMk/>
          <pc:sldMk cId="0" sldId="263"/>
        </pc:sldMkLst>
        <pc:spChg chg="mod">
          <ac:chgData name="Asnāte Laine Siliņa" userId="6d0140d7-f00d-4474-94c7-2266efd14c48" providerId="ADAL" clId="{68075741-5963-474B-A078-5F9F8BC396E4}" dt="2025-09-08T09:09:30.962" v="66"/>
          <ac:spMkLst>
            <pc:docMk/>
            <pc:sldMk cId="0" sldId="263"/>
            <ac:spMk id="7" creationId="{00000000-0000-0000-0000-000000000000}"/>
          </ac:spMkLst>
        </pc:spChg>
      </pc:sldChg>
      <pc:sldChg chg="modSp add del mod modNotesTx">
        <pc:chgData name="Asnāte Laine Siliņa" userId="6d0140d7-f00d-4474-94c7-2266efd14c48" providerId="ADAL" clId="{68075741-5963-474B-A078-5F9F8BC396E4}" dt="2025-09-09T10:57:18.309" v="1066" actId="20577"/>
        <pc:sldMkLst>
          <pc:docMk/>
          <pc:sldMk cId="0" sldId="264"/>
        </pc:sldMkLst>
        <pc:spChg chg="mod">
          <ac:chgData name="Asnāte Laine Siliņa" userId="6d0140d7-f00d-4474-94c7-2266efd14c48" providerId="ADAL" clId="{68075741-5963-474B-A078-5F9F8BC396E4}" dt="2025-09-09T03:54:32.322" v="658" actId="14100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Asnāte Laine Siliņa" userId="6d0140d7-f00d-4474-94c7-2266efd14c48" providerId="ADAL" clId="{68075741-5963-474B-A078-5F9F8BC396E4}" dt="2025-09-09T03:56:16.719" v="723" actId="255"/>
        <pc:sldMkLst>
          <pc:docMk/>
          <pc:sldMk cId="0" sldId="265"/>
        </pc:sldMkLst>
        <pc:spChg chg="mod">
          <ac:chgData name="Asnāte Laine Siliņa" userId="6d0140d7-f00d-4474-94c7-2266efd14c48" providerId="ADAL" clId="{68075741-5963-474B-A078-5F9F8BC396E4}" dt="2025-09-09T03:56:11.329" v="722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3:56:16.719" v="723" actId="255"/>
          <ac:spMkLst>
            <pc:docMk/>
            <pc:sldMk cId="0" sldId="265"/>
            <ac:spMk id="7" creationId="{00000000-0000-0000-0000-000000000000}"/>
          </ac:spMkLst>
        </pc:spChg>
      </pc:sldChg>
      <pc:sldChg chg="addSp delSp modSp del mod">
        <pc:chgData name="Asnāte Laine Siliņa" userId="6d0140d7-f00d-4474-94c7-2266efd14c48" providerId="ADAL" clId="{68075741-5963-474B-A078-5F9F8BC396E4}" dt="2025-09-09T04:08:09.685" v="877" actId="2696"/>
        <pc:sldMkLst>
          <pc:docMk/>
          <pc:sldMk cId="0" sldId="266"/>
        </pc:sldMkLst>
        <pc:spChg chg="del mod">
          <ac:chgData name="Asnāte Laine Siliņa" userId="6d0140d7-f00d-4474-94c7-2266efd14c48" providerId="ADAL" clId="{68075741-5963-474B-A078-5F9F8BC396E4}" dt="2025-09-08T12:09:21.008" v="319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Asnāte Laine Siliņa" userId="6d0140d7-f00d-4474-94c7-2266efd14c48" providerId="ADAL" clId="{68075741-5963-474B-A078-5F9F8BC396E4}" dt="2025-09-08T09:12:40.609" v="70" actId="21"/>
          <ac:spMkLst>
            <pc:docMk/>
            <pc:sldMk cId="0" sldId="266"/>
            <ac:spMk id="6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8T09:13:08.969" v="74" actId="108"/>
          <ac:spMkLst>
            <pc:docMk/>
            <pc:sldMk cId="0" sldId="266"/>
            <ac:spMk id="8" creationId="{00000000-0000-0000-0000-000000000000}"/>
          </ac:spMkLst>
        </pc:spChg>
        <pc:picChg chg="add mod">
          <ac:chgData name="Asnāte Laine Siliņa" userId="6d0140d7-f00d-4474-94c7-2266efd14c48" providerId="ADAL" clId="{68075741-5963-474B-A078-5F9F8BC396E4}" dt="2025-09-08T12:11:11.563" v="326" actId="14100"/>
          <ac:picMkLst>
            <pc:docMk/>
            <pc:sldMk cId="0" sldId="266"/>
            <ac:picMk id="9" creationId="{178454E9-69C6-40EE-B2CD-0E8417BEB09B}"/>
          </ac:picMkLst>
        </pc:picChg>
      </pc:sldChg>
      <pc:sldChg chg="modSp mod modNotesTx">
        <pc:chgData name="Asnāte Laine Siliņa" userId="6d0140d7-f00d-4474-94c7-2266efd14c48" providerId="ADAL" clId="{68075741-5963-474B-A078-5F9F8BC396E4}" dt="2025-09-09T10:57:23.485" v="1067" actId="20577"/>
        <pc:sldMkLst>
          <pc:docMk/>
          <pc:sldMk cId="0" sldId="267"/>
        </pc:sldMkLst>
        <pc:spChg chg="mod">
          <ac:chgData name="Asnāte Laine Siliņa" userId="6d0140d7-f00d-4474-94c7-2266efd14c48" providerId="ADAL" clId="{68075741-5963-474B-A078-5F9F8BC396E4}" dt="2025-09-09T04:08:24.571" v="878" actId="113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Asnāte Laine Siliņa" userId="6d0140d7-f00d-4474-94c7-2266efd14c48" providerId="ADAL" clId="{68075741-5963-474B-A078-5F9F8BC396E4}" dt="2025-09-09T04:11:12.772" v="879" actId="113"/>
        <pc:sldMkLst>
          <pc:docMk/>
          <pc:sldMk cId="0" sldId="268"/>
        </pc:sldMkLst>
        <pc:spChg chg="mod">
          <ac:chgData name="Asnāte Laine Siliņa" userId="6d0140d7-f00d-4474-94c7-2266efd14c48" providerId="ADAL" clId="{68075741-5963-474B-A078-5F9F8BC396E4}" dt="2025-09-09T04:11:12.772" v="879" actId="113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Asnāte Laine Siliņa" userId="6d0140d7-f00d-4474-94c7-2266efd14c48" providerId="ADAL" clId="{68075741-5963-474B-A078-5F9F8BC396E4}" dt="2025-09-09T04:16:54.907" v="1063" actId="20577"/>
        <pc:sldMkLst>
          <pc:docMk/>
          <pc:sldMk cId="0" sldId="269"/>
        </pc:sldMkLst>
        <pc:spChg chg="mod">
          <ac:chgData name="Asnāte Laine Siliņa" userId="6d0140d7-f00d-4474-94c7-2266efd14c48" providerId="ADAL" clId="{68075741-5963-474B-A078-5F9F8BC396E4}" dt="2025-09-09T04:16:54.907" v="1063" actId="20577"/>
          <ac:spMkLst>
            <pc:docMk/>
            <pc:sldMk cId="0" sldId="269"/>
            <ac:spMk id="5" creationId="{00000000-0000-0000-0000-000000000000}"/>
          </ac:spMkLst>
        </pc:spChg>
        <pc:spChg chg="mod">
          <ac:chgData name="Asnāte Laine Siliņa" userId="6d0140d7-f00d-4474-94c7-2266efd14c48" providerId="ADAL" clId="{68075741-5963-474B-A078-5F9F8BC396E4}" dt="2025-09-09T04:16:46.216" v="1040" actId="20577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Asnāte Laine Siliņa" userId="6d0140d7-f00d-4474-94c7-2266efd14c48" providerId="ADAL" clId="{68075741-5963-474B-A078-5F9F8BC396E4}" dt="2025-09-09T04:06:02.439" v="860" actId="20577"/>
        <pc:sldMkLst>
          <pc:docMk/>
          <pc:sldMk cId="0" sldId="271"/>
        </pc:sldMkLst>
        <pc:spChg chg="mod">
          <ac:chgData name="Asnāte Laine Siliņa" userId="6d0140d7-f00d-4474-94c7-2266efd14c48" providerId="ADAL" clId="{68075741-5963-474B-A078-5F9F8BC396E4}" dt="2025-09-09T04:06:02.439" v="860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add mod">
        <pc:chgData name="Asnāte Laine Siliņa" userId="6d0140d7-f00d-4474-94c7-2266efd14c48" providerId="ADAL" clId="{68075741-5963-474B-A078-5F9F8BC396E4}" dt="2025-09-09T04:07:14.849" v="876" actId="207"/>
        <pc:sldMkLst>
          <pc:docMk/>
          <pc:sldMk cId="0" sldId="272"/>
        </pc:sldMkLst>
        <pc:spChg chg="mod">
          <ac:chgData name="Asnāte Laine Siliņa" userId="6d0140d7-f00d-4474-94c7-2266efd14c48" providerId="ADAL" clId="{68075741-5963-474B-A078-5F9F8BC396E4}" dt="2025-09-09T04:07:14.849" v="876" actId="207"/>
          <ac:spMkLst>
            <pc:docMk/>
            <pc:sldMk cId="0" sldId="272"/>
            <ac:spMk id="8" creationId="{00000000-0000-0000-0000-000000000000}"/>
          </ac:spMkLst>
        </pc:spChg>
      </pc:sldChg>
      <pc:sldChg chg="modSp add del mod modNotesTx">
        <pc:chgData name="Asnāte Laine Siliņa" userId="6d0140d7-f00d-4474-94c7-2266efd14c48" providerId="ADAL" clId="{68075741-5963-474B-A078-5F9F8BC396E4}" dt="2025-09-09T10:57:33.881" v="1068" actId="20577"/>
        <pc:sldMkLst>
          <pc:docMk/>
          <pc:sldMk cId="0" sldId="273"/>
        </pc:sldMkLst>
        <pc:spChg chg="mod">
          <ac:chgData name="Asnāte Laine Siliņa" userId="6d0140d7-f00d-4474-94c7-2266efd14c48" providerId="ADAL" clId="{68075741-5963-474B-A078-5F9F8BC396E4}" dt="2025-09-09T04:00:42.400" v="728" actId="113"/>
          <ac:spMkLst>
            <pc:docMk/>
            <pc:sldMk cId="0" sldId="273"/>
            <ac:spMk id="50" creationId="{00000000-0000-0000-0000-000000000000}"/>
          </ac:spMkLst>
        </pc:spChg>
        <pc:grpChg chg="mod">
          <ac:chgData name="Asnāte Laine Siliņa" userId="6d0140d7-f00d-4474-94c7-2266efd14c48" providerId="ADAL" clId="{68075741-5963-474B-A078-5F9F8BC396E4}" dt="2025-09-09T04:12:45.239" v="880" actId="1076"/>
          <ac:grpSpMkLst>
            <pc:docMk/>
            <pc:sldMk cId="0" sldId="273"/>
            <ac:grpSpMk id="118" creationId="{0B19ADF3-5A6C-847C-61AE-C07CA66A2618}"/>
          </ac:grpSpMkLst>
        </pc:grpChg>
      </pc:sldChg>
      <pc:sldChg chg="addSp modSp add mod">
        <pc:chgData name="Asnāte Laine Siliņa" userId="6d0140d7-f00d-4474-94c7-2266efd14c48" providerId="ADAL" clId="{68075741-5963-474B-A078-5F9F8BC396E4}" dt="2025-09-09T04:05:29.019" v="844" actId="20577"/>
        <pc:sldMkLst>
          <pc:docMk/>
          <pc:sldMk cId="3517994437" sldId="274"/>
        </pc:sldMkLst>
        <pc:spChg chg="mod">
          <ac:chgData name="Asnāte Laine Siliņa" userId="6d0140d7-f00d-4474-94c7-2266efd14c48" providerId="ADAL" clId="{68075741-5963-474B-A078-5F9F8BC396E4}" dt="2025-09-09T04:03:36.805" v="796" actId="14100"/>
          <ac:spMkLst>
            <pc:docMk/>
            <pc:sldMk cId="3517994437" sldId="274"/>
            <ac:spMk id="5" creationId="{215BABDE-6298-A253-958F-BE929B236F89}"/>
          </ac:spMkLst>
        </pc:spChg>
        <pc:spChg chg="mod">
          <ac:chgData name="Asnāte Laine Siliņa" userId="6d0140d7-f00d-4474-94c7-2266efd14c48" providerId="ADAL" clId="{68075741-5963-474B-A078-5F9F8BC396E4}" dt="2025-09-09T04:03:39.044" v="797" actId="20577"/>
          <ac:spMkLst>
            <pc:docMk/>
            <pc:sldMk cId="3517994437" sldId="274"/>
            <ac:spMk id="6" creationId="{F79E8E88-9834-4302-1222-1C34D2FF6CED}"/>
          </ac:spMkLst>
        </pc:spChg>
        <pc:spChg chg="add mod">
          <ac:chgData name="Asnāte Laine Siliņa" userId="6d0140d7-f00d-4474-94c7-2266efd14c48" providerId="ADAL" clId="{68075741-5963-474B-A078-5F9F8BC396E4}" dt="2025-09-09T04:05:29.019" v="844" actId="20577"/>
          <ac:spMkLst>
            <pc:docMk/>
            <pc:sldMk cId="3517994437" sldId="274"/>
            <ac:spMk id="7" creationId="{10AB0181-91E4-E459-51A6-54E3C06AA31C}"/>
          </ac:spMkLst>
        </pc:spChg>
      </pc:sldChg>
      <pc:sldChg chg="add del">
        <pc:chgData name="Asnāte Laine Siliņa" userId="6d0140d7-f00d-4474-94c7-2266efd14c48" providerId="ADAL" clId="{68075741-5963-474B-A078-5F9F8BC396E4}" dt="2025-09-09T04:03:47.696" v="799"/>
        <pc:sldMkLst>
          <pc:docMk/>
          <pc:sldMk cId="1852857799" sldId="275"/>
        </pc:sldMkLst>
      </pc:sldChg>
    </pc:docChg>
  </pc:docChgLst>
  <pc:docChgLst>
    <pc:chgData name="Linda Mežale" userId="S::linda.mezale@cfla.gov.lv::edd8a4d4-b800-44c4-872c-c48c2891dc98" providerId="AD" clId="Web-{59EF945B-6F9E-8715-73CB-3E3F73E15D46}"/>
    <pc:docChg chg="modSld">
      <pc:chgData name="Linda Mežale" userId="S::linda.mezale@cfla.gov.lv::edd8a4d4-b800-44c4-872c-c48c2891dc98" providerId="AD" clId="Web-{59EF945B-6F9E-8715-73CB-3E3F73E15D46}" dt="2025-09-08T11:14:38.332" v="4" actId="20577"/>
      <pc:docMkLst>
        <pc:docMk/>
      </pc:docMkLst>
      <pc:sldChg chg="modSp">
        <pc:chgData name="Linda Mežale" userId="S::linda.mezale@cfla.gov.lv::edd8a4d4-b800-44c4-872c-c48c2891dc98" providerId="AD" clId="Web-{59EF945B-6F9E-8715-73CB-3E3F73E15D46}" dt="2025-09-08T11:12:48.110" v="1" actId="20577"/>
        <pc:sldMkLst>
          <pc:docMk/>
          <pc:sldMk cId="0" sldId="256"/>
        </pc:sldMkLst>
        <pc:spChg chg="mod">
          <ac:chgData name="Linda Mežale" userId="S::linda.mezale@cfla.gov.lv::edd8a4d4-b800-44c4-872c-c48c2891dc98" providerId="AD" clId="Web-{59EF945B-6F9E-8715-73CB-3E3F73E15D46}" dt="2025-09-08T11:12:48.110" v="1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Linda Mežale" userId="S::linda.mezale@cfla.gov.lv::edd8a4d4-b800-44c4-872c-c48c2891dc98" providerId="AD" clId="Web-{59EF945B-6F9E-8715-73CB-3E3F73E15D46}" dt="2025-09-08T11:14:38.332" v="4" actId="20577"/>
        <pc:sldMkLst>
          <pc:docMk/>
          <pc:sldMk cId="0" sldId="258"/>
        </pc:sldMkLst>
        <pc:spChg chg="mod">
          <ac:chgData name="Linda Mežale" userId="S::linda.mezale@cfla.gov.lv::edd8a4d4-b800-44c4-872c-c48c2891dc98" providerId="AD" clId="Web-{59EF945B-6F9E-8715-73CB-3E3F73E15D46}" dt="2025-09-08T11:14:38.332" v="4" actId="20577"/>
          <ac:spMkLst>
            <pc:docMk/>
            <pc:sldMk cId="0" sldId="258"/>
            <ac:spMk id="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5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3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hyperlink" Target="https://www.cfla.gov.lv/lv/media/405/download?attachment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eli/reg/2018/1046/oj/?locale=LV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hyperlink" Target="mailto:madara.sporane@cfla.gov.l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79924" y="0"/>
            <a:ext cx="3528152" cy="3528152"/>
          </a:xfrm>
          <a:custGeom>
            <a:avLst/>
            <a:gdLst/>
            <a:ahLst/>
            <a:cxnLst/>
            <a:rect l="l" t="t" r="r" b="b"/>
            <a:pathLst>
              <a:path w="3528152" h="3528152">
                <a:moveTo>
                  <a:pt x="0" y="0"/>
                </a:moveTo>
                <a:lnTo>
                  <a:pt x="3528152" y="0"/>
                </a:lnTo>
                <a:lnTo>
                  <a:pt x="3528152" y="3528152"/>
                </a:lnTo>
                <a:lnTo>
                  <a:pt x="0" y="3528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23516" y="7304945"/>
            <a:ext cx="7640969" cy="2253700"/>
          </a:xfrm>
          <a:custGeom>
            <a:avLst/>
            <a:gdLst/>
            <a:ahLst/>
            <a:cxnLst/>
            <a:rect l="l" t="t" r="r" b="b"/>
            <a:pathLst>
              <a:path w="7640969" h="2253700">
                <a:moveTo>
                  <a:pt x="0" y="0"/>
                </a:moveTo>
                <a:lnTo>
                  <a:pt x="7640968" y="0"/>
                </a:lnTo>
                <a:lnTo>
                  <a:pt x="7640968" y="2253700"/>
                </a:lnTo>
                <a:lnTo>
                  <a:pt x="0" y="2253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50633" y="4638255"/>
            <a:ext cx="14552414" cy="166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 err="1">
                <a:solidFill>
                  <a:srgbClr val="000000"/>
                </a:solidFill>
                <a:latin typeface="Canva Sans"/>
              </a:rPr>
              <a:t>Eiropas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Kiberdrošības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kompetenču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centra 2021.–2027. gada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plānošanas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perioda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grantu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programmas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>
                <a:solidFill>
                  <a:srgbClr val="012169"/>
                </a:solidFill>
                <a:latin typeface="Canva Sans"/>
              </a:rPr>
              <a:t>“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Mazo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un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vidējo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saimnieciskās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darbības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veicēju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kiberdrošības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transformācija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”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projektu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iesniegumu</a:t>
            </a:r>
            <a:r>
              <a:rPr lang="lv-LV" sz="2383">
                <a:solidFill>
                  <a:srgbClr val="012169"/>
                </a:solidFill>
                <a:latin typeface="Canva Sans Bold"/>
              </a:rPr>
              <a:t> sagatavošana un atlase</a:t>
            </a:r>
            <a:endParaRPr lang="en-US" sz="2383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02930" y="9520545"/>
            <a:ext cx="3624942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50">
                <a:solidFill>
                  <a:srgbClr val="012169"/>
                </a:solidFill>
                <a:latin typeface="Canva Sans"/>
              </a:rPr>
              <a:t>2025. gada 9.septembrī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25091" y="7600216"/>
            <a:ext cx="3263503" cy="197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Asnāte Laine Siliņa</a:t>
            </a: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Vides un </a:t>
            </a:r>
            <a:r>
              <a:rPr lang="en-US" sz="1873" err="1">
                <a:solidFill>
                  <a:srgbClr val="000000"/>
                </a:solidFill>
                <a:latin typeface="Canva Sans"/>
              </a:rPr>
              <a:t>digitalizācijas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 err="1">
                <a:solidFill>
                  <a:srgbClr val="000000"/>
                </a:solidFill>
                <a:latin typeface="Canva Sans"/>
              </a:rPr>
              <a:t>projektu</a:t>
            </a:r>
            <a:r>
              <a:rPr lang="en-US" sz="1873">
                <a:solidFill>
                  <a:srgbClr val="000000"/>
                </a:solidFill>
                <a:latin typeface="Canva Sans"/>
              </a:rPr>
              <a:t> atlases </a:t>
            </a:r>
            <a:r>
              <a:rPr lang="en-US" sz="1873" err="1">
                <a:solidFill>
                  <a:srgbClr val="000000"/>
                </a:solidFill>
                <a:latin typeface="Canva Sans"/>
              </a:rPr>
              <a:t>nodaļas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 err="1">
                <a:solidFill>
                  <a:srgbClr val="000000"/>
                </a:solidFill>
                <a:latin typeface="Canva Sans"/>
              </a:rPr>
              <a:t>eksperte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Asnate.silina@cfla.gov.lv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27363" y="1028700"/>
            <a:ext cx="9231937" cy="8524555"/>
          </a:xfrm>
          <a:custGeom>
            <a:avLst/>
            <a:gdLst/>
            <a:ahLst/>
            <a:cxnLst/>
            <a:rect l="l" t="t" r="r" b="b"/>
            <a:pathLst>
              <a:path w="9231937" h="8524555">
                <a:moveTo>
                  <a:pt x="0" y="0"/>
                </a:moveTo>
                <a:lnTo>
                  <a:pt x="9231937" y="0"/>
                </a:lnTo>
                <a:lnTo>
                  <a:pt x="9231937" y="8524555"/>
                </a:lnTo>
                <a:lnTo>
                  <a:pt x="0" y="8524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78467" y="2757519"/>
            <a:ext cx="6458532" cy="7359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8"/>
              </a:lnSpc>
            </a:pPr>
            <a:r>
              <a:rPr lang="en-US" sz="2250" b="1" u="sng" dirty="0" err="1">
                <a:solidFill>
                  <a:srgbClr val="012169"/>
                </a:solidFill>
                <a:latin typeface="Canva Sans"/>
              </a:rPr>
              <a:t>Norāda</a:t>
            </a:r>
            <a:r>
              <a:rPr lang="en-US" sz="2250" b="1" u="sng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u="sng" dirty="0" err="1">
                <a:solidFill>
                  <a:srgbClr val="012169"/>
                </a:solidFill>
                <a:latin typeface="Canva Sans"/>
              </a:rPr>
              <a:t>tikai</a:t>
            </a:r>
            <a:r>
              <a:rPr lang="en-US" sz="2250" b="1" u="sng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u="sng" dirty="0" err="1">
                <a:solidFill>
                  <a:srgbClr val="012169"/>
                </a:solidFill>
                <a:latin typeface="Canva Sans"/>
              </a:rPr>
              <a:t>attiecināmās</a:t>
            </a:r>
            <a:r>
              <a:rPr lang="en-US" sz="2250" b="1" u="sng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u="sng" dirty="0" err="1">
                <a:solidFill>
                  <a:srgbClr val="012169"/>
                </a:solidFill>
                <a:latin typeface="Canva Sans"/>
              </a:rPr>
              <a:t>izmaksas</a:t>
            </a:r>
            <a:endParaRPr lang="en-US" sz="2250" b="1" u="sng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 b="1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Kontekstā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ar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apmēru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pamatojošiem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dokumentiem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jābūt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saprotamam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,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kā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projekta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iesniedzējs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ir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nonācis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līdz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gala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summai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katrā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izdevumu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pozīcijā</a:t>
            </a:r>
            <a:endParaRPr lang="en-US" sz="2250" b="1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Attiecināmajās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izmaksās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iekļauj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tikai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šādas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nodevas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un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nodokļus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:</a:t>
            </a:r>
          </a:p>
          <a:p>
            <a:pPr marL="492760" lvl="1" indent="-246380">
              <a:lnSpc>
                <a:spcPts val="3198"/>
              </a:lnSpc>
              <a:buFont typeface="Arial"/>
              <a:buChar char="•"/>
            </a:pPr>
            <a:r>
              <a:rPr lang="en-US" sz="2250" b="1" dirty="0">
                <a:solidFill>
                  <a:srgbClr val="012169"/>
                </a:solidFill>
                <a:latin typeface="Canva Sans"/>
              </a:rPr>
              <a:t>kas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radušies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personāla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rezultātā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,</a:t>
            </a:r>
          </a:p>
          <a:p>
            <a:pPr marL="492760" lvl="1" indent="-246380">
              <a:lnSpc>
                <a:spcPts val="3198"/>
              </a:lnSpc>
              <a:buFont typeface="Arial"/>
              <a:buChar char="•"/>
            </a:pP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pievienotās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vērtības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nodokli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, kas nav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atgūstams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normatīvajos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aktos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noteiktajā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b="1" dirty="0" err="1">
                <a:solidFill>
                  <a:srgbClr val="012169"/>
                </a:solidFill>
                <a:latin typeface="Canva Sans"/>
              </a:rPr>
              <a:t>kārtībā</a:t>
            </a:r>
            <a:r>
              <a:rPr lang="en-US" sz="2250" b="1" dirty="0">
                <a:solidFill>
                  <a:srgbClr val="012169"/>
                </a:solidFill>
                <a:latin typeface="Canva Sans"/>
              </a:rPr>
              <a:t>.</a:t>
            </a: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  <a:spcBef>
                <a:spcPct val="0"/>
              </a:spcBef>
            </a:pPr>
            <a:endParaRPr lang="en-US" sz="2284" dirty="0">
              <a:solidFill>
                <a:srgbClr val="01216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7416" y="3898747"/>
            <a:ext cx="9176269" cy="5600626"/>
          </a:xfrm>
          <a:custGeom>
            <a:avLst/>
            <a:gdLst/>
            <a:ahLst/>
            <a:cxnLst/>
            <a:rect l="l" t="t" r="r" b="b"/>
            <a:pathLst>
              <a:path w="9176269" h="5600626">
                <a:moveTo>
                  <a:pt x="0" y="0"/>
                </a:moveTo>
                <a:lnTo>
                  <a:pt x="9176269" y="0"/>
                </a:lnTo>
                <a:lnTo>
                  <a:pt x="9176269" y="5600626"/>
                </a:lnTo>
                <a:lnTo>
                  <a:pt x="0" y="560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333986" y="3898747"/>
            <a:ext cx="9954014" cy="3762147"/>
          </a:xfrm>
          <a:custGeom>
            <a:avLst/>
            <a:gdLst/>
            <a:ahLst/>
            <a:cxnLst/>
            <a:rect l="l" t="t" r="r" b="b"/>
            <a:pathLst>
              <a:path w="9954014" h="3762147">
                <a:moveTo>
                  <a:pt x="0" y="0"/>
                </a:moveTo>
                <a:lnTo>
                  <a:pt x="9954014" y="0"/>
                </a:lnTo>
                <a:lnTo>
                  <a:pt x="9954014" y="3762147"/>
                </a:lnTo>
                <a:lnTo>
                  <a:pt x="0" y="37621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927928" y="1425623"/>
            <a:ext cx="13578185" cy="65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83"/>
              </a:lnSpc>
              <a:spcBef>
                <a:spcPct val="0"/>
              </a:spcBef>
            </a:pPr>
            <a:r>
              <a:rPr lang="en-US" sz="4064">
                <a:solidFill>
                  <a:srgbClr val="012169"/>
                </a:solidFill>
                <a:latin typeface="Canva Sans"/>
              </a:rPr>
              <a:t>Atbalsts tiks sniegts saskaņā ar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  <a:r>
              <a:rPr lang="en-US" sz="4064">
                <a:solidFill>
                  <a:srgbClr val="012169"/>
                </a:solidFill>
                <a:latin typeface="Canva Sans Bold Italics"/>
              </a:rPr>
              <a:t>de minimis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  <a:r>
              <a:rPr lang="en-US" sz="4064">
                <a:solidFill>
                  <a:srgbClr val="012169"/>
                </a:solidFill>
                <a:latin typeface="Canva Sans"/>
              </a:rPr>
              <a:t>regulējumu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44801" y="2844991"/>
            <a:ext cx="5641498" cy="90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00">
                <a:solidFill>
                  <a:srgbClr val="012169"/>
                </a:solidFill>
                <a:latin typeface="Canva Sans"/>
              </a:rPr>
              <a:t>De minimis atbalsta uzskaites sistēmā sagatavo veidlapu par sniedzamo informāciju </a:t>
            </a:r>
            <a:r>
              <a:rPr lang="en-US" sz="1700" i="1">
                <a:solidFill>
                  <a:srgbClr val="012169"/>
                </a:solidFill>
                <a:latin typeface="Canva Sans"/>
              </a:rPr>
              <a:t>de minimis</a:t>
            </a:r>
            <a:r>
              <a:rPr lang="en-US" sz="1700">
                <a:solidFill>
                  <a:srgbClr val="012169"/>
                </a:solidFill>
                <a:latin typeface="Canva Sans"/>
              </a:rPr>
              <a:t> atbalsta uzskaitei un piešķiršanai (</a:t>
            </a:r>
            <a:r>
              <a:rPr lang="en-US" sz="1700">
                <a:solidFill>
                  <a:srgbClr val="012169"/>
                </a:solidFill>
                <a:latin typeface="Canva Sans"/>
                <a:hlinkClick r:id="rId10"/>
              </a:rPr>
              <a:t>izmantojot EDS</a:t>
            </a:r>
            <a:r>
              <a:rPr lang="en-US" sz="1700">
                <a:solidFill>
                  <a:srgbClr val="012169"/>
                </a:solidFill>
                <a:latin typeface="Canva San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4662" y="2844991"/>
            <a:ext cx="5332662" cy="60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012169"/>
                </a:solidFill>
                <a:latin typeface="Canva Sans"/>
              </a:rPr>
              <a:t>Atbalsta apmērs viena vienota uzņēmuma līmenī</a:t>
            </a:r>
          </a:p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012169"/>
                </a:solidFill>
                <a:latin typeface="Canva Sans"/>
              </a:rPr>
              <a:t> trīs gadu periodā nepārsniedz 300 000 EUR​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4"/>
          <p:cNvSpPr/>
          <p:nvPr/>
        </p:nvSpPr>
        <p:spPr>
          <a:xfrm rot="-10800000">
            <a:off x="17259300" y="-585609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5" name="TextBox 45"/>
          <p:cNvSpPr txBox="1"/>
          <p:nvPr/>
        </p:nvSpPr>
        <p:spPr>
          <a:xfrm>
            <a:off x="3484890" y="1109229"/>
            <a:ext cx="11654991" cy="76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2"/>
              </a:lnSpc>
            </a:pPr>
            <a:r>
              <a:rPr lang="lv-LV" sz="4786">
                <a:solidFill>
                  <a:srgbClr val="012169"/>
                </a:solidFill>
                <a:latin typeface="Canva Sans Bold"/>
              </a:rPr>
              <a:t>Vērtēšana</a:t>
            </a:r>
          </a:p>
        </p:txBody>
      </p:sp>
      <p:sp>
        <p:nvSpPr>
          <p:cNvPr id="51" name="Freeform 51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4167675-06AF-DD46-C5CD-567293D0EF82}"/>
              </a:ext>
            </a:extLst>
          </p:cNvPr>
          <p:cNvGrpSpPr/>
          <p:nvPr/>
        </p:nvGrpSpPr>
        <p:grpSpPr>
          <a:xfrm>
            <a:off x="1402025" y="5519702"/>
            <a:ext cx="16354383" cy="4182856"/>
            <a:chOff x="1401643" y="5832685"/>
            <a:chExt cx="16354383" cy="4182856"/>
          </a:xfrm>
        </p:grpSpPr>
        <p:sp>
          <p:nvSpPr>
            <p:cNvPr id="43" name="Freeform 43"/>
            <p:cNvSpPr/>
            <p:nvPr/>
          </p:nvSpPr>
          <p:spPr>
            <a:xfrm>
              <a:off x="17002504" y="9710365"/>
              <a:ext cx="753522" cy="305176"/>
            </a:xfrm>
            <a:custGeom>
              <a:avLst/>
              <a:gdLst/>
              <a:ahLst/>
              <a:cxnLst/>
              <a:rect l="l" t="t" r="r" b="b"/>
              <a:pathLst>
                <a:path w="753522" h="305176">
                  <a:moveTo>
                    <a:pt x="0" y="0"/>
                  </a:moveTo>
                  <a:lnTo>
                    <a:pt x="753523" y="0"/>
                  </a:lnTo>
                  <a:lnTo>
                    <a:pt x="753523" y="305177"/>
                  </a:lnTo>
                  <a:lnTo>
                    <a:pt x="0" y="30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401643" y="5832685"/>
              <a:ext cx="3657982" cy="32617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Atbilstība drošības interesēm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Regulas </a:t>
              </a:r>
              <a:r>
                <a:rPr lang="lv-LV" sz="1850" u="sng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  <a:hlinkClick r:id="rId8" tooltip="http://eur-lex.europa.eu/eli/reg/2018/1046/oj/?locale=LV"/>
                </a:rPr>
                <a:t>2018/1046</a:t>
              </a:r>
              <a:r>
                <a:rPr lang="lv-LV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  <a:cs typeface="Inter"/>
                </a:rPr>
                <a:t> 136. pantā minētie</a:t>
              </a:r>
              <a:r>
                <a:rPr lang="en-US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  <a:cs typeface="Inter"/>
                </a:rPr>
                <a:t> </a:t>
              </a:r>
              <a:r>
                <a:rPr lang="lv-LV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  <a:cs typeface="Inter"/>
                </a:rPr>
                <a:t>izslēgšanas kritēriji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 b="1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Mazā vai vidējā saimnieciskās darbības veicēja statuss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Sankcijas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 b="1" dirty="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Pabeigts projekts</a:t>
              </a:r>
            </a:p>
            <a:p>
              <a:pPr>
                <a:lnSpc>
                  <a:spcPts val="2389"/>
                </a:lnSpc>
              </a:pPr>
              <a:endParaRPr lang="lv-LV" sz="1850" dirty="0">
                <a:solidFill>
                  <a:srgbClr val="4D4D4D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3267756" y="5832685"/>
              <a:ext cx="3657982" cy="18208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Atbilstība MK noteikumiem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Mērķis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Darbības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Īstenošanas un finanšu kapacitāte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9312385" y="5832685"/>
              <a:ext cx="3657982" cy="27473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2085" lvl="1">
                <a:lnSpc>
                  <a:spcPts val="2389"/>
                </a:lnSpc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Papildu punkti</a:t>
              </a:r>
            </a:p>
            <a:p>
              <a:pPr marL="343535" lvl="1" indent="-171450">
                <a:lnSpc>
                  <a:spcPts val="238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Ārējs novērtējums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(audits/ kiberdrošības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testēšana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/ EDIH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brieduma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tests)</a:t>
              </a:r>
              <a:endParaRPr lang="lv-LV" sz="1850">
                <a:solidFill>
                  <a:srgbClr val="4D4D4D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 marL="343535" lvl="1" indent="-171450">
                <a:lnSpc>
                  <a:spcPts val="238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Kapacitātes </a:t>
              </a:r>
              <a:r>
                <a:rPr lang="lv-LV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stiprin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āšanas</a:t>
              </a: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pasākumi</a:t>
              </a:r>
              <a:endParaRPr lang="en-US" sz="1850">
                <a:solidFill>
                  <a:srgbClr val="4D4D4D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 marL="343535" lvl="1" indent="-171450">
                <a:lnSpc>
                  <a:spcPts val="2389"/>
                </a:lnSpc>
                <a:buFont typeface="Arial"/>
                <a:buChar char="•"/>
              </a:pP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Tehniskā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risinājuma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izmaksu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īpatsvars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(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zem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/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virs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70% no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projekta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)</a:t>
              </a:r>
              <a:endParaRPr lang="lv-LV" sz="1850">
                <a:solidFill>
                  <a:srgbClr val="4D4D4D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5357014" y="5832685"/>
              <a:ext cx="3657982" cy="3308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Projekta risinājuma novitāte (3.1. kritērijs)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Atbilstība  kiberdrošības politikas plānošanas dokumentos noteiktajiem mērķiem un uzdevumiem (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vismaz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850" err="1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vienam</a:t>
              </a:r>
              <a:r>
                <a:rPr lang="en-US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; </a:t>
              </a: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3.2. kritērijs)</a:t>
              </a:r>
            </a:p>
            <a:p>
              <a:pPr marL="343995" lvl="1" indent="-171998">
                <a:lnSpc>
                  <a:spcPts val="2899"/>
                </a:lnSpc>
                <a:buFont typeface="Arial"/>
                <a:buChar char="•"/>
              </a:pPr>
              <a:r>
                <a:rPr lang="lv-LV" sz="1850">
                  <a:solidFill>
                    <a:srgbClr val="4D4D4D"/>
                  </a:solidFill>
                  <a:latin typeface="Inter" panose="020B0604020202020204" charset="0"/>
                  <a:ea typeface="Inter" panose="020B0604020202020204" charset="0"/>
                </a:rPr>
                <a:t>Projektu rezultātu ilgtspēja (3.3. kritērijs)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B19ADF3-5A6C-847C-61AE-C07CA66A2618}"/>
              </a:ext>
            </a:extLst>
          </p:cNvPr>
          <p:cNvGrpSpPr/>
          <p:nvPr/>
        </p:nvGrpSpPr>
        <p:grpSpPr>
          <a:xfrm>
            <a:off x="1442169" y="3212881"/>
            <a:ext cx="15483951" cy="2035018"/>
            <a:chOff x="1935103" y="3294823"/>
            <a:chExt cx="15483951" cy="203501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42BAB16-F279-E69B-6907-F3FE74E202C0}"/>
                </a:ext>
              </a:extLst>
            </p:cNvPr>
            <p:cNvGrpSpPr/>
            <p:nvPr/>
          </p:nvGrpSpPr>
          <p:grpSpPr>
            <a:xfrm>
              <a:off x="1935103" y="3294825"/>
              <a:ext cx="4502097" cy="2035015"/>
              <a:chOff x="5276435" y="3223407"/>
              <a:chExt cx="4502097" cy="2035015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5276435" y="3223407"/>
                <a:ext cx="3657600" cy="1137504"/>
                <a:chOff x="0" y="-86990"/>
                <a:chExt cx="4188265" cy="1516673"/>
              </a:xfrm>
            </p:grpSpPr>
            <p:grpSp>
              <p:nvGrpSpPr>
                <p:cNvPr id="14" name="Group 14"/>
                <p:cNvGrpSpPr/>
                <p:nvPr/>
              </p:nvGrpSpPr>
              <p:grpSpPr>
                <a:xfrm>
                  <a:off x="567899" y="0"/>
                  <a:ext cx="2834836" cy="1429683"/>
                  <a:chOff x="0" y="0"/>
                  <a:chExt cx="594422" cy="299783"/>
                </a:xfrm>
              </p:grpSpPr>
              <p:sp>
                <p:nvSpPr>
                  <p:cNvPr id="15" name="Freeform 15"/>
                  <p:cNvSpPr/>
                  <p:nvPr/>
                </p:nvSpPr>
                <p:spPr>
                  <a:xfrm>
                    <a:off x="0" y="0"/>
                    <a:ext cx="594422" cy="299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422" h="299783">
                        <a:moveTo>
                          <a:pt x="0" y="0"/>
                        </a:moveTo>
                        <a:lnTo>
                          <a:pt x="594422" y="0"/>
                        </a:lnTo>
                        <a:lnTo>
                          <a:pt x="594422" y="299783"/>
                        </a:lnTo>
                        <a:lnTo>
                          <a:pt x="0" y="299783"/>
                        </a:lnTo>
                        <a:close/>
                      </a:path>
                    </a:pathLst>
                  </a:custGeom>
                  <a:solidFill>
                    <a:srgbClr val="2469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0" y="-38100"/>
                    <a:ext cx="594422" cy="337883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17" name="Group 17"/>
                <p:cNvGrpSpPr/>
                <p:nvPr/>
              </p:nvGrpSpPr>
              <p:grpSpPr>
                <a:xfrm>
                  <a:off x="2872328" y="0"/>
                  <a:ext cx="1315937" cy="1429683"/>
                  <a:chOff x="0" y="0"/>
                  <a:chExt cx="576351" cy="626169"/>
                </a:xfrm>
              </p:grpSpPr>
              <p:sp>
                <p:nvSpPr>
                  <p:cNvPr id="18" name="Freeform 18"/>
                  <p:cNvSpPr/>
                  <p:nvPr/>
                </p:nvSpPr>
                <p:spPr>
                  <a:xfrm>
                    <a:off x="0" y="0"/>
                    <a:ext cx="576351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6351" h="626169">
                        <a:moveTo>
                          <a:pt x="373151" y="0"/>
                        </a:moveTo>
                        <a:lnTo>
                          <a:pt x="0" y="0"/>
                        </a:lnTo>
                        <a:lnTo>
                          <a:pt x="0" y="626169"/>
                        </a:lnTo>
                        <a:lnTo>
                          <a:pt x="373151" y="626169"/>
                        </a:lnTo>
                        <a:lnTo>
                          <a:pt x="576351" y="313084"/>
                        </a:lnTo>
                        <a:lnTo>
                          <a:pt x="373151" y="0"/>
                        </a:lnTo>
                        <a:close/>
                      </a:path>
                    </a:pathLst>
                  </a:custGeom>
                  <a:solidFill>
                    <a:srgbClr val="2469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0" y="-38100"/>
                    <a:ext cx="462051" cy="664269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20" name="Group 20"/>
                <p:cNvGrpSpPr/>
                <p:nvPr/>
              </p:nvGrpSpPr>
              <p:grpSpPr>
                <a:xfrm>
                  <a:off x="0" y="-86990"/>
                  <a:ext cx="1855804" cy="1516673"/>
                  <a:chOff x="0" y="-38100"/>
                  <a:chExt cx="812800" cy="664269"/>
                </a:xfrm>
              </p:grpSpPr>
              <p:sp>
                <p:nvSpPr>
                  <p:cNvPr id="21" name="Freeform 21"/>
                  <p:cNvSpPr/>
                  <p:nvPr/>
                </p:nvSpPr>
                <p:spPr>
                  <a:xfrm>
                    <a:off x="0" y="0"/>
                    <a:ext cx="812800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26169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812800" y="313084"/>
                        </a:lnTo>
                        <a:lnTo>
                          <a:pt x="609600" y="626169"/>
                        </a:lnTo>
                        <a:lnTo>
                          <a:pt x="0" y="626169"/>
                        </a:lnTo>
                        <a:lnTo>
                          <a:pt x="203200" y="3130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469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177800" y="-38100"/>
                    <a:ext cx="558800" cy="664269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</p:grpSp>
          <p:sp>
            <p:nvSpPr>
              <p:cNvPr id="47" name="TextBox 47"/>
              <p:cNvSpPr txBox="1"/>
              <p:nvPr/>
            </p:nvSpPr>
            <p:spPr>
              <a:xfrm>
                <a:off x="5753900" y="3628123"/>
                <a:ext cx="4024632" cy="3077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Izslēgšanas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kritēriji</a:t>
                </a:r>
                <a:endParaRPr lang="lv-LV" sz="2000">
                  <a:solidFill>
                    <a:srgbClr val="F2F2F3"/>
                  </a:solidFill>
                  <a:latin typeface="Inter" panose="020B0604020202020204" charset="0"/>
                  <a:ea typeface="Inter" panose="020B0604020202020204" charset="0"/>
                </a:endParaRPr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023896" y="4550775"/>
                <a:ext cx="0" cy="707647"/>
              </a:xfrm>
              <a:prstGeom prst="line">
                <a:avLst/>
              </a:prstGeom>
              <a:ln w="76200" cap="flat">
                <a:solidFill>
                  <a:srgbClr val="D9D9D9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v-LV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724B62F-A060-442A-E687-75E0818FC18A}"/>
                </a:ext>
              </a:extLst>
            </p:cNvPr>
            <p:cNvGrpSpPr/>
            <p:nvPr/>
          </p:nvGrpSpPr>
          <p:grpSpPr>
            <a:xfrm>
              <a:off x="5861354" y="3294826"/>
              <a:ext cx="4429797" cy="2035015"/>
              <a:chOff x="5276435" y="3223407"/>
              <a:chExt cx="4429797" cy="2035015"/>
            </a:xfrm>
          </p:grpSpPr>
          <p:grpSp>
            <p:nvGrpSpPr>
              <p:cNvPr id="80" name="Group 13">
                <a:extLst>
                  <a:ext uri="{FF2B5EF4-FFF2-40B4-BE49-F238E27FC236}">
                    <a16:creationId xmlns:a16="http://schemas.microsoft.com/office/drawing/2014/main" id="{081697F0-864E-635B-0BCE-9955CAFE17DE}"/>
                  </a:ext>
                </a:extLst>
              </p:cNvPr>
              <p:cNvGrpSpPr/>
              <p:nvPr/>
            </p:nvGrpSpPr>
            <p:grpSpPr>
              <a:xfrm>
                <a:off x="5276435" y="3223407"/>
                <a:ext cx="3657600" cy="1137504"/>
                <a:chOff x="0" y="-86990"/>
                <a:chExt cx="4188265" cy="1516673"/>
              </a:xfrm>
            </p:grpSpPr>
            <p:grpSp>
              <p:nvGrpSpPr>
                <p:cNvPr id="83" name="Group 14">
                  <a:extLst>
                    <a:ext uri="{FF2B5EF4-FFF2-40B4-BE49-F238E27FC236}">
                      <a16:creationId xmlns:a16="http://schemas.microsoft.com/office/drawing/2014/main" id="{B8E57E11-8024-B990-6E7C-032A3D026589}"/>
                    </a:ext>
                  </a:extLst>
                </p:cNvPr>
                <p:cNvGrpSpPr/>
                <p:nvPr/>
              </p:nvGrpSpPr>
              <p:grpSpPr>
                <a:xfrm>
                  <a:off x="567899" y="0"/>
                  <a:ext cx="2834836" cy="1429683"/>
                  <a:chOff x="0" y="0"/>
                  <a:chExt cx="594422" cy="299783"/>
                </a:xfrm>
              </p:grpSpPr>
              <p:sp>
                <p:nvSpPr>
                  <p:cNvPr id="90" name="Freeform 15">
                    <a:extLst>
                      <a:ext uri="{FF2B5EF4-FFF2-40B4-BE49-F238E27FC236}">
                        <a16:creationId xmlns:a16="http://schemas.microsoft.com/office/drawing/2014/main" id="{A23D1A7C-275E-5CC9-ADCB-7EF16F94B61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94422" cy="299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422" h="299783">
                        <a:moveTo>
                          <a:pt x="0" y="0"/>
                        </a:moveTo>
                        <a:lnTo>
                          <a:pt x="594422" y="0"/>
                        </a:lnTo>
                        <a:lnTo>
                          <a:pt x="594422" y="299783"/>
                        </a:lnTo>
                        <a:lnTo>
                          <a:pt x="0" y="299783"/>
                        </a:lnTo>
                        <a:close/>
                      </a:path>
                    </a:pathLst>
                  </a:custGeom>
                  <a:solidFill>
                    <a:srgbClr val="1C84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91" name="TextBox 16">
                    <a:extLst>
                      <a:ext uri="{FF2B5EF4-FFF2-40B4-BE49-F238E27FC236}">
                        <a16:creationId xmlns:a16="http://schemas.microsoft.com/office/drawing/2014/main" id="{89E721B3-96BC-02A7-3908-42A331206F9C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594422" cy="337883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84" name="Group 17">
                  <a:extLst>
                    <a:ext uri="{FF2B5EF4-FFF2-40B4-BE49-F238E27FC236}">
                      <a16:creationId xmlns:a16="http://schemas.microsoft.com/office/drawing/2014/main" id="{45D0A3E0-5CAD-E1F9-F2D1-E3148717E8AB}"/>
                    </a:ext>
                  </a:extLst>
                </p:cNvPr>
                <p:cNvGrpSpPr/>
                <p:nvPr/>
              </p:nvGrpSpPr>
              <p:grpSpPr>
                <a:xfrm>
                  <a:off x="2872328" y="0"/>
                  <a:ext cx="1315937" cy="1429683"/>
                  <a:chOff x="0" y="0"/>
                  <a:chExt cx="576351" cy="626169"/>
                </a:xfrm>
              </p:grpSpPr>
              <p:sp>
                <p:nvSpPr>
                  <p:cNvPr id="88" name="Freeform 18">
                    <a:extLst>
                      <a:ext uri="{FF2B5EF4-FFF2-40B4-BE49-F238E27FC236}">
                        <a16:creationId xmlns:a16="http://schemas.microsoft.com/office/drawing/2014/main" id="{53A67470-314E-B0DC-54E1-8FDEBB1F7D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76351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6351" h="626169">
                        <a:moveTo>
                          <a:pt x="373151" y="0"/>
                        </a:moveTo>
                        <a:lnTo>
                          <a:pt x="0" y="0"/>
                        </a:lnTo>
                        <a:lnTo>
                          <a:pt x="0" y="626169"/>
                        </a:lnTo>
                        <a:lnTo>
                          <a:pt x="373151" y="626169"/>
                        </a:lnTo>
                        <a:lnTo>
                          <a:pt x="576351" y="313084"/>
                        </a:lnTo>
                        <a:lnTo>
                          <a:pt x="373151" y="0"/>
                        </a:lnTo>
                        <a:close/>
                      </a:path>
                    </a:pathLst>
                  </a:custGeom>
                  <a:solidFill>
                    <a:srgbClr val="1C84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89" name="TextBox 19">
                    <a:extLst>
                      <a:ext uri="{FF2B5EF4-FFF2-40B4-BE49-F238E27FC236}">
                        <a16:creationId xmlns:a16="http://schemas.microsoft.com/office/drawing/2014/main" id="{1200A382-74F5-1FB7-0F08-2258675A421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62051" cy="664269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85" name="Group 20">
                  <a:extLst>
                    <a:ext uri="{FF2B5EF4-FFF2-40B4-BE49-F238E27FC236}">
                      <a16:creationId xmlns:a16="http://schemas.microsoft.com/office/drawing/2014/main" id="{5BE5ADED-0EFE-E8FF-96EB-C89933308215}"/>
                    </a:ext>
                  </a:extLst>
                </p:cNvPr>
                <p:cNvGrpSpPr/>
                <p:nvPr/>
              </p:nvGrpSpPr>
              <p:grpSpPr>
                <a:xfrm>
                  <a:off x="0" y="-86990"/>
                  <a:ext cx="1855804" cy="1516673"/>
                  <a:chOff x="0" y="-38100"/>
                  <a:chExt cx="812800" cy="664269"/>
                </a:xfrm>
              </p:grpSpPr>
              <p:sp>
                <p:nvSpPr>
                  <p:cNvPr id="86" name="Freeform 21">
                    <a:extLst>
                      <a:ext uri="{FF2B5EF4-FFF2-40B4-BE49-F238E27FC236}">
                        <a16:creationId xmlns:a16="http://schemas.microsoft.com/office/drawing/2014/main" id="{C4015B16-C480-9C71-3ECB-A7A6E63248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26169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812800" y="313084"/>
                        </a:lnTo>
                        <a:lnTo>
                          <a:pt x="609600" y="626169"/>
                        </a:lnTo>
                        <a:lnTo>
                          <a:pt x="0" y="626169"/>
                        </a:lnTo>
                        <a:lnTo>
                          <a:pt x="203200" y="3130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C847B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87" name="TextBox 22">
                    <a:extLst>
                      <a:ext uri="{FF2B5EF4-FFF2-40B4-BE49-F238E27FC236}">
                        <a16:creationId xmlns:a16="http://schemas.microsoft.com/office/drawing/2014/main" id="{1A283965-4E05-1675-8333-5CA35C97FF50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00" y="-38100"/>
                    <a:ext cx="558800" cy="664269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</p:grpSp>
          <p:sp>
            <p:nvSpPr>
              <p:cNvPr id="81" name="TextBox 47">
                <a:extLst>
                  <a:ext uri="{FF2B5EF4-FFF2-40B4-BE49-F238E27FC236}">
                    <a16:creationId xmlns:a16="http://schemas.microsoft.com/office/drawing/2014/main" id="{DCCDB7DF-C72B-C678-AEF8-10CC10BABF84}"/>
                  </a:ext>
                </a:extLst>
              </p:cNvPr>
              <p:cNvSpPr txBox="1"/>
              <p:nvPr/>
            </p:nvSpPr>
            <p:spPr>
              <a:xfrm>
                <a:off x="5681600" y="3484078"/>
                <a:ext cx="4024632" cy="615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lv-LV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Kvalitātes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lv-LV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kritēriji</a:t>
                </a:r>
                <a:endParaRPr lang="en-US" sz="2000">
                  <a:solidFill>
                    <a:srgbClr val="F2F2F3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>
                  <a:lnSpc>
                    <a:spcPts val="2380"/>
                  </a:lnSpc>
                </a:pPr>
                <a:r>
                  <a:rPr lang="lv-LV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ar minimālo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lv-LV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punktu skaitu</a:t>
                </a:r>
              </a:p>
            </p:txBody>
          </p:sp>
          <p:sp>
            <p:nvSpPr>
              <p:cNvPr id="82" name="AutoShape 49">
                <a:extLst>
                  <a:ext uri="{FF2B5EF4-FFF2-40B4-BE49-F238E27FC236}">
                    <a16:creationId xmlns:a16="http://schemas.microsoft.com/office/drawing/2014/main" id="{0F85DEB3-27CD-5160-9F5F-671E9551E59D}"/>
                  </a:ext>
                </a:extLst>
              </p:cNvPr>
              <p:cNvSpPr/>
              <p:nvPr/>
            </p:nvSpPr>
            <p:spPr>
              <a:xfrm>
                <a:off x="7023896" y="4550775"/>
                <a:ext cx="0" cy="707647"/>
              </a:xfrm>
              <a:prstGeom prst="line">
                <a:avLst/>
              </a:prstGeom>
              <a:ln w="76200" cap="flat">
                <a:solidFill>
                  <a:srgbClr val="D9D9D9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v-LV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6FCF7F5-BF29-A639-84F5-E95F13295490}"/>
                </a:ext>
              </a:extLst>
            </p:cNvPr>
            <p:cNvGrpSpPr/>
            <p:nvPr/>
          </p:nvGrpSpPr>
          <p:grpSpPr>
            <a:xfrm>
              <a:off x="13761454" y="3294823"/>
              <a:ext cx="3657600" cy="2035015"/>
              <a:chOff x="5276435" y="3223407"/>
              <a:chExt cx="3657600" cy="2035015"/>
            </a:xfrm>
          </p:grpSpPr>
          <p:grpSp>
            <p:nvGrpSpPr>
              <p:cNvPr id="93" name="Group 13">
                <a:extLst>
                  <a:ext uri="{FF2B5EF4-FFF2-40B4-BE49-F238E27FC236}">
                    <a16:creationId xmlns:a16="http://schemas.microsoft.com/office/drawing/2014/main" id="{61CC35CD-0C3B-051D-C8F0-F80D902FE580}"/>
                  </a:ext>
                </a:extLst>
              </p:cNvPr>
              <p:cNvGrpSpPr/>
              <p:nvPr/>
            </p:nvGrpSpPr>
            <p:grpSpPr>
              <a:xfrm>
                <a:off x="5276435" y="3223407"/>
                <a:ext cx="3657600" cy="1137504"/>
                <a:chOff x="0" y="-86990"/>
                <a:chExt cx="4188265" cy="1516673"/>
              </a:xfrm>
            </p:grpSpPr>
            <p:grpSp>
              <p:nvGrpSpPr>
                <p:cNvPr id="96" name="Group 14">
                  <a:extLst>
                    <a:ext uri="{FF2B5EF4-FFF2-40B4-BE49-F238E27FC236}">
                      <a16:creationId xmlns:a16="http://schemas.microsoft.com/office/drawing/2014/main" id="{109D7E2F-A83B-C54C-ED4D-03B76CC73B89}"/>
                    </a:ext>
                  </a:extLst>
                </p:cNvPr>
                <p:cNvGrpSpPr/>
                <p:nvPr/>
              </p:nvGrpSpPr>
              <p:grpSpPr>
                <a:xfrm>
                  <a:off x="567899" y="0"/>
                  <a:ext cx="2834836" cy="1429683"/>
                  <a:chOff x="0" y="0"/>
                  <a:chExt cx="594422" cy="299783"/>
                </a:xfrm>
              </p:grpSpPr>
              <p:sp>
                <p:nvSpPr>
                  <p:cNvPr id="103" name="Freeform 15">
                    <a:extLst>
                      <a:ext uri="{FF2B5EF4-FFF2-40B4-BE49-F238E27FC236}">
                        <a16:creationId xmlns:a16="http://schemas.microsoft.com/office/drawing/2014/main" id="{E481F333-5E58-71A6-EA72-6AE9929BE2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94422" cy="299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422" h="299783">
                        <a:moveTo>
                          <a:pt x="0" y="0"/>
                        </a:moveTo>
                        <a:lnTo>
                          <a:pt x="594422" y="0"/>
                        </a:lnTo>
                        <a:lnTo>
                          <a:pt x="594422" y="299783"/>
                        </a:lnTo>
                        <a:lnTo>
                          <a:pt x="0" y="299783"/>
                        </a:lnTo>
                        <a:close/>
                      </a:path>
                    </a:pathLst>
                  </a:custGeom>
                  <a:solidFill>
                    <a:srgbClr val="1B9D9C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04" name="TextBox 16">
                    <a:extLst>
                      <a:ext uri="{FF2B5EF4-FFF2-40B4-BE49-F238E27FC236}">
                        <a16:creationId xmlns:a16="http://schemas.microsoft.com/office/drawing/2014/main" id="{D0040864-D1B6-CDBE-1871-CFD9838E956C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594422" cy="337883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97" name="Group 17">
                  <a:extLst>
                    <a:ext uri="{FF2B5EF4-FFF2-40B4-BE49-F238E27FC236}">
                      <a16:creationId xmlns:a16="http://schemas.microsoft.com/office/drawing/2014/main" id="{D0AEE895-592C-084E-D2DC-F11160C63339}"/>
                    </a:ext>
                  </a:extLst>
                </p:cNvPr>
                <p:cNvGrpSpPr/>
                <p:nvPr/>
              </p:nvGrpSpPr>
              <p:grpSpPr>
                <a:xfrm>
                  <a:off x="2872328" y="0"/>
                  <a:ext cx="1315937" cy="1429683"/>
                  <a:chOff x="0" y="0"/>
                  <a:chExt cx="576351" cy="626169"/>
                </a:xfrm>
              </p:grpSpPr>
              <p:sp>
                <p:nvSpPr>
                  <p:cNvPr id="101" name="Freeform 18">
                    <a:extLst>
                      <a:ext uri="{FF2B5EF4-FFF2-40B4-BE49-F238E27FC236}">
                        <a16:creationId xmlns:a16="http://schemas.microsoft.com/office/drawing/2014/main" id="{FE1BC0E3-DEC1-5315-5E02-D47927F4172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76351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6351" h="626169">
                        <a:moveTo>
                          <a:pt x="373151" y="0"/>
                        </a:moveTo>
                        <a:lnTo>
                          <a:pt x="0" y="0"/>
                        </a:lnTo>
                        <a:lnTo>
                          <a:pt x="0" y="626169"/>
                        </a:lnTo>
                        <a:lnTo>
                          <a:pt x="373151" y="626169"/>
                        </a:lnTo>
                        <a:lnTo>
                          <a:pt x="576351" y="313084"/>
                        </a:lnTo>
                        <a:lnTo>
                          <a:pt x="373151" y="0"/>
                        </a:lnTo>
                        <a:close/>
                      </a:path>
                    </a:pathLst>
                  </a:custGeom>
                  <a:solidFill>
                    <a:srgbClr val="1B9D9C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02" name="TextBox 19">
                    <a:extLst>
                      <a:ext uri="{FF2B5EF4-FFF2-40B4-BE49-F238E27FC236}">
                        <a16:creationId xmlns:a16="http://schemas.microsoft.com/office/drawing/2014/main" id="{1F8C3443-A88E-AE4E-E5BB-33E030C39E1E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62051" cy="664269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98" name="Group 20">
                  <a:extLst>
                    <a:ext uri="{FF2B5EF4-FFF2-40B4-BE49-F238E27FC236}">
                      <a16:creationId xmlns:a16="http://schemas.microsoft.com/office/drawing/2014/main" id="{3E33AC69-1593-5BCB-4C54-4C7C4268D1CD}"/>
                    </a:ext>
                  </a:extLst>
                </p:cNvPr>
                <p:cNvGrpSpPr/>
                <p:nvPr/>
              </p:nvGrpSpPr>
              <p:grpSpPr>
                <a:xfrm>
                  <a:off x="0" y="-86990"/>
                  <a:ext cx="1855804" cy="1516673"/>
                  <a:chOff x="0" y="-38100"/>
                  <a:chExt cx="812800" cy="664269"/>
                </a:xfrm>
              </p:grpSpPr>
              <p:sp>
                <p:nvSpPr>
                  <p:cNvPr id="99" name="Freeform 21">
                    <a:extLst>
                      <a:ext uri="{FF2B5EF4-FFF2-40B4-BE49-F238E27FC236}">
                        <a16:creationId xmlns:a16="http://schemas.microsoft.com/office/drawing/2014/main" id="{EE95AD45-28FE-BFCF-9CAC-BFB79C936E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26169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812800" y="313084"/>
                        </a:lnTo>
                        <a:lnTo>
                          <a:pt x="609600" y="626169"/>
                        </a:lnTo>
                        <a:lnTo>
                          <a:pt x="0" y="626169"/>
                        </a:lnTo>
                        <a:lnTo>
                          <a:pt x="203200" y="3130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B9D9C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00" name="TextBox 22">
                    <a:extLst>
                      <a:ext uri="{FF2B5EF4-FFF2-40B4-BE49-F238E27FC236}">
                        <a16:creationId xmlns:a16="http://schemas.microsoft.com/office/drawing/2014/main" id="{5D1FB6BD-C0EE-5525-51CC-B031FD2F8DD2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00" y="-38100"/>
                    <a:ext cx="558800" cy="664269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</p:grpSp>
          <p:sp>
            <p:nvSpPr>
              <p:cNvPr id="94" name="TextBox 47">
                <a:extLst>
                  <a:ext uri="{FF2B5EF4-FFF2-40B4-BE49-F238E27FC236}">
                    <a16:creationId xmlns:a16="http://schemas.microsoft.com/office/drawing/2014/main" id="{7B868327-4A0F-1F00-376F-CB126D40D4AD}"/>
                  </a:ext>
                </a:extLst>
              </p:cNvPr>
              <p:cNvSpPr txBox="1"/>
              <p:nvPr/>
            </p:nvSpPr>
            <p:spPr>
              <a:xfrm>
                <a:off x="5753900" y="3628123"/>
                <a:ext cx="2635734" cy="3077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Atbilstības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kritēriji</a:t>
                </a:r>
                <a:endParaRPr lang="lv-LV" sz="2000">
                  <a:solidFill>
                    <a:srgbClr val="F2F2F3"/>
                  </a:solidFill>
                  <a:latin typeface="Inter" panose="020B0604020202020204" charset="0"/>
                  <a:ea typeface="Inter" panose="020B0604020202020204" charset="0"/>
                </a:endParaRPr>
              </a:p>
            </p:txBody>
          </p:sp>
          <p:sp>
            <p:nvSpPr>
              <p:cNvPr id="95" name="AutoShape 49">
                <a:extLst>
                  <a:ext uri="{FF2B5EF4-FFF2-40B4-BE49-F238E27FC236}">
                    <a16:creationId xmlns:a16="http://schemas.microsoft.com/office/drawing/2014/main" id="{A33A9AB1-3E28-A026-D51C-630840A8EB67}"/>
                  </a:ext>
                </a:extLst>
              </p:cNvPr>
              <p:cNvSpPr/>
              <p:nvPr/>
            </p:nvSpPr>
            <p:spPr>
              <a:xfrm>
                <a:off x="7023896" y="4550775"/>
                <a:ext cx="0" cy="707647"/>
              </a:xfrm>
              <a:prstGeom prst="line">
                <a:avLst/>
              </a:prstGeom>
              <a:ln w="76200" cap="flat">
                <a:solidFill>
                  <a:srgbClr val="D9D9D9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v-LV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ED8675B-1098-E6B0-DA9B-9A875A45461A}"/>
                </a:ext>
              </a:extLst>
            </p:cNvPr>
            <p:cNvGrpSpPr/>
            <p:nvPr/>
          </p:nvGrpSpPr>
          <p:grpSpPr>
            <a:xfrm>
              <a:off x="9832371" y="3294824"/>
              <a:ext cx="4502097" cy="2035015"/>
              <a:chOff x="5276435" y="3223407"/>
              <a:chExt cx="4502097" cy="2035015"/>
            </a:xfrm>
          </p:grpSpPr>
          <p:grpSp>
            <p:nvGrpSpPr>
              <p:cNvPr id="106" name="Group 13">
                <a:extLst>
                  <a:ext uri="{FF2B5EF4-FFF2-40B4-BE49-F238E27FC236}">
                    <a16:creationId xmlns:a16="http://schemas.microsoft.com/office/drawing/2014/main" id="{B1952CA1-81D4-4E9D-6224-B46A5B3F49BE}"/>
                  </a:ext>
                </a:extLst>
              </p:cNvPr>
              <p:cNvGrpSpPr/>
              <p:nvPr/>
            </p:nvGrpSpPr>
            <p:grpSpPr>
              <a:xfrm>
                <a:off x="5276435" y="3223407"/>
                <a:ext cx="3657600" cy="1137504"/>
                <a:chOff x="0" y="-86990"/>
                <a:chExt cx="4188265" cy="1516673"/>
              </a:xfrm>
            </p:grpSpPr>
            <p:grpSp>
              <p:nvGrpSpPr>
                <p:cNvPr id="109" name="Group 14">
                  <a:extLst>
                    <a:ext uri="{FF2B5EF4-FFF2-40B4-BE49-F238E27FC236}">
                      <a16:creationId xmlns:a16="http://schemas.microsoft.com/office/drawing/2014/main" id="{A06A2BB2-43AC-6BB1-EECD-01625E4EDAE5}"/>
                    </a:ext>
                  </a:extLst>
                </p:cNvPr>
                <p:cNvGrpSpPr/>
                <p:nvPr/>
              </p:nvGrpSpPr>
              <p:grpSpPr>
                <a:xfrm>
                  <a:off x="567899" y="0"/>
                  <a:ext cx="2834836" cy="1429683"/>
                  <a:chOff x="0" y="0"/>
                  <a:chExt cx="594422" cy="299783"/>
                </a:xfrm>
              </p:grpSpPr>
              <p:sp>
                <p:nvSpPr>
                  <p:cNvPr id="116" name="Freeform 15">
                    <a:extLst>
                      <a:ext uri="{FF2B5EF4-FFF2-40B4-BE49-F238E27FC236}">
                        <a16:creationId xmlns:a16="http://schemas.microsoft.com/office/drawing/2014/main" id="{6FAF2307-B3C0-274E-66D2-D376827460E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94422" cy="299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422" h="299783">
                        <a:moveTo>
                          <a:pt x="0" y="0"/>
                        </a:moveTo>
                        <a:lnTo>
                          <a:pt x="594422" y="0"/>
                        </a:lnTo>
                        <a:lnTo>
                          <a:pt x="594422" y="299783"/>
                        </a:lnTo>
                        <a:lnTo>
                          <a:pt x="0" y="299783"/>
                        </a:lnTo>
                        <a:close/>
                      </a:path>
                    </a:pathLst>
                  </a:custGeom>
                  <a:solidFill>
                    <a:srgbClr val="158467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17" name="TextBox 16">
                    <a:extLst>
                      <a:ext uri="{FF2B5EF4-FFF2-40B4-BE49-F238E27FC236}">
                        <a16:creationId xmlns:a16="http://schemas.microsoft.com/office/drawing/2014/main" id="{9A3229F5-70F2-EC64-2364-2DF6EEDA4C6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594422" cy="337883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110" name="Group 17">
                  <a:extLst>
                    <a:ext uri="{FF2B5EF4-FFF2-40B4-BE49-F238E27FC236}">
                      <a16:creationId xmlns:a16="http://schemas.microsoft.com/office/drawing/2014/main" id="{B9F095B8-ECFB-1791-7CC8-EA0B2255E210}"/>
                    </a:ext>
                  </a:extLst>
                </p:cNvPr>
                <p:cNvGrpSpPr/>
                <p:nvPr/>
              </p:nvGrpSpPr>
              <p:grpSpPr>
                <a:xfrm>
                  <a:off x="2872328" y="0"/>
                  <a:ext cx="1315937" cy="1429683"/>
                  <a:chOff x="0" y="0"/>
                  <a:chExt cx="576351" cy="626169"/>
                </a:xfrm>
              </p:grpSpPr>
              <p:sp>
                <p:nvSpPr>
                  <p:cNvPr id="114" name="Freeform 18">
                    <a:extLst>
                      <a:ext uri="{FF2B5EF4-FFF2-40B4-BE49-F238E27FC236}">
                        <a16:creationId xmlns:a16="http://schemas.microsoft.com/office/drawing/2014/main" id="{32CDC76D-3A9B-F0B7-F331-3E4F7EE460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76351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6351" h="626169">
                        <a:moveTo>
                          <a:pt x="373151" y="0"/>
                        </a:moveTo>
                        <a:lnTo>
                          <a:pt x="0" y="0"/>
                        </a:lnTo>
                        <a:lnTo>
                          <a:pt x="0" y="626169"/>
                        </a:lnTo>
                        <a:lnTo>
                          <a:pt x="373151" y="626169"/>
                        </a:lnTo>
                        <a:lnTo>
                          <a:pt x="576351" y="313084"/>
                        </a:lnTo>
                        <a:lnTo>
                          <a:pt x="373151" y="0"/>
                        </a:lnTo>
                        <a:close/>
                      </a:path>
                    </a:pathLst>
                  </a:custGeom>
                  <a:solidFill>
                    <a:srgbClr val="158467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15" name="TextBox 19">
                    <a:extLst>
                      <a:ext uri="{FF2B5EF4-FFF2-40B4-BE49-F238E27FC236}">
                        <a16:creationId xmlns:a16="http://schemas.microsoft.com/office/drawing/2014/main" id="{3390BDC9-5A1B-F521-EE76-ABC9A46B33B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462051" cy="664269"/>
                  </a:xfrm>
                  <a:prstGeom prst="rect">
                    <a:avLst/>
                  </a:prstGeom>
                </p:spPr>
                <p:txBody>
                  <a:bodyPr lIns="51548" tIns="51548" rIns="51548" bIns="51548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  <p:grpSp>
              <p:nvGrpSpPr>
                <p:cNvPr id="111" name="Group 20">
                  <a:extLst>
                    <a:ext uri="{FF2B5EF4-FFF2-40B4-BE49-F238E27FC236}">
                      <a16:creationId xmlns:a16="http://schemas.microsoft.com/office/drawing/2014/main" id="{579F23D6-85B9-6BE6-F08B-27EEAABEEC41}"/>
                    </a:ext>
                  </a:extLst>
                </p:cNvPr>
                <p:cNvGrpSpPr/>
                <p:nvPr/>
              </p:nvGrpSpPr>
              <p:grpSpPr>
                <a:xfrm>
                  <a:off x="0" y="-86990"/>
                  <a:ext cx="1855804" cy="1516673"/>
                  <a:chOff x="0" y="-38100"/>
                  <a:chExt cx="812800" cy="664269"/>
                </a:xfrm>
              </p:grpSpPr>
              <p:sp>
                <p:nvSpPr>
                  <p:cNvPr id="112" name="Freeform 21">
                    <a:extLst>
                      <a:ext uri="{FF2B5EF4-FFF2-40B4-BE49-F238E27FC236}">
                        <a16:creationId xmlns:a16="http://schemas.microsoft.com/office/drawing/2014/main" id="{2BB83D1E-2942-0DD2-82A3-84F982BB69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62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626169">
                        <a:moveTo>
                          <a:pt x="0" y="0"/>
                        </a:moveTo>
                        <a:lnTo>
                          <a:pt x="609600" y="0"/>
                        </a:lnTo>
                        <a:lnTo>
                          <a:pt x="812800" y="313084"/>
                        </a:lnTo>
                        <a:lnTo>
                          <a:pt x="609600" y="626169"/>
                        </a:lnTo>
                        <a:lnTo>
                          <a:pt x="0" y="626169"/>
                        </a:lnTo>
                        <a:lnTo>
                          <a:pt x="203200" y="3130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58467"/>
                  </a:solidFill>
                </p:spPr>
                <p:txBody>
                  <a:bodyPr/>
                  <a:lstStyle/>
                  <a:p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  <p:sp>
                <p:nvSpPr>
                  <p:cNvPr id="113" name="TextBox 22">
                    <a:extLst>
                      <a:ext uri="{FF2B5EF4-FFF2-40B4-BE49-F238E27FC236}">
                        <a16:creationId xmlns:a16="http://schemas.microsoft.com/office/drawing/2014/main" id="{2BBCA1DF-11B3-9E6D-51B2-4B72EEABEF21}"/>
                      </a:ext>
                    </a:extLst>
                  </p:cNvPr>
                  <p:cNvSpPr txBox="1"/>
                  <p:nvPr/>
                </p:nvSpPr>
                <p:spPr>
                  <a:xfrm>
                    <a:off x="177800" y="-38100"/>
                    <a:ext cx="558800" cy="664269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917"/>
                      </a:lnSpc>
                    </a:pPr>
                    <a:endParaRPr lang="lv-LV" sz="2400">
                      <a:latin typeface="Inter" panose="020B0604020202020204" charset="0"/>
                      <a:ea typeface="Inter" panose="020B0604020202020204" charset="0"/>
                    </a:endParaRPr>
                  </a:p>
                </p:txBody>
              </p:sp>
            </p:grpSp>
          </p:grpSp>
          <p:sp>
            <p:nvSpPr>
              <p:cNvPr id="107" name="TextBox 47">
                <a:extLst>
                  <a:ext uri="{FF2B5EF4-FFF2-40B4-BE49-F238E27FC236}">
                    <a16:creationId xmlns:a16="http://schemas.microsoft.com/office/drawing/2014/main" id="{EBF23584-8206-52AD-4D2B-2CE78D26CAD8}"/>
                  </a:ext>
                </a:extLst>
              </p:cNvPr>
              <p:cNvSpPr txBox="1"/>
              <p:nvPr/>
            </p:nvSpPr>
            <p:spPr>
              <a:xfrm>
                <a:off x="5753900" y="3628123"/>
                <a:ext cx="4024632" cy="3077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Pārējie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kvalitātes</a:t>
                </a:r>
                <a:r>
                  <a:rPr lang="en-US" sz="2000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 </a:t>
                </a:r>
                <a:r>
                  <a:rPr lang="en-US" sz="2000" err="1">
                    <a:solidFill>
                      <a:srgbClr val="F2F2F3"/>
                    </a:solidFill>
                    <a:latin typeface="Inter" panose="020B0604020202020204" charset="0"/>
                    <a:ea typeface="Inter" panose="020B0604020202020204" charset="0"/>
                  </a:rPr>
                  <a:t>kritēriji</a:t>
                </a:r>
                <a:endParaRPr lang="lv-LV" sz="2000">
                  <a:solidFill>
                    <a:srgbClr val="F2F2F3"/>
                  </a:solidFill>
                  <a:latin typeface="Inter" panose="020B0604020202020204" charset="0"/>
                  <a:ea typeface="Inter" panose="020B0604020202020204" charset="0"/>
                </a:endParaRPr>
              </a:p>
            </p:txBody>
          </p:sp>
          <p:sp>
            <p:nvSpPr>
              <p:cNvPr id="108" name="AutoShape 49">
                <a:extLst>
                  <a:ext uri="{FF2B5EF4-FFF2-40B4-BE49-F238E27FC236}">
                    <a16:creationId xmlns:a16="http://schemas.microsoft.com/office/drawing/2014/main" id="{0798370E-ECA0-4530-413C-FD7EFE82E761}"/>
                  </a:ext>
                </a:extLst>
              </p:cNvPr>
              <p:cNvSpPr/>
              <p:nvPr/>
            </p:nvSpPr>
            <p:spPr>
              <a:xfrm>
                <a:off x="7023896" y="4550775"/>
                <a:ext cx="0" cy="707647"/>
              </a:xfrm>
              <a:prstGeom prst="line">
                <a:avLst/>
              </a:prstGeom>
              <a:ln w="76200" cap="flat">
                <a:solidFill>
                  <a:srgbClr val="D9D9D9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v-LV"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8992927" y="2858804"/>
            <a:ext cx="926509" cy="777302"/>
            <a:chOff x="0" y="0"/>
            <a:chExt cx="484411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411" cy="406400"/>
            </a:xfrm>
            <a:custGeom>
              <a:avLst/>
              <a:gdLst/>
              <a:ahLst/>
              <a:cxnLst/>
              <a:rect l="l" t="t" r="r" b="b"/>
              <a:pathLst>
                <a:path w="484411" h="406400">
                  <a:moveTo>
                    <a:pt x="28121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81211" y="406400"/>
                  </a:lnTo>
                  <a:lnTo>
                    <a:pt x="484411" y="203200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011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9135685" y="7075577"/>
            <a:ext cx="594257" cy="677465"/>
            <a:chOff x="0" y="0"/>
            <a:chExt cx="484411" cy="5522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411" cy="552238"/>
            </a:xfrm>
            <a:custGeom>
              <a:avLst/>
              <a:gdLst/>
              <a:ahLst/>
              <a:cxnLst/>
              <a:rect l="l" t="t" r="r" b="b"/>
              <a:pathLst>
                <a:path w="484411" h="552238">
                  <a:moveTo>
                    <a:pt x="281211" y="0"/>
                  </a:moveTo>
                  <a:lnTo>
                    <a:pt x="0" y="0"/>
                  </a:lnTo>
                  <a:lnTo>
                    <a:pt x="0" y="552238"/>
                  </a:lnTo>
                  <a:lnTo>
                    <a:pt x="281211" y="552238"/>
                  </a:lnTo>
                  <a:lnTo>
                    <a:pt x="484411" y="276119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0111" cy="59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543561" y="4968086"/>
            <a:ext cx="2014702" cy="1757827"/>
          </a:xfrm>
          <a:custGeom>
            <a:avLst/>
            <a:gdLst/>
            <a:ahLst/>
            <a:cxnLst/>
            <a:rect l="l" t="t" r="r" b="b"/>
            <a:pathLst>
              <a:path w="2014702" h="1757827">
                <a:moveTo>
                  <a:pt x="0" y="0"/>
                </a:moveTo>
                <a:lnTo>
                  <a:pt x="2014701" y="0"/>
                </a:lnTo>
                <a:lnTo>
                  <a:pt x="2014701" y="1757827"/>
                </a:lnTo>
                <a:lnTo>
                  <a:pt x="0" y="17578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90068" y="1734972"/>
            <a:ext cx="11654991" cy="67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4186">
                <a:solidFill>
                  <a:srgbClr val="012169"/>
                </a:solidFill>
                <a:latin typeface="Canva Sans Bold"/>
              </a:rPr>
              <a:t>Ja vienāds punktu skaits kvalitātes kritērijos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24669" y="4401894"/>
            <a:ext cx="3801517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 Bold"/>
              </a:rPr>
              <a:t>Tehniskas ievirzes projektiem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77214" y="6906888"/>
            <a:ext cx="1891185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dirty="0">
                <a:solidFill>
                  <a:srgbClr val="012169"/>
                </a:solidFill>
                <a:latin typeface="Canva Sans"/>
              </a:rPr>
              <a:t>4.1.</a:t>
            </a:r>
            <a:r>
              <a:rPr lang="lv-LV" sz="2083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dirty="0" err="1">
                <a:solidFill>
                  <a:srgbClr val="012169"/>
                </a:solidFill>
                <a:latin typeface="Canva Sans"/>
              </a:rPr>
              <a:t>kritērijs</a:t>
            </a:r>
            <a:endParaRPr lang="en-US" sz="2083" dirty="0">
              <a:solidFill>
                <a:srgbClr val="012169"/>
              </a:solidFill>
              <a:latin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 rot="10800000" flipV="1">
            <a:off x="11159592" y="7293322"/>
            <a:ext cx="3698677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"/>
              </a:rPr>
              <a:t>Veikts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ārējs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novērtējums</a:t>
            </a:r>
            <a:endParaRPr lang="en-US" sz="2083">
              <a:solidFill>
                <a:srgbClr val="012169"/>
              </a:solidFill>
              <a:latin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99352" y="7911463"/>
            <a:ext cx="2066925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3.1.- 3.3. kritērijs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9432814" y="4089208"/>
            <a:ext cx="0" cy="302797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7556529" y="9359718"/>
            <a:ext cx="3922068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"/>
              </a:rPr>
              <a:t>Mazāks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granta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līdzfinansējums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9135684" y="8653839"/>
            <a:ext cx="594257" cy="677465"/>
            <a:chOff x="0" y="0"/>
            <a:chExt cx="484411" cy="5522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4411" cy="552238"/>
            </a:xfrm>
            <a:custGeom>
              <a:avLst/>
              <a:gdLst/>
              <a:ahLst/>
              <a:cxnLst/>
              <a:rect l="l" t="t" r="r" b="b"/>
              <a:pathLst>
                <a:path w="484411" h="552238">
                  <a:moveTo>
                    <a:pt x="281211" y="0"/>
                  </a:moveTo>
                  <a:lnTo>
                    <a:pt x="0" y="0"/>
                  </a:lnTo>
                  <a:lnTo>
                    <a:pt x="0" y="552238"/>
                  </a:lnTo>
                  <a:lnTo>
                    <a:pt x="281211" y="552238"/>
                  </a:lnTo>
                  <a:lnTo>
                    <a:pt x="484411" y="276119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5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70111" cy="59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1DF5A7E-40B7-D23B-C870-103CD19C6842}"/>
              </a:ext>
            </a:extLst>
          </p:cNvPr>
          <p:cNvSpPr txBox="1"/>
          <p:nvPr/>
        </p:nvSpPr>
        <p:spPr>
          <a:xfrm>
            <a:off x="669470" y="3492094"/>
            <a:ext cx="72714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600" b="1" dirty="0"/>
              <a:t>Ja projektu iesniegumiem ir vienāds vērtējums (punktu skaits)</a:t>
            </a:r>
            <a:r>
              <a:rPr lang="lv-LV" sz="2600" dirty="0"/>
              <a:t>, tad augstāka pozīcija tiek piešķirta tam projektam, kurš saņēmis augstāko punktu skaitu kritērijā Nr. 4.1.</a:t>
            </a:r>
          </a:p>
          <a:p>
            <a:r>
              <a:rPr lang="lv-LV" sz="2600" b="1" dirty="0"/>
              <a:t>Ja projektu iesniegumiem joprojām ir</a:t>
            </a:r>
            <a:r>
              <a:rPr lang="lv-LV" sz="2600" dirty="0"/>
              <a:t> </a:t>
            </a:r>
            <a:r>
              <a:rPr lang="lv-LV" sz="2600" b="1" dirty="0"/>
              <a:t>vienāds vērtējums (punktu skaits),</a:t>
            </a:r>
            <a:r>
              <a:rPr lang="lv-LV" sz="2600" dirty="0"/>
              <a:t> tad augstāka pozīcija tiek piešķirta tam projektam, kurš saņēmis augstāko kopējo punktu skaitu kritērijos Nr. 3.1 līdz Nr. 3.3.</a:t>
            </a:r>
          </a:p>
          <a:p>
            <a:r>
              <a:rPr lang="lv-LV" sz="2600" dirty="0"/>
              <a:t>Ja projektu iesniegumiem joprojām ir vienāds vērtējums (punktu skaits), tad augstāka pozīcija tiek piešķirta tam projektam, kurā plānots mazāks </a:t>
            </a:r>
            <a:r>
              <a:rPr lang="lv-LV" sz="2600" dirty="0" err="1"/>
              <a:t>granta</a:t>
            </a:r>
            <a:r>
              <a:rPr lang="lv-LV" sz="2600" dirty="0"/>
              <a:t> līdzfinansējums.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71102" y="990600"/>
            <a:ext cx="12000169" cy="200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3"/>
              </a:lnSpc>
            </a:pP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Būtiski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aspekti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, kas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ņemami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vērā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,</a:t>
            </a:r>
            <a:r>
              <a:rPr lang="lv-LV" sz="4064" dirty="0">
                <a:solidFill>
                  <a:srgbClr val="012169"/>
                </a:solidFill>
                <a:latin typeface="Canva Sans Bold"/>
              </a:rPr>
              <a:t> gatavojoties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projekta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iesnieguma</a:t>
            </a:r>
            <a:r>
              <a:rPr lang="lv-LV" sz="4064" dirty="0">
                <a:solidFill>
                  <a:srgbClr val="012169"/>
                </a:solidFill>
                <a:latin typeface="Canva Sans Bold"/>
              </a:rPr>
              <a:t> iesniegšanai</a:t>
            </a:r>
            <a:endParaRPr lang="en-US" sz="4064" dirty="0">
              <a:solidFill>
                <a:srgbClr val="012169"/>
              </a:solidFill>
              <a:latin typeface="Canva Sans Bold"/>
            </a:endParaRPr>
          </a:p>
          <a:p>
            <a:pPr marL="0" lvl="0" indent="0" algn="ctr">
              <a:lnSpc>
                <a:spcPts val="5283"/>
              </a:lnSpc>
              <a:spcBef>
                <a:spcPct val="0"/>
              </a:spcBef>
            </a:pP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2251" y="2784572"/>
            <a:ext cx="14373266" cy="549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2"/>
              </a:lnSpc>
            </a:pPr>
            <a:endParaRPr dirty="0"/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 dirty="0" err="1">
                <a:solidFill>
                  <a:srgbClr val="012169"/>
                </a:solidFill>
                <a:latin typeface="Inter"/>
              </a:rPr>
              <a:t>Izmaksas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ir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attiecināmas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, ja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tās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ir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radušās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pēc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noteikumu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spēkā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stāšanās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dienas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- </a:t>
            </a:r>
            <a:r>
              <a:rPr lang="en-US" sz="2397" b="1" dirty="0">
                <a:solidFill>
                  <a:srgbClr val="012169"/>
                </a:solidFill>
                <a:latin typeface="Inter"/>
              </a:rPr>
              <a:t>2024.gada 5. </a:t>
            </a:r>
            <a:r>
              <a:rPr lang="en-US" sz="2397" b="1" dirty="0" err="1">
                <a:solidFill>
                  <a:srgbClr val="012169"/>
                </a:solidFill>
                <a:latin typeface="Inter"/>
              </a:rPr>
              <a:t>marta</a:t>
            </a:r>
            <a:endParaRPr lang="en-US" sz="2397" b="1" dirty="0">
              <a:solidFill>
                <a:srgbClr val="012169"/>
              </a:solidFill>
              <a:latin typeface="Inter"/>
            </a:endParaRP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 dirty="0" err="1">
                <a:solidFill>
                  <a:srgbClr val="012169"/>
                </a:solidFill>
                <a:latin typeface="Inter"/>
              </a:rPr>
              <a:t>Maksimālais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īstenošanas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termiņš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ir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līdz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>
                <a:solidFill>
                  <a:srgbClr val="012169"/>
                </a:solidFill>
                <a:latin typeface="Inter Bold"/>
                <a:cs typeface="Inter Bold"/>
              </a:rPr>
              <a:t>2025. gada 15.oktobrim</a:t>
            </a: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 dirty="0">
                <a:solidFill>
                  <a:srgbClr val="012169"/>
                </a:solidFill>
                <a:latin typeface="Inter"/>
              </a:rPr>
              <a:t>Viens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iesniedzējs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var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iesniegt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>
                <a:solidFill>
                  <a:srgbClr val="012169"/>
                </a:solidFill>
                <a:latin typeface="Inter Bold"/>
              </a:rPr>
              <a:t>ne </a:t>
            </a:r>
            <a:r>
              <a:rPr lang="en-US" sz="2397" dirty="0" err="1">
                <a:solidFill>
                  <a:srgbClr val="012169"/>
                </a:solidFill>
                <a:latin typeface="Inter Bold"/>
              </a:rPr>
              <a:t>vairāk</a:t>
            </a:r>
            <a:r>
              <a:rPr lang="en-US" sz="2397" dirty="0">
                <a:solidFill>
                  <a:srgbClr val="012169"/>
                </a:solidFill>
                <a:latin typeface="Inter Bold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 Bold"/>
              </a:rPr>
              <a:t>kā</a:t>
            </a:r>
            <a:r>
              <a:rPr lang="en-US" sz="2397" dirty="0">
                <a:solidFill>
                  <a:srgbClr val="012169"/>
                </a:solidFill>
                <a:latin typeface="Inter Bold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 Bold"/>
              </a:rPr>
              <a:t>trīs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projektu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iesniegumus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,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nodrošinot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, ka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tajos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plānotais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grantu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līdzfinansējuma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apmērs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kopā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nepārsniedz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60 000 </a:t>
            </a:r>
            <a:r>
              <a:rPr lang="en-US" sz="2397" dirty="0">
                <a:solidFill>
                  <a:srgbClr val="012169"/>
                </a:solidFill>
                <a:latin typeface="Inter Italics"/>
              </a:rPr>
              <a:t>euro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apmēru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–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ņemt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vērā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tiem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, kas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jau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piedalījušies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atlases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iepriekšējos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uzsaukumos</a:t>
            </a:r>
            <a:endParaRPr lang="en-US" sz="2397" dirty="0">
              <a:solidFill>
                <a:srgbClr val="012169"/>
              </a:solidFill>
              <a:latin typeface="Inter"/>
            </a:endParaRP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 dirty="0" err="1">
                <a:solidFill>
                  <a:srgbClr val="012169"/>
                </a:solidFill>
                <a:latin typeface="Inter"/>
              </a:rPr>
              <a:t>Projekts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uz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iesnieguma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iesniegšanas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brīdi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nedrīkst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būt</a:t>
            </a:r>
            <a:r>
              <a:rPr lang="en-US" sz="2397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397" dirty="0" err="1">
                <a:solidFill>
                  <a:srgbClr val="012169"/>
                </a:solidFill>
                <a:latin typeface="Inter"/>
              </a:rPr>
              <a:t>pabeigts</a:t>
            </a:r>
            <a:endParaRPr lang="en-US" sz="2397" dirty="0">
              <a:solidFill>
                <a:srgbClr val="012169"/>
              </a:solidFill>
              <a:latin typeface="Inter"/>
            </a:endParaRPr>
          </a:p>
          <a:p>
            <a:pPr>
              <a:lnSpc>
                <a:spcPts val="4362"/>
              </a:lnSpc>
            </a:pPr>
            <a:r>
              <a:rPr lang="en-US" sz="2397" dirty="0">
                <a:solidFill>
                  <a:srgbClr val="012169"/>
                </a:solidFill>
                <a:latin typeface="Inter Italics"/>
              </a:rPr>
              <a:t> </a:t>
            </a:r>
          </a:p>
          <a:p>
            <a:pPr>
              <a:lnSpc>
                <a:spcPts val="3595"/>
              </a:lnSpc>
            </a:pPr>
            <a:endParaRPr lang="en-US" sz="2397" dirty="0">
              <a:solidFill>
                <a:srgbClr val="012169"/>
              </a:solidFill>
              <a:latin typeface="Inter Itali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79A9-5599-803A-E3A1-E4B37A05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B45541-82CE-0CDC-8E27-CEB65461FC0A}"/>
              </a:ext>
            </a:extLst>
          </p:cNvPr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D438362-8992-1308-3899-39388976EE26}"/>
              </a:ext>
            </a:extLst>
          </p:cNvPr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416EC97-FF3C-BDBC-CCA4-A2C2DADD524D}"/>
              </a:ext>
            </a:extLst>
          </p:cNvPr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15BABDE-6298-A253-958F-BE929B236F89}"/>
              </a:ext>
            </a:extLst>
          </p:cNvPr>
          <p:cNvSpPr txBox="1"/>
          <p:nvPr/>
        </p:nvSpPr>
        <p:spPr>
          <a:xfrm>
            <a:off x="3071102" y="990600"/>
            <a:ext cx="12539012" cy="1323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3"/>
              </a:lnSpc>
            </a:pPr>
            <a:r>
              <a:rPr lang="en-US" sz="4064" dirty="0">
                <a:solidFill>
                  <a:srgbClr val="012169"/>
                </a:solidFill>
                <a:latin typeface="Canva Sans Bold"/>
              </a:rPr>
              <a:t>Kam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pievērst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uzmanību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aizpildot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projekta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iesniegumu</a:t>
            </a:r>
            <a:endParaRPr lang="en-US" sz="4064" dirty="0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9E8E88-9834-4302-1222-1C34D2FF6CED}"/>
              </a:ext>
            </a:extLst>
          </p:cNvPr>
          <p:cNvSpPr txBox="1"/>
          <p:nvPr/>
        </p:nvSpPr>
        <p:spPr>
          <a:xfrm>
            <a:off x="1632251" y="2784572"/>
            <a:ext cx="14373266" cy="98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2"/>
              </a:lnSpc>
            </a:pPr>
            <a:r>
              <a:rPr lang="en-US" sz="2397" dirty="0">
                <a:solidFill>
                  <a:srgbClr val="012169"/>
                </a:solidFill>
                <a:latin typeface="Inter Italics"/>
              </a:rPr>
              <a:t> </a:t>
            </a:r>
          </a:p>
          <a:p>
            <a:pPr>
              <a:lnSpc>
                <a:spcPts val="3595"/>
              </a:lnSpc>
            </a:pPr>
            <a:endParaRPr lang="en-US" sz="2397" dirty="0">
              <a:solidFill>
                <a:srgbClr val="012169"/>
              </a:solidFill>
              <a:latin typeface="Inter Itali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B0181-91E4-E459-51A6-54E3C06AA31C}"/>
              </a:ext>
            </a:extLst>
          </p:cNvPr>
          <p:cNvSpPr txBox="1"/>
          <p:nvPr/>
        </p:nvSpPr>
        <p:spPr>
          <a:xfrm>
            <a:off x="1796143" y="3477986"/>
            <a:ext cx="14859606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45" lvl="1" indent="-258772" fontAlgn="base">
              <a:lnSpc>
                <a:spcPts val="4362"/>
              </a:lnSpc>
              <a:buFont typeface="Arial"/>
              <a:buChar char="•"/>
            </a:pPr>
            <a:r>
              <a:rPr lang="lv-LV" sz="2397" b="1" dirty="0">
                <a:solidFill>
                  <a:srgbClr val="012169"/>
                </a:solidFill>
                <a:latin typeface="Inter"/>
              </a:rPr>
              <a:t>izmaksu pamatojošo dokumentu iesniegšana; </a:t>
            </a:r>
          </a:p>
          <a:p>
            <a:pPr marL="517545" lvl="1" indent="-258772" fontAlgn="base">
              <a:lnSpc>
                <a:spcPts val="4362"/>
              </a:lnSpc>
              <a:buFont typeface="Arial"/>
              <a:buChar char="•"/>
            </a:pPr>
            <a:r>
              <a:rPr lang="lv-LV" sz="2397" b="1" dirty="0">
                <a:solidFill>
                  <a:srgbClr val="012169"/>
                </a:solidFill>
                <a:latin typeface="Inter"/>
              </a:rPr>
              <a:t>budžeta pozīciju sadale pa pozīcijām (piemēram, personāla izmaksas, risinājumu izmaksas); </a:t>
            </a:r>
          </a:p>
          <a:p>
            <a:pPr marL="517545" lvl="1" indent="-258772" fontAlgn="base">
              <a:lnSpc>
                <a:spcPts val="4362"/>
              </a:lnSpc>
              <a:buFont typeface="Arial"/>
              <a:buChar char="•"/>
            </a:pPr>
            <a:r>
              <a:rPr lang="lv-LV" sz="2397" b="1" dirty="0">
                <a:solidFill>
                  <a:srgbClr val="012169"/>
                </a:solidFill>
                <a:latin typeface="Inter"/>
              </a:rPr>
              <a:t>rezultātu precizēšana (nosakot konkrētu sasniedzamā rezultāta mērvienību</a:t>
            </a:r>
            <a:r>
              <a:rPr lang="en-US" sz="2397" b="1" dirty="0">
                <a:solidFill>
                  <a:srgbClr val="012169"/>
                </a:solidFill>
                <a:latin typeface="Inter"/>
              </a:rPr>
              <a:t>, </a:t>
            </a:r>
            <a:r>
              <a:rPr lang="en-US" sz="2397" b="1" dirty="0" err="1">
                <a:solidFill>
                  <a:srgbClr val="012169"/>
                </a:solidFill>
                <a:latin typeface="Inter"/>
              </a:rPr>
              <a:t>piemēram</a:t>
            </a:r>
            <a:r>
              <a:rPr lang="en-US" sz="2397" b="1" dirty="0">
                <a:solidFill>
                  <a:srgbClr val="012169"/>
                </a:solidFill>
                <a:latin typeface="Inter"/>
              </a:rPr>
              <a:t>, 1 SOC </a:t>
            </a:r>
            <a:r>
              <a:rPr lang="en-US" sz="2397" b="1" dirty="0" err="1">
                <a:solidFill>
                  <a:srgbClr val="012169"/>
                </a:solidFill>
                <a:latin typeface="Inter"/>
              </a:rPr>
              <a:t>risinājums</a:t>
            </a:r>
            <a:r>
              <a:rPr lang="lv-LV" sz="2397" b="1" dirty="0">
                <a:solidFill>
                  <a:srgbClr val="012169"/>
                </a:solidFill>
                <a:latin typeface="Inter"/>
              </a:rPr>
              <a:t>); </a:t>
            </a:r>
          </a:p>
          <a:p>
            <a:pPr marL="517545" lvl="1" indent="-258772" fontAlgn="base">
              <a:lnSpc>
                <a:spcPts val="4362"/>
              </a:lnSpc>
              <a:buFont typeface="Arial"/>
              <a:buChar char="•"/>
            </a:pPr>
            <a:r>
              <a:rPr lang="lv-LV" sz="2397" b="1" dirty="0">
                <a:solidFill>
                  <a:srgbClr val="012169"/>
                </a:solidFill>
                <a:latin typeface="Inter"/>
              </a:rPr>
              <a:t>skaidrojums par projekta oriģinalitāti – skaidrot kā plānotās darbības nodrošina iesniedzēja </a:t>
            </a:r>
            <a:r>
              <a:rPr lang="lv-LV" sz="2397" b="1" dirty="0" err="1">
                <a:solidFill>
                  <a:srgbClr val="012169"/>
                </a:solidFill>
                <a:latin typeface="Inter"/>
              </a:rPr>
              <a:t>kiberdrošības</a:t>
            </a:r>
            <a:r>
              <a:rPr lang="lv-LV" sz="2397" b="1" dirty="0">
                <a:solidFill>
                  <a:srgbClr val="012169"/>
                </a:solidFill>
                <a:latin typeface="Inter"/>
              </a:rPr>
              <a:t> stiprināšanu; </a:t>
            </a:r>
          </a:p>
          <a:p>
            <a:pPr marL="517545" lvl="1" indent="-258772" fontAlgn="base">
              <a:lnSpc>
                <a:spcPts val="4362"/>
              </a:lnSpc>
              <a:buFont typeface="Arial"/>
              <a:buChar char="•"/>
            </a:pPr>
            <a:r>
              <a:rPr lang="lv-LV" sz="2397" b="1" dirty="0">
                <a:solidFill>
                  <a:srgbClr val="012169"/>
                </a:solidFill>
                <a:latin typeface="Inter"/>
              </a:rPr>
              <a:t>izmaksu </a:t>
            </a:r>
            <a:r>
              <a:rPr lang="lv-LV" sz="2397" b="1" dirty="0" err="1">
                <a:solidFill>
                  <a:srgbClr val="012169"/>
                </a:solidFill>
                <a:latin typeface="Inter"/>
              </a:rPr>
              <a:t>attiecināmība</a:t>
            </a:r>
            <a:r>
              <a:rPr lang="lv-LV" sz="2397" b="1" dirty="0">
                <a:solidFill>
                  <a:srgbClr val="012169"/>
                </a:solidFill>
                <a:latin typeface="Inter"/>
              </a:rPr>
              <a:t> (PVN</a:t>
            </a:r>
            <a:r>
              <a:rPr lang="en-US" sz="2397" b="1" dirty="0">
                <a:solidFill>
                  <a:srgbClr val="012169"/>
                </a:solidFill>
                <a:latin typeface="Inter"/>
              </a:rPr>
              <a:t>).</a:t>
            </a:r>
            <a:endParaRPr lang="lv-LV" sz="2397" b="1" dirty="0">
              <a:solidFill>
                <a:srgbClr val="012169"/>
              </a:solidFill>
              <a:latin typeface="Inter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799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80277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6" y="0"/>
                </a:lnTo>
                <a:lnTo>
                  <a:pt x="2927446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548164" y="4592220"/>
            <a:ext cx="7191673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Pateicos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 par </a:t>
            </a: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Jūsu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uzmanību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 </a:t>
            </a:r>
          </a:p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dirty="0">
                <a:solidFill>
                  <a:srgbClr val="012169"/>
                </a:solidFill>
                <a:latin typeface="Canva Sans Bold"/>
              </a:rPr>
              <a:t>un </a:t>
            </a: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vēlu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izdošanos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 PI </a:t>
            </a:r>
            <a:r>
              <a:rPr lang="en-US" sz="3312" dirty="0" err="1">
                <a:solidFill>
                  <a:srgbClr val="012169"/>
                </a:solidFill>
                <a:latin typeface="Canva Sans Bold"/>
              </a:rPr>
              <a:t>sagatavošanā</a:t>
            </a:r>
            <a:r>
              <a:rPr lang="en-US" sz="3312" dirty="0">
                <a:solidFill>
                  <a:srgbClr val="012169"/>
                </a:solidFill>
                <a:latin typeface="Canva Sans Bold"/>
              </a:rPr>
              <a:t>!</a:t>
            </a:r>
          </a:p>
          <a:p>
            <a:pPr algn="ctr">
              <a:lnSpc>
                <a:spcPts val="2623"/>
              </a:lnSpc>
              <a:spcBef>
                <a:spcPct val="0"/>
              </a:spcBef>
            </a:pPr>
            <a:endParaRPr lang="lv-LV" sz="2000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62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</a:rPr>
              <a:t>25910423</a:t>
            </a:r>
          </a:p>
          <a:p>
            <a:pPr algn="ctr">
              <a:lnSpc>
                <a:spcPts val="2623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nva Sans"/>
                <a:hlinkClick r:id="rId7"/>
              </a:rPr>
              <a:t>Asnate.silina@cfla.gov.lv</a:t>
            </a:r>
            <a:endParaRPr lang="en-US" sz="2000" dirty="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 dirty="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 dirty="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 dirty="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 dirty="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 dirty="0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216247" y="7459454"/>
            <a:ext cx="7640969" cy="2253700"/>
          </a:xfrm>
          <a:custGeom>
            <a:avLst/>
            <a:gdLst/>
            <a:ahLst/>
            <a:cxnLst/>
            <a:rect l="l" t="t" r="r" b="b"/>
            <a:pathLst>
              <a:path w="7640969" h="2253700">
                <a:moveTo>
                  <a:pt x="0" y="0"/>
                </a:moveTo>
                <a:lnTo>
                  <a:pt x="7640968" y="0"/>
                </a:lnTo>
                <a:lnTo>
                  <a:pt x="7640968" y="2253699"/>
                </a:lnTo>
                <a:lnTo>
                  <a:pt x="0" y="22536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3543300"/>
            <a:ext cx="11505456" cy="3646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dirty="0">
                <a:solidFill>
                  <a:srgbClr val="012169"/>
                </a:solidFill>
                <a:latin typeface="Canva Sans"/>
              </a:rPr>
              <a:t>Laika</a:t>
            </a:r>
            <a:r>
              <a:rPr lang="lv-LV" sz="2900" dirty="0">
                <a:solidFill>
                  <a:srgbClr val="012169"/>
                </a:solidFill>
                <a:latin typeface="Canva Sans"/>
              </a:rPr>
              <a:t> grafiks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;</a:t>
            </a:r>
            <a:endParaRPr lang="en-US" sz="2900" dirty="0"/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Pieejamā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informācija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projekta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iesnieguma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(PI)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sagatavošanai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dirty="0">
                <a:solidFill>
                  <a:srgbClr val="012169"/>
                </a:solidFill>
                <a:latin typeface="Canva Sans"/>
              </a:rPr>
              <a:t>PI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saturs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dirty="0">
                <a:solidFill>
                  <a:srgbClr val="012169"/>
                </a:solidFill>
                <a:latin typeface="Canva Sans"/>
              </a:rPr>
              <a:t>PI </a:t>
            </a:r>
            <a:r>
              <a:rPr lang="lv-LV" sz="2900" dirty="0">
                <a:solidFill>
                  <a:srgbClr val="012169"/>
                </a:solidFill>
                <a:latin typeface="Canva Sans"/>
              </a:rPr>
              <a:t>dokumentācija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,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pielikumi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pamatojošā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dirty="0" err="1">
                <a:solidFill>
                  <a:srgbClr val="012169"/>
                </a:solidFill>
                <a:latin typeface="Canva Sans"/>
              </a:rPr>
              <a:t>dokumentācija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;</a:t>
            </a:r>
            <a:endParaRPr lang="lv-LV" sz="2900" dirty="0">
              <a:solidFill>
                <a:srgbClr val="012169"/>
              </a:solidFill>
              <a:latin typeface="Canva Sans"/>
            </a:endParaRP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lv-LV" sz="2900" dirty="0">
                <a:solidFill>
                  <a:srgbClr val="012169"/>
                </a:solidFill>
                <a:latin typeface="Canva Sans"/>
              </a:rPr>
              <a:t>Vērtēšanas kārtība</a:t>
            </a:r>
            <a:r>
              <a:rPr lang="en-US" sz="2900" dirty="0">
                <a:solidFill>
                  <a:srgbClr val="012169"/>
                </a:solidFill>
                <a:latin typeface="Canva Sans"/>
              </a:rPr>
              <a:t>.</a:t>
            </a:r>
            <a:endParaRPr lang="en-US" sz="2900" dirty="0">
              <a:solidFill>
                <a:srgbClr val="012169"/>
              </a:solidFill>
              <a:latin typeface="Canva Sans Italics"/>
            </a:endParaRPr>
          </a:p>
          <a:p>
            <a:pPr>
              <a:lnSpc>
                <a:spcPts val="4114"/>
              </a:lnSpc>
            </a:pPr>
            <a:endParaRPr lang="en-US" sz="2939" dirty="0">
              <a:solidFill>
                <a:srgbClr val="012169"/>
              </a:solidFill>
              <a:latin typeface="Canva Sans Itali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27401" y="1713519"/>
            <a:ext cx="11654991" cy="67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4186">
                <a:solidFill>
                  <a:srgbClr val="012169"/>
                </a:solidFill>
                <a:latin typeface="Canva Sans Bold"/>
              </a:rPr>
              <a:t>Saturs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533" y="2494630"/>
            <a:ext cx="2837868" cy="28378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16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9546" y="3613212"/>
            <a:ext cx="1876559" cy="18765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97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2558" y="3613212"/>
            <a:ext cx="1876559" cy="1876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846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413850" y="5463942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475570" y="3613212"/>
            <a:ext cx="1876559" cy="187655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9D9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88582" y="3613212"/>
            <a:ext cx="1876559" cy="187655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C697">
                <a:alpha val="8274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2199367" y="5332498"/>
            <a:ext cx="8440" cy="94242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5587826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83012" y="8757465"/>
            <a:ext cx="3383603" cy="765775"/>
            <a:chOff x="0" y="0"/>
            <a:chExt cx="4511471" cy="1021034"/>
          </a:xfrm>
        </p:grpSpPr>
        <p:grpSp>
          <p:nvGrpSpPr>
            <p:cNvPr id="21" name="Group 2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896024" y="8757465"/>
            <a:ext cx="3383603" cy="765775"/>
            <a:chOff x="0" y="0"/>
            <a:chExt cx="4511471" cy="1021034"/>
          </a:xfrm>
        </p:grpSpPr>
        <p:grpSp>
          <p:nvGrpSpPr>
            <p:cNvPr id="31" name="Group 3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7309036" y="8757465"/>
            <a:ext cx="3383603" cy="765775"/>
            <a:chOff x="0" y="0"/>
            <a:chExt cx="4511471" cy="1021034"/>
          </a:xfrm>
        </p:grpSpPr>
        <p:grpSp>
          <p:nvGrpSpPr>
            <p:cNvPr id="41" name="Group 4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722048" y="8757465"/>
            <a:ext cx="3383603" cy="765775"/>
            <a:chOff x="0" y="0"/>
            <a:chExt cx="4511471" cy="1021034"/>
          </a:xfrm>
        </p:grpSpPr>
        <p:grpSp>
          <p:nvGrpSpPr>
            <p:cNvPr id="51" name="Group 5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4135060" y="8757465"/>
            <a:ext cx="3383603" cy="765775"/>
            <a:chOff x="0" y="0"/>
            <a:chExt cx="4511471" cy="1021034"/>
          </a:xfrm>
        </p:grpSpPr>
        <p:grpSp>
          <p:nvGrpSpPr>
            <p:cNvPr id="61" name="Group 6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70" name="AutoShape 70"/>
          <p:cNvSpPr/>
          <p:nvPr/>
        </p:nvSpPr>
        <p:spPr>
          <a:xfrm>
            <a:off x="9000838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15826862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0" y="1047245"/>
            <a:ext cx="1174073" cy="475500"/>
          </a:xfrm>
          <a:custGeom>
            <a:avLst/>
            <a:gdLst/>
            <a:ahLst/>
            <a:cxnLst/>
            <a:rect l="l" t="t" r="r" b="b"/>
            <a:pathLst>
              <a:path w="1174073" h="475500">
                <a:moveTo>
                  <a:pt x="0" y="0"/>
                </a:moveTo>
                <a:lnTo>
                  <a:pt x="1174073" y="0"/>
                </a:lnTo>
                <a:lnTo>
                  <a:pt x="1174073" y="475499"/>
                </a:lnTo>
                <a:lnTo>
                  <a:pt x="0" y="475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5193826" y="4000911"/>
            <a:ext cx="913359" cy="1020513"/>
          </a:xfrm>
          <a:custGeom>
            <a:avLst/>
            <a:gdLst/>
            <a:ahLst/>
            <a:cxnLst/>
            <a:rect l="l" t="t" r="r" b="b"/>
            <a:pathLst>
              <a:path w="913359" h="1020513">
                <a:moveTo>
                  <a:pt x="0" y="0"/>
                </a:moveTo>
                <a:lnTo>
                  <a:pt x="913359" y="0"/>
                </a:lnTo>
                <a:lnTo>
                  <a:pt x="913359" y="1020513"/>
                </a:lnTo>
                <a:lnTo>
                  <a:pt x="0" y="1020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8429614" y="3980267"/>
            <a:ext cx="1142448" cy="1142448"/>
          </a:xfrm>
          <a:custGeom>
            <a:avLst/>
            <a:gdLst/>
            <a:ahLst/>
            <a:cxnLst/>
            <a:rect l="l" t="t" r="r" b="b"/>
            <a:pathLst>
              <a:path w="1142448" h="1142448">
                <a:moveTo>
                  <a:pt x="0" y="0"/>
                </a:moveTo>
                <a:lnTo>
                  <a:pt x="1142448" y="0"/>
                </a:lnTo>
                <a:lnTo>
                  <a:pt x="1142448" y="1142449"/>
                </a:lnTo>
                <a:lnTo>
                  <a:pt x="0" y="1142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TextBox 75"/>
          <p:cNvSpPr txBox="1"/>
          <p:nvPr/>
        </p:nvSpPr>
        <p:spPr>
          <a:xfrm>
            <a:off x="4074402" y="7803378"/>
            <a:ext cx="275500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699">
                <a:solidFill>
                  <a:srgbClr val="4D4D4D"/>
                </a:solidFill>
                <a:latin typeface="Inter"/>
              </a:rPr>
              <a:t>sūtot uz </a:t>
            </a:r>
          </a:p>
          <a:p>
            <a:pPr algn="ctr">
              <a:lnSpc>
                <a:spcPts val="2549"/>
              </a:lnSpc>
            </a:pPr>
            <a:r>
              <a:rPr lang="en-US" sz="1699">
                <a:solidFill>
                  <a:srgbClr val="4D4D4D"/>
                </a:solidFill>
                <a:latin typeface="Inter"/>
              </a:rPr>
              <a:t>pasts@cfla.gov.lv</a:t>
            </a:r>
          </a:p>
        </p:txBody>
      </p:sp>
      <p:sp>
        <p:nvSpPr>
          <p:cNvPr id="76" name="AutoShape 76"/>
          <p:cNvSpPr/>
          <p:nvPr/>
        </p:nvSpPr>
        <p:spPr>
          <a:xfrm>
            <a:off x="6989907" y="6662535"/>
            <a:ext cx="0" cy="1829240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11895443" y="3892920"/>
            <a:ext cx="1036813" cy="1128503"/>
          </a:xfrm>
          <a:custGeom>
            <a:avLst/>
            <a:gdLst/>
            <a:ahLst/>
            <a:cxnLst/>
            <a:rect l="l" t="t" r="r" b="b"/>
            <a:pathLst>
              <a:path w="1036813" h="1128503">
                <a:moveTo>
                  <a:pt x="0" y="0"/>
                </a:moveTo>
                <a:lnTo>
                  <a:pt x="1036813" y="0"/>
                </a:lnTo>
                <a:lnTo>
                  <a:pt x="1036813" y="1128504"/>
                </a:lnTo>
                <a:lnTo>
                  <a:pt x="0" y="11285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TextBox 78"/>
          <p:cNvSpPr txBox="1"/>
          <p:nvPr/>
        </p:nvSpPr>
        <p:spPr>
          <a:xfrm>
            <a:off x="797312" y="6760597"/>
            <a:ext cx="262246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8"/>
              </a:lnSpc>
            </a:pPr>
            <a:r>
              <a:rPr lang="en-US" sz="1300" b="1">
                <a:solidFill>
                  <a:srgbClr val="4D4D4D"/>
                </a:solidFill>
                <a:latin typeface="Inter"/>
              </a:rPr>
              <a:t>C</a:t>
            </a:r>
            <a:r>
              <a:rPr lang="en-US" sz="1300">
                <a:solidFill>
                  <a:srgbClr val="4D4D4D"/>
                </a:solidFill>
                <a:latin typeface="Inter Bold"/>
              </a:rPr>
              <a:t>FLA </a:t>
            </a:r>
            <a:r>
              <a:rPr lang="en-US" sz="1300" err="1">
                <a:solidFill>
                  <a:srgbClr val="4D4D4D"/>
                </a:solidFill>
                <a:latin typeface="Inter Bold"/>
              </a:rPr>
              <a:t>tīmekļvietnē</a:t>
            </a:r>
            <a:endParaRPr lang="en-US" sz="1300" err="1">
              <a:solidFill>
                <a:srgbClr val="4D4D4D"/>
              </a:solidFill>
              <a:latin typeface="Inter Bold"/>
              <a:ea typeface="Inter Bold"/>
            </a:endParaRPr>
          </a:p>
          <a:p>
            <a:pPr>
              <a:lnSpc>
                <a:spcPts val="1998"/>
              </a:lnSpc>
            </a:pPr>
            <a:r>
              <a:rPr lang="en-US" sz="1300">
                <a:solidFill>
                  <a:srgbClr val="4D4D4D"/>
                </a:solidFill>
                <a:latin typeface="Inter"/>
              </a:rPr>
              <a:t>https://www.cfla.gov.lv/lv/mazo-un-videjo-saimnieciskas-darbibas-veiceju-kiberdrosibas-transformacija</a:t>
            </a:r>
            <a:endParaRPr lang="en-US" sz="1300">
              <a:solidFill>
                <a:srgbClr val="4D4D4D"/>
              </a:solidFill>
              <a:latin typeface="Inter"/>
              <a:ea typeface="Inter"/>
            </a:endParaRPr>
          </a:p>
          <a:p>
            <a:pPr>
              <a:lnSpc>
                <a:spcPts val="1998"/>
              </a:lnSpc>
            </a:pPr>
            <a:endParaRPr lang="en-US" sz="1332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141"/>
              </a:lnSpc>
            </a:pPr>
            <a:r>
              <a:rPr lang="en-US" sz="1400">
                <a:solidFill>
                  <a:srgbClr val="4D4D4D"/>
                </a:solidFill>
                <a:latin typeface="Inter Bold"/>
              </a:rPr>
              <a:t>EK </a:t>
            </a:r>
            <a:r>
              <a:rPr lang="en-US" sz="1400" err="1">
                <a:solidFill>
                  <a:srgbClr val="4D4D4D"/>
                </a:solidFill>
                <a:latin typeface="Inter Bold"/>
              </a:rPr>
              <a:t>portālā</a:t>
            </a:r>
            <a:endParaRPr lang="en-US" sz="1400" err="1">
              <a:solidFill>
                <a:srgbClr val="4D4D4D"/>
              </a:solidFill>
              <a:latin typeface="Inter Bold"/>
              <a:ea typeface="Inter Bold"/>
            </a:endParaRPr>
          </a:p>
          <a:p>
            <a:pPr>
              <a:lnSpc>
                <a:spcPts val="1713"/>
              </a:lnSpc>
            </a:pPr>
            <a:endParaRPr lang="en-US" sz="1427">
              <a:solidFill>
                <a:srgbClr val="4D4D4D"/>
              </a:solidFill>
              <a:latin typeface="Inter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59212" y="6236825"/>
            <a:ext cx="2897188" cy="37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4"/>
              </a:lnSpc>
            </a:pPr>
            <a:r>
              <a:rPr lang="en-US" sz="2203">
                <a:solidFill>
                  <a:srgbClr val="83C420"/>
                </a:solidFill>
                <a:latin typeface="Inter Bold"/>
              </a:rPr>
              <a:t>Izsludināta atlase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80340" y="8871075"/>
            <a:ext cx="2372784" cy="44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83C420"/>
                </a:solidFill>
                <a:latin typeface="Inter Bold"/>
              </a:rPr>
              <a:t>02.09.2025.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482182" y="8871075"/>
            <a:ext cx="2211288" cy="44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15.09.2025.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382439" y="6702244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Inter Bold"/>
              </a:rPr>
              <a:t>Projektu iesniegšana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407012" y="7469685"/>
            <a:ext cx="2755004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Ja nav nepieciešami</a:t>
            </a:r>
          </a:p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precizējumi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37812" y="5966392"/>
            <a:ext cx="2518817" cy="36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737373"/>
                </a:solidFill>
                <a:latin typeface="Inter Bold"/>
              </a:rPr>
              <a:t>Lēmums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1036348" y="7469685"/>
            <a:ext cx="2755004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Termiņi atkarīgi no nosacījumiem, iesniegumu kvalitātes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304660" y="6702244"/>
            <a:ext cx="2410773" cy="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FF0000"/>
                </a:solidFill>
                <a:latin typeface="Inter Bold"/>
              </a:rPr>
              <a:t>Nosacījumu</a:t>
            </a:r>
            <a:r>
              <a:rPr lang="en-US" sz="2000" dirty="0">
                <a:solidFill>
                  <a:srgbClr val="FF0000"/>
                </a:solidFill>
                <a:latin typeface="Inter Bold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Inter Bold"/>
              </a:rPr>
              <a:t>izpilde</a:t>
            </a:r>
            <a:endParaRPr lang="en-US" sz="2000" dirty="0">
              <a:solidFill>
                <a:srgbClr val="FF0000"/>
              </a:solidFill>
              <a:latin typeface="Inter Bold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3053180" y="5814381"/>
            <a:ext cx="2410773" cy="69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85"/>
              </a:lnSpc>
              <a:spcBef>
                <a:spcPct val="0"/>
              </a:spcBef>
            </a:pPr>
            <a:r>
              <a:rPr lang="en-US" sz="1989" u="none" strike="noStrike">
                <a:solidFill>
                  <a:srgbClr val="737373"/>
                </a:solidFill>
                <a:latin typeface="Inter Bold"/>
              </a:rPr>
              <a:t>Precizējumu vērtēšana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38944" y="486583"/>
            <a:ext cx="6899542" cy="74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8"/>
              </a:lnSpc>
            </a:pPr>
            <a:r>
              <a:rPr lang="en-US" sz="4575" dirty="0">
                <a:solidFill>
                  <a:srgbClr val="012169"/>
                </a:solidFill>
                <a:latin typeface="Canva Sans Bold"/>
              </a:rPr>
              <a:t>Laika </a:t>
            </a:r>
            <a:r>
              <a:rPr lang="en-US" sz="4575" dirty="0" err="1">
                <a:solidFill>
                  <a:srgbClr val="012169"/>
                </a:solidFill>
                <a:latin typeface="Canva Sans Bold"/>
              </a:rPr>
              <a:t>grafiks</a:t>
            </a:r>
            <a:endParaRPr lang="en-US" sz="4575" dirty="0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7736634" y="8871149"/>
            <a:ext cx="2641706" cy="44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No 22.09.2025.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475570" y="8871765"/>
            <a:ext cx="2239863" cy="44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22.09.2025.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562851" y="8871075"/>
            <a:ext cx="3199319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No 06.10.2025. 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FFFFFF"/>
              </a:solidFill>
              <a:latin typeface="Inter Bold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7751242" y="6702244"/>
            <a:ext cx="241077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Inter Bold"/>
              </a:rPr>
              <a:t>Līgumu slēgšana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5208212" y="6697979"/>
            <a:ext cx="2829122" cy="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FF0000"/>
                </a:solidFill>
                <a:latin typeface="Inter Bold"/>
              </a:rPr>
              <a:t>Līgumu</a:t>
            </a:r>
            <a:r>
              <a:rPr lang="en-US" sz="2000" u="none" strike="noStrike" dirty="0">
                <a:solidFill>
                  <a:srgbClr val="FF0000"/>
                </a:solidFill>
                <a:latin typeface="Inter Bold"/>
              </a:rPr>
              <a:t> </a:t>
            </a:r>
            <a:r>
              <a:rPr lang="en-US" sz="2000" u="none" strike="noStrike" dirty="0" err="1">
                <a:solidFill>
                  <a:srgbClr val="FF0000"/>
                </a:solidFill>
                <a:latin typeface="Inter Bold"/>
              </a:rPr>
              <a:t>slēgšana</a:t>
            </a:r>
            <a:endParaRPr lang="en-US" sz="2000" u="none" strike="noStrike" dirty="0">
              <a:solidFill>
                <a:srgbClr val="FF0000"/>
              </a:solidFill>
              <a:latin typeface="Inter Bold"/>
            </a:endParaRPr>
          </a:p>
        </p:txBody>
      </p:sp>
      <p:sp>
        <p:nvSpPr>
          <p:cNvPr id="94" name="Freeform 94"/>
          <p:cNvSpPr/>
          <p:nvPr/>
        </p:nvSpPr>
        <p:spPr>
          <a:xfrm>
            <a:off x="4074402" y="2399795"/>
            <a:ext cx="1380205" cy="1380205"/>
          </a:xfrm>
          <a:custGeom>
            <a:avLst/>
            <a:gdLst/>
            <a:ahLst/>
            <a:cxnLst/>
            <a:rect l="l" t="t" r="r" b="b"/>
            <a:pathLst>
              <a:path w="1380205" h="1380205">
                <a:moveTo>
                  <a:pt x="0" y="0"/>
                </a:moveTo>
                <a:lnTo>
                  <a:pt x="1380206" y="0"/>
                </a:lnTo>
                <a:lnTo>
                  <a:pt x="1380206" y="1380205"/>
                </a:lnTo>
                <a:lnTo>
                  <a:pt x="0" y="1380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672702" y="1991843"/>
            <a:ext cx="3242738" cy="3242738"/>
          </a:xfrm>
          <a:custGeom>
            <a:avLst/>
            <a:gdLst/>
            <a:ahLst/>
            <a:cxnLst/>
            <a:rect l="l" t="t" r="r" b="b"/>
            <a:pathLst>
              <a:path w="3242738" h="3242738">
                <a:moveTo>
                  <a:pt x="0" y="0"/>
                </a:moveTo>
                <a:lnTo>
                  <a:pt x="3242738" y="0"/>
                </a:lnTo>
                <a:lnTo>
                  <a:pt x="3242738" y="3242738"/>
                </a:lnTo>
                <a:lnTo>
                  <a:pt x="0" y="32427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15304754" y="3892920"/>
            <a:ext cx="1142448" cy="1142448"/>
          </a:xfrm>
          <a:custGeom>
            <a:avLst/>
            <a:gdLst/>
            <a:ahLst/>
            <a:cxnLst/>
            <a:rect l="l" t="t" r="r" b="b"/>
            <a:pathLst>
              <a:path w="1142448" h="1142448">
                <a:moveTo>
                  <a:pt x="0" y="0"/>
                </a:moveTo>
                <a:lnTo>
                  <a:pt x="1142448" y="0"/>
                </a:lnTo>
                <a:lnTo>
                  <a:pt x="1142448" y="1142448"/>
                </a:lnTo>
                <a:lnTo>
                  <a:pt x="0" y="1142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B604999-A8BD-D63A-7E75-B1C2C1CE87EF}"/>
              </a:ext>
            </a:extLst>
          </p:cNvPr>
          <p:cNvSpPr txBox="1"/>
          <p:nvPr/>
        </p:nvSpPr>
        <p:spPr>
          <a:xfrm>
            <a:off x="6107185" y="1991843"/>
            <a:ext cx="10657957" cy="14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Projekta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īstenošanas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termiņš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– 2025. gada 15.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oktobris</a:t>
            </a:r>
            <a:endParaRPr lang="lv-LV" sz="4064" dirty="0">
              <a:solidFill>
                <a:srgbClr val="012169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82203" y="3192855"/>
            <a:ext cx="2254964" cy="2254964"/>
          </a:xfrm>
          <a:custGeom>
            <a:avLst/>
            <a:gdLst/>
            <a:ahLst/>
            <a:cxnLst/>
            <a:rect l="l" t="t" r="r" b="b"/>
            <a:pathLst>
              <a:path w="2254964" h="2254964">
                <a:moveTo>
                  <a:pt x="0" y="0"/>
                </a:moveTo>
                <a:lnTo>
                  <a:pt x="2254964" y="0"/>
                </a:lnTo>
                <a:lnTo>
                  <a:pt x="2254964" y="2254964"/>
                </a:lnTo>
                <a:lnTo>
                  <a:pt x="0" y="2254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05600" y="4960623"/>
            <a:ext cx="365753" cy="365753"/>
          </a:xfrm>
          <a:custGeom>
            <a:avLst/>
            <a:gdLst/>
            <a:ahLst/>
            <a:cxnLst/>
            <a:rect l="l" t="t" r="r" b="b"/>
            <a:pathLst>
              <a:path w="365753" h="365753">
                <a:moveTo>
                  <a:pt x="0" y="0"/>
                </a:moveTo>
                <a:lnTo>
                  <a:pt x="365753" y="0"/>
                </a:lnTo>
                <a:lnTo>
                  <a:pt x="365753" y="365753"/>
                </a:lnTo>
                <a:lnTo>
                  <a:pt x="0" y="365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76157" y="1401243"/>
            <a:ext cx="8948057" cy="644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3"/>
              </a:lnSpc>
              <a:spcBef>
                <a:spcPct val="0"/>
              </a:spcBef>
            </a:pP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Projekta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iesnieguma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dirty="0" err="1">
                <a:solidFill>
                  <a:srgbClr val="012169"/>
                </a:solidFill>
                <a:latin typeface="Canva Sans Bold"/>
              </a:rPr>
              <a:t>iesniegšana</a:t>
            </a:r>
            <a:r>
              <a:rPr lang="en-US" sz="4064" dirty="0">
                <a:solidFill>
                  <a:srgbClr val="012169"/>
                </a:solidFill>
                <a:latin typeface="Canva Sans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9003" y="3245103"/>
            <a:ext cx="5044328" cy="2897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2917"/>
              </a:lnSpc>
              <a:spcBef>
                <a:spcPct val="0"/>
              </a:spcBef>
            </a:pPr>
            <a:r>
              <a:rPr lang="lv-LV" sz="2083" dirty="0">
                <a:solidFill>
                  <a:srgbClr val="012169"/>
                </a:solidFill>
                <a:latin typeface="Canva Sans"/>
              </a:rPr>
              <a:t>S</a:t>
            </a:r>
            <a:r>
              <a:rPr lang="en-US" sz="2083" dirty="0" err="1">
                <a:solidFill>
                  <a:srgbClr val="012169"/>
                </a:solidFill>
                <a:latin typeface="Canva Sans"/>
              </a:rPr>
              <a:t>ūtot</a:t>
            </a:r>
            <a:r>
              <a:rPr lang="en-US" sz="2083" dirty="0">
                <a:solidFill>
                  <a:srgbClr val="012169"/>
                </a:solidFill>
                <a:latin typeface="Canva Sans"/>
              </a:rPr>
              <a:t> PI un </a:t>
            </a:r>
            <a:r>
              <a:rPr lang="en-US" sz="2083" dirty="0" err="1">
                <a:solidFill>
                  <a:srgbClr val="012169"/>
                </a:solidFill>
                <a:latin typeface="Canva Sans"/>
              </a:rPr>
              <a:t>tā</a:t>
            </a:r>
            <a:r>
              <a:rPr lang="en-US" sz="2083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dirty="0" err="1">
                <a:solidFill>
                  <a:srgbClr val="012169"/>
                </a:solidFill>
                <a:latin typeface="Canva Sans"/>
              </a:rPr>
              <a:t>pielikumus</a:t>
            </a:r>
            <a:r>
              <a:rPr lang="en-US" sz="2083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dirty="0" err="1">
                <a:solidFill>
                  <a:srgbClr val="012169"/>
                </a:solidFill>
                <a:latin typeface="Canva Sans"/>
              </a:rPr>
              <a:t>uz</a:t>
            </a:r>
            <a:endParaRPr lang="en-US" sz="2083" dirty="0">
              <a:solidFill>
                <a:srgbClr val="012169"/>
              </a:solidFill>
              <a:latin typeface="Canva Sans"/>
            </a:endParaRPr>
          </a:p>
          <a:p>
            <a:pPr marL="0" lvl="1">
              <a:lnSpc>
                <a:spcPts val="2917"/>
              </a:lnSpc>
              <a:spcBef>
                <a:spcPct val="0"/>
              </a:spcBef>
            </a:pPr>
            <a:endParaRPr lang="en-US" sz="2083" dirty="0">
              <a:solidFill>
                <a:srgbClr val="012169"/>
              </a:solidFill>
              <a:latin typeface="Canva Sans"/>
            </a:endParaRPr>
          </a:p>
          <a:p>
            <a:pPr marL="0" lvl="1">
              <a:lnSpc>
                <a:spcPts val="2917"/>
              </a:lnSpc>
              <a:spcBef>
                <a:spcPct val="0"/>
              </a:spcBef>
            </a:pP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</a:p>
          <a:p>
            <a:pPr marL="0" lvl="1">
              <a:lnSpc>
                <a:spcPts val="2917"/>
              </a:lnSpc>
              <a:spcBef>
                <a:spcPct val="0"/>
              </a:spcBef>
            </a:pPr>
            <a:r>
              <a:rPr lang="en-US" sz="3600" dirty="0">
                <a:solidFill>
                  <a:srgbClr val="012169"/>
                </a:solidFill>
                <a:latin typeface="Canva Sans"/>
              </a:rPr>
              <a:t>pasts@cfla.gov.lv</a:t>
            </a:r>
          </a:p>
          <a:p>
            <a:pPr>
              <a:lnSpc>
                <a:spcPts val="3998"/>
              </a:lnSpc>
            </a:pPr>
            <a:endParaRPr lang="en-US" sz="2083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998"/>
              </a:lnSpc>
            </a:pPr>
            <a:endParaRPr lang="en-US" sz="2083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295"/>
              </a:lnSpc>
            </a:pPr>
            <a:endParaRPr lang="en-US" sz="2197" dirty="0">
              <a:solidFill>
                <a:srgbClr val="4D4D4D"/>
              </a:solidFill>
              <a:latin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63139" y="4960623"/>
            <a:ext cx="1880861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dirty="0">
                <a:solidFill>
                  <a:srgbClr val="012169"/>
                </a:solidFill>
                <a:latin typeface="Canva Sans"/>
              </a:rPr>
              <a:t>25910423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A1ADC8-7778-E14D-E2DD-2EFAEC90C5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0267" y="5696249"/>
            <a:ext cx="8423209" cy="892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4FFE2-2E70-CDDC-8941-99944EA3878A}"/>
              </a:ext>
            </a:extLst>
          </p:cNvPr>
          <p:cNvSpPr txBox="1"/>
          <p:nvPr/>
        </p:nvSpPr>
        <p:spPr>
          <a:xfrm>
            <a:off x="1224643" y="7289828"/>
            <a:ext cx="13977258" cy="82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ts val="2917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Atklāta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atlase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–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projektu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iesniegumu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vērtēšana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sākas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tikai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pēc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projektu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iesniegumu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iesniešanas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12169"/>
                </a:solidFill>
                <a:latin typeface="Canva Sans"/>
              </a:rPr>
              <a:t>beigām</a:t>
            </a:r>
            <a:r>
              <a:rPr lang="en-US" sz="2400" dirty="0">
                <a:solidFill>
                  <a:srgbClr val="012169"/>
                </a:solidFill>
                <a:latin typeface="Canva Sans"/>
              </a:rPr>
              <a:t>.</a:t>
            </a:r>
            <a:endParaRPr lang="lv-LV" sz="2400" dirty="0">
              <a:solidFill>
                <a:srgbClr val="01216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3106" y="8301623"/>
            <a:ext cx="4404549" cy="1408742"/>
          </a:xfrm>
          <a:custGeom>
            <a:avLst/>
            <a:gdLst/>
            <a:ahLst/>
            <a:cxnLst/>
            <a:rect l="l" t="t" r="r" b="b"/>
            <a:pathLst>
              <a:path w="4404549" h="1408742">
                <a:moveTo>
                  <a:pt x="0" y="0"/>
                </a:moveTo>
                <a:lnTo>
                  <a:pt x="4404548" y="0"/>
                </a:lnTo>
                <a:lnTo>
                  <a:pt x="4404548" y="1408742"/>
                </a:lnTo>
                <a:lnTo>
                  <a:pt x="0" y="140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06802" y="4304765"/>
            <a:ext cx="6731055" cy="5558188"/>
          </a:xfrm>
          <a:custGeom>
            <a:avLst/>
            <a:gdLst/>
            <a:ahLst/>
            <a:cxnLst/>
            <a:rect l="l" t="t" r="r" b="b"/>
            <a:pathLst>
              <a:path w="9301692" h="7687376">
                <a:moveTo>
                  <a:pt x="0" y="0"/>
                </a:moveTo>
                <a:lnTo>
                  <a:pt x="9301692" y="0"/>
                </a:lnTo>
                <a:lnTo>
                  <a:pt x="9301692" y="7687376"/>
                </a:lnTo>
                <a:lnTo>
                  <a:pt x="0" y="76873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51" r="-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789604" y="3454417"/>
            <a:ext cx="9365449" cy="54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364" dirty="0">
                <a:solidFill>
                  <a:srgbClr val="012169"/>
                </a:solidFill>
                <a:latin typeface="Canva Sans Bold"/>
              </a:rPr>
              <a:t>MK </a:t>
            </a:r>
            <a:r>
              <a:rPr lang="en-US" sz="3364" dirty="0" err="1">
                <a:solidFill>
                  <a:srgbClr val="012169"/>
                </a:solidFill>
                <a:latin typeface="Canva Sans Bold"/>
              </a:rPr>
              <a:t>noteikumi</a:t>
            </a:r>
            <a:endParaRPr lang="en-US" sz="3364" dirty="0">
              <a:solidFill>
                <a:srgbClr val="012169"/>
              </a:solidFill>
              <a:latin typeface="Canva Sans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2823B-549C-8081-E5F9-8BE3C9235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842" y="3454417"/>
            <a:ext cx="8063808" cy="5036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BE631-CF00-021D-98BF-186F677C3046}"/>
              </a:ext>
            </a:extLst>
          </p:cNvPr>
          <p:cNvSpPr txBox="1"/>
          <p:nvPr/>
        </p:nvSpPr>
        <p:spPr>
          <a:xfrm>
            <a:off x="2927928" y="2171700"/>
            <a:ext cx="13188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rgbClr val="002060"/>
                </a:solidFill>
              </a:rPr>
              <a:t>https://www.cfla.gov.lv/lv/mazo-un-videjo-saimnieciskas-darbibas-veiceju-kiberdrosibas-transformacija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1B7C6-173D-00AE-8446-00B91E66F997}"/>
              </a:ext>
            </a:extLst>
          </p:cNvPr>
          <p:cNvSpPr txBox="1"/>
          <p:nvPr/>
        </p:nvSpPr>
        <p:spPr>
          <a:xfrm>
            <a:off x="6433457" y="642025"/>
            <a:ext cx="10250689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75" dirty="0" err="1">
                <a:solidFill>
                  <a:srgbClr val="012169"/>
                </a:solidFill>
                <a:latin typeface="Canva Sans Bold"/>
              </a:rPr>
              <a:t>Ar</a:t>
            </a:r>
            <a:r>
              <a:rPr lang="en-US" sz="4575" dirty="0">
                <a:solidFill>
                  <a:srgbClr val="012169"/>
                </a:solidFill>
                <a:latin typeface="Canva Sans Bold"/>
              </a:rPr>
              <a:t> ko </a:t>
            </a:r>
            <a:r>
              <a:rPr lang="en-US" sz="4575" dirty="0" err="1">
                <a:solidFill>
                  <a:srgbClr val="012169"/>
                </a:solidFill>
                <a:latin typeface="Canva Sans Bold"/>
              </a:rPr>
              <a:t>sākt</a:t>
            </a:r>
            <a:r>
              <a:rPr lang="en-US" sz="4575" dirty="0">
                <a:solidFill>
                  <a:srgbClr val="012169"/>
                </a:solidFill>
                <a:latin typeface="Canva Sans Bold"/>
              </a:rPr>
              <a:t>?</a:t>
            </a:r>
            <a:endParaRPr lang="lv-LV" sz="4575" dirty="0">
              <a:solidFill>
                <a:srgbClr val="012169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/>
          <p:cNvSpPr txBox="1"/>
          <p:nvPr/>
        </p:nvSpPr>
        <p:spPr>
          <a:xfrm>
            <a:off x="2053260" y="2744731"/>
            <a:ext cx="586609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-297815">
              <a:lnSpc>
                <a:spcPts val="3593"/>
              </a:lnSpc>
              <a:buFont typeface="Arial"/>
              <a:buChar char="•"/>
            </a:pPr>
            <a:r>
              <a:rPr lang="lv-LV" sz="3200" dirty="0">
                <a:solidFill>
                  <a:srgbClr val="012169"/>
                </a:solidFill>
                <a:latin typeface="Canva Sans Bold"/>
              </a:rPr>
              <a:t>Projekta iesniegums</a:t>
            </a:r>
          </a:p>
          <a:p>
            <a:pPr marL="0" lvl="1" indent="-297815">
              <a:lnSpc>
                <a:spcPts val="3593"/>
              </a:lnSpc>
              <a:buFont typeface="Arial"/>
              <a:buChar char="•"/>
            </a:pPr>
            <a:r>
              <a:rPr lang="lv-LV" sz="3200" dirty="0">
                <a:solidFill>
                  <a:srgbClr val="FF0000"/>
                </a:solidFill>
                <a:latin typeface="Canva Sans Bold"/>
              </a:rPr>
              <a:t>Izmaksu pamatojums, piemēram, tirgus izpētes dokumenti</a:t>
            </a:r>
          </a:p>
          <a:p>
            <a:pPr marL="0" lvl="1" indent="-297815">
              <a:lnSpc>
                <a:spcPts val="3593"/>
              </a:lnSpc>
              <a:buFont typeface="Arial"/>
              <a:buChar char="•"/>
            </a:pPr>
            <a:r>
              <a:rPr lang="lv-LV" sz="3200" dirty="0">
                <a:solidFill>
                  <a:srgbClr val="FF0000"/>
                </a:solidFill>
                <a:latin typeface="Canva Sans Bold"/>
              </a:rPr>
              <a:t>MVK deklarācija</a:t>
            </a:r>
          </a:p>
          <a:p>
            <a:pPr marL="0" lvl="1" indent="-297815">
              <a:lnSpc>
                <a:spcPts val="3593"/>
              </a:lnSpc>
              <a:buFont typeface="Arial"/>
              <a:buChar char="•"/>
            </a:pPr>
            <a:r>
              <a:rPr lang="lv-LV" sz="3200" dirty="0">
                <a:solidFill>
                  <a:srgbClr val="012169"/>
                </a:solidFill>
                <a:latin typeface="Canva Sans Bold"/>
              </a:rPr>
              <a:t>Pilnvara (ja attiecināms)</a:t>
            </a:r>
          </a:p>
          <a:p>
            <a:pPr marL="0" lvl="1" indent="-297815">
              <a:lnSpc>
                <a:spcPts val="3593"/>
              </a:lnSpc>
              <a:buFont typeface="Arial"/>
              <a:buChar char="•"/>
            </a:pPr>
            <a:r>
              <a:rPr lang="lv-LV" sz="3200" dirty="0">
                <a:solidFill>
                  <a:srgbClr val="012169"/>
                </a:solidFill>
                <a:latin typeface="Canva Sans Bold"/>
              </a:rPr>
              <a:t>Tulkojums (ja attiecināms)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63826CB-61F6-1E49-98B4-8C2C16E58917}"/>
              </a:ext>
            </a:extLst>
          </p:cNvPr>
          <p:cNvSpPr txBox="1"/>
          <p:nvPr/>
        </p:nvSpPr>
        <p:spPr>
          <a:xfrm>
            <a:off x="3316504" y="1128358"/>
            <a:ext cx="11654991" cy="67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lv-LV" sz="4186">
                <a:solidFill>
                  <a:srgbClr val="012169"/>
                </a:solidFill>
                <a:latin typeface="Canva Sans Bold"/>
              </a:rPr>
              <a:t>Iesniedzamie dokumenti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295EC9-7448-DB6B-A7AF-488C24025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8400" y="4051366"/>
            <a:ext cx="5354320" cy="5964175"/>
          </a:xfrm>
          <a:prstGeom prst="rect">
            <a:avLst/>
          </a:prstGeom>
          <a:ln>
            <a:solidFill>
              <a:srgbClr val="231F2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0289CB-CA89-DAEB-3468-24075F3BE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999" y="2744731"/>
            <a:ext cx="5768840" cy="5357324"/>
          </a:xfrm>
          <a:prstGeom prst="rect">
            <a:avLst/>
          </a:prstGeom>
          <a:ln>
            <a:solidFill>
              <a:srgbClr val="231F2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935698" y="2567615"/>
            <a:ext cx="8298505" cy="6811598"/>
          </a:xfrm>
          <a:custGeom>
            <a:avLst/>
            <a:gdLst/>
            <a:ahLst/>
            <a:cxnLst/>
            <a:rect l="l" t="t" r="r" b="b"/>
            <a:pathLst>
              <a:path w="8298505" h="6811598">
                <a:moveTo>
                  <a:pt x="0" y="0"/>
                </a:moveTo>
                <a:lnTo>
                  <a:pt x="8298505" y="0"/>
                </a:lnTo>
                <a:lnTo>
                  <a:pt x="8298505" y="6811598"/>
                </a:lnTo>
                <a:lnTo>
                  <a:pt x="0" y="681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1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16730" y="1170761"/>
            <a:ext cx="11430000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dirty="0" err="1">
                <a:solidFill>
                  <a:srgbClr val="012169"/>
                </a:solidFill>
                <a:latin typeface="Canva Sans Bold"/>
              </a:rPr>
              <a:t>A</a:t>
            </a:r>
            <a:r>
              <a:rPr lang="en-US" sz="3364" u="none" strike="noStrike" dirty="0" err="1">
                <a:solidFill>
                  <a:srgbClr val="012169"/>
                </a:solidFill>
                <a:latin typeface="Canva Sans Bold"/>
              </a:rPr>
              <a:t>izpildīšanas</a:t>
            </a:r>
            <a:r>
              <a:rPr lang="lv-LV" sz="33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u="none" strike="noStrike" dirty="0" err="1">
                <a:solidFill>
                  <a:srgbClr val="012169"/>
                </a:solidFill>
                <a:latin typeface="Canva Sans Bold"/>
              </a:rPr>
              <a:t>metodika-jau</a:t>
            </a:r>
            <a:r>
              <a:rPr lang="en-US" sz="33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u="none" strike="noStrike" dirty="0" err="1">
                <a:solidFill>
                  <a:srgbClr val="012169"/>
                </a:solidFill>
                <a:latin typeface="Canva Sans Bold"/>
              </a:rPr>
              <a:t>iestrādāta</a:t>
            </a:r>
            <a:r>
              <a:rPr lang="en-US" sz="33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u="none" strike="noStrike" dirty="0" err="1">
                <a:solidFill>
                  <a:srgbClr val="012169"/>
                </a:solidFill>
                <a:latin typeface="Canva Sans Bold"/>
              </a:rPr>
              <a:t>iesniegumā</a:t>
            </a:r>
            <a:endParaRPr lang="en-US" sz="3364" u="none" strike="noStrike" dirty="0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4423" y="3352564"/>
            <a:ext cx="6744378" cy="547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Ar </a:t>
            </a:r>
            <a:r>
              <a:rPr lang="en-US" sz="2613">
                <a:solidFill>
                  <a:srgbClr val="009DE4"/>
                </a:solidFill>
                <a:latin typeface="Canva Sans Bold Italics"/>
              </a:rPr>
              <a:t>zilu</a:t>
            </a:r>
            <a:r>
              <a:rPr lang="en-US" sz="2613">
                <a:solidFill>
                  <a:srgbClr val="012169"/>
                </a:solidFill>
                <a:latin typeface="Canva Sans"/>
              </a:rPr>
              <a:t> norādes kā aizpildīt viedlapas laukus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Prasības atbilstoši MK noteikumiem un kritērijiem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Iekļauti piemēri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Projekta iesniegumā sniegtās informācijas saskaņotība starp visām projekta iesnieguma sadaļām, kurās tā minēta vai uz kuru atsaucas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971010" y="1839785"/>
            <a:ext cx="7031494" cy="8447215"/>
          </a:xfrm>
          <a:custGeom>
            <a:avLst/>
            <a:gdLst/>
            <a:ahLst/>
            <a:cxnLst/>
            <a:rect l="l" t="t" r="r" b="b"/>
            <a:pathLst>
              <a:path w="7031494" h="8447215">
                <a:moveTo>
                  <a:pt x="0" y="0"/>
                </a:moveTo>
                <a:lnTo>
                  <a:pt x="7031494" y="0"/>
                </a:lnTo>
                <a:lnTo>
                  <a:pt x="7031494" y="8447215"/>
                </a:lnTo>
                <a:lnTo>
                  <a:pt x="0" y="84472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419" b="-4419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27927" y="1080143"/>
            <a:ext cx="12861801" cy="5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63"/>
              </a:lnSpc>
              <a:spcBef>
                <a:spcPct val="0"/>
              </a:spcBef>
            </a:pP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Projekta</a:t>
            </a:r>
            <a:r>
              <a:rPr lang="en-US" sz="36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iesnieguma</a:t>
            </a:r>
            <a:r>
              <a:rPr lang="en-US" sz="36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veidlapa</a:t>
            </a:r>
            <a:r>
              <a:rPr lang="en-US" sz="3664" u="none" strike="noStrike" dirty="0">
                <a:solidFill>
                  <a:srgbClr val="012169"/>
                </a:solidFill>
                <a:latin typeface="Canva Sans Bold"/>
              </a:rPr>
              <a:t> – lai </a:t>
            </a: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tā</a:t>
            </a:r>
            <a:r>
              <a:rPr lang="en-US" sz="36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būtu</a:t>
            </a:r>
            <a:r>
              <a:rPr lang="en-US" sz="3664" u="none" strike="noStrike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64" u="none" strike="noStrike" dirty="0" err="1">
                <a:solidFill>
                  <a:srgbClr val="012169"/>
                </a:solidFill>
                <a:latin typeface="Canva Sans Bold"/>
              </a:rPr>
              <a:t>atbilstoša</a:t>
            </a:r>
            <a:endParaRPr lang="en-US" sz="3664" u="none" strike="noStrike" dirty="0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6651" y="3282500"/>
            <a:ext cx="7195530" cy="1064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endParaRPr dirty="0"/>
          </a:p>
          <a:p>
            <a:pPr>
              <a:lnSpc>
                <a:spcPts val="4212"/>
              </a:lnSpc>
            </a:pP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Aizpilda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visus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norādītos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laukus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atbilstoši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PI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aizpildīšanas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metodikai</a:t>
            </a: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Nemaina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lauku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sadaļu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secību</a:t>
            </a: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Nedzēš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sadaļas</a:t>
            </a: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3600" dirty="0">
                <a:solidFill>
                  <a:srgbClr val="012169"/>
                </a:solidFill>
                <a:latin typeface="Canva Sans"/>
              </a:rPr>
              <a:t>PI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veidlapu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 un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tās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pielikumus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 Bold"/>
              </a:rPr>
              <a:t>kā</a:t>
            </a:r>
            <a:r>
              <a:rPr lang="en-US" sz="3600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 Bold"/>
              </a:rPr>
              <a:t>vienu</a:t>
            </a:r>
            <a:r>
              <a:rPr lang="en-US" sz="3600" dirty="0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 Bold"/>
              </a:rPr>
              <a:t>datni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paraksta</a:t>
            </a:r>
            <a:r>
              <a:rPr lang="en-US" sz="3600" dirty="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3600" dirty="0" err="1">
                <a:solidFill>
                  <a:srgbClr val="012169"/>
                </a:solidFill>
                <a:latin typeface="Canva Sans"/>
              </a:rPr>
              <a:t>elektroniski</a:t>
            </a:r>
            <a:endParaRPr lang="en-US" sz="3600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471"/>
              </a:lnSpc>
            </a:pPr>
            <a:endParaRPr lang="en-US" sz="2314" dirty="0">
              <a:solidFill>
                <a:srgbClr val="01216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08680" y="0"/>
            <a:ext cx="19483009" cy="10015542"/>
          </a:xfrm>
          <a:custGeom>
            <a:avLst/>
            <a:gdLst/>
            <a:ahLst/>
            <a:cxnLst/>
            <a:rect l="l" t="t" r="r" b="b"/>
            <a:pathLst>
              <a:path w="19483009" h="10015542">
                <a:moveTo>
                  <a:pt x="0" y="0"/>
                </a:moveTo>
                <a:lnTo>
                  <a:pt x="19483009" y="0"/>
                </a:lnTo>
                <a:lnTo>
                  <a:pt x="19483009" y="10015542"/>
                </a:lnTo>
                <a:lnTo>
                  <a:pt x="0" y="10015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</a:blip>
            <a:stretch>
              <a:fillRect t="-14456" b="-14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848153" y="1425623"/>
            <a:ext cx="8020247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err="1">
                <a:solidFill>
                  <a:srgbClr val="012169"/>
                </a:solidFill>
                <a:latin typeface="Canva Sans Bold"/>
              </a:rPr>
              <a:t>Izmaksu</a:t>
            </a:r>
            <a:r>
              <a:rPr lang="en-US" sz="3364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err="1">
                <a:solidFill>
                  <a:srgbClr val="012169"/>
                </a:solidFill>
                <a:latin typeface="Canva Sans Bold"/>
              </a:rPr>
              <a:t>pamatojošā</a:t>
            </a:r>
            <a:r>
              <a:rPr lang="lv-LV" sz="3364">
                <a:solidFill>
                  <a:srgbClr val="012169"/>
                </a:solidFill>
                <a:latin typeface="Canva Sans Bold"/>
              </a:rPr>
              <a:t> dokumentācija</a:t>
            </a:r>
            <a:endParaRPr lang="en-US" sz="3364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3620" y="3402336"/>
            <a:ext cx="16261082" cy="319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2"/>
              </a:lnSpc>
              <a:spcBef>
                <a:spcPct val="0"/>
              </a:spcBef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iesniegumam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var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pievienot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:</a:t>
            </a:r>
          </a:p>
          <a:p>
            <a:pPr>
              <a:lnSpc>
                <a:spcPts val="3582"/>
              </a:lnSpc>
              <a:spcBef>
                <a:spcPct val="0"/>
              </a:spcBef>
            </a:pPr>
            <a:endParaRPr lang="en-US" sz="2558" b="1" dirty="0">
              <a:solidFill>
                <a:srgbClr val="012169"/>
              </a:solidFill>
              <a:latin typeface="Inter"/>
            </a:endParaRP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jau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esošus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līgumus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;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tirgus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izpētes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; 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cenu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aptaujas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; 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pieņemšanas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–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nodošanas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aktus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;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veiktus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aprēķinus,kas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atspoguļo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aktuālās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tirgus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cenas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(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balstoties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uz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citiem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līgumiem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,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inflāciju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b="1" dirty="0" err="1">
                <a:solidFill>
                  <a:srgbClr val="012169"/>
                </a:solidFill>
                <a:latin typeface="Inter"/>
              </a:rPr>
              <a:t>nozarē</a:t>
            </a:r>
            <a:r>
              <a:rPr lang="en-US" sz="2558" b="1" dirty="0">
                <a:solidFill>
                  <a:srgbClr val="012169"/>
                </a:solidFill>
                <a:latin typeface="Inter"/>
              </a:rPr>
              <a:t>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a75a1d-8b78-49a6-8e4b-dbe94589a28d">
      <Terms xmlns="http://schemas.microsoft.com/office/infopath/2007/PartnerControls"/>
    </lcf76f155ced4ddcb4097134ff3c332f>
    <TaxCatchAll xmlns="42144e59-5907-413f-b624-803f3a022d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E56773E04C54A8AAEC798B999D08D" ma:contentTypeVersion="16" ma:contentTypeDescription="Create a new document." ma:contentTypeScope="" ma:versionID="9149844f8bcdd612f4570f6eff87e79f">
  <xsd:schema xmlns:xsd="http://www.w3.org/2001/XMLSchema" xmlns:xs="http://www.w3.org/2001/XMLSchema" xmlns:p="http://schemas.microsoft.com/office/2006/metadata/properties" xmlns:ns2="25a75a1d-8b78-49a6-8e4b-dbe94589a28d" xmlns:ns3="42144e59-5907-413f-b624-803f3a022d9b" targetNamespace="http://schemas.microsoft.com/office/2006/metadata/properties" ma:root="true" ma:fieldsID="c6dddf3e74f1801dda93a3261d653b9d" ns2:_="" ns3:_="">
    <xsd:import namespace="25a75a1d-8b78-49a6-8e4b-dbe94589a28d"/>
    <xsd:import namespace="42144e59-5907-413f-b624-803f3a022d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75a1d-8b78-49a6-8e4b-dbe94589a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9952b4-9163-4466-a728-aca91a51bc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44e59-5907-413f-b624-803f3a022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2a1d4e-ea66-4807-90a5-c3aac3888af8}" ma:internalName="TaxCatchAll" ma:showField="CatchAllData" ma:web="42144e59-5907-413f-b624-803f3a022d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217D5F-FD92-45F1-A84E-87988702D3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24333-4118-499A-BB78-E3F43F7C9D65}">
  <ds:schemaRefs>
    <ds:schemaRef ds:uri="25a75a1d-8b78-49a6-8e4b-dbe94589a28d"/>
    <ds:schemaRef ds:uri="42144e59-5907-413f-b624-803f3a022d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F14B26-550E-4811-98AC-4D72FE950922}">
  <ds:schemaRefs>
    <ds:schemaRef ds:uri="25a75a1d-8b78-49a6-8e4b-dbe94589a28d"/>
    <ds:schemaRef ds:uri="42144e59-5907-413f-b624-803f3a022d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839</Words>
  <Application>Microsoft Office PowerPoint</Application>
  <PresentationFormat>Custom</PresentationFormat>
  <Paragraphs>173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Canva Sans Bold</vt:lpstr>
      <vt:lpstr>Canva Sans Bold Italics</vt:lpstr>
      <vt:lpstr>Inter Bold</vt:lpstr>
      <vt:lpstr>Canva Sans Italics</vt:lpstr>
      <vt:lpstr>Inter Italics</vt:lpstr>
      <vt:lpstr>Inter</vt:lpstr>
      <vt:lpstr>Canva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EKKC semin</dc:title>
  <dc:creator>Asnāte Laine Siliņa</dc:creator>
  <cp:lastModifiedBy>Asnāte Laine Siliņa</cp:lastModifiedBy>
  <cp:revision>1</cp:revision>
  <dcterms:created xsi:type="dcterms:W3CDTF">2006-08-16T00:00:00Z</dcterms:created>
  <dcterms:modified xsi:type="dcterms:W3CDTF">2025-09-09T10:57:36Z</dcterms:modified>
  <dc:identifier>DAGAzoZ4D9k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0x010100CCAE56773E04C54A8AAEC798B999D08D</vt:lpwstr>
  </property>
</Properties>
</file>