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92" r:id="rId3"/>
    <p:sldId id="290" r:id="rId4"/>
    <p:sldId id="312" r:id="rId5"/>
    <p:sldId id="294" r:id="rId6"/>
    <p:sldId id="316" r:id="rId7"/>
    <p:sldId id="315" r:id="rId8"/>
    <p:sldId id="276" r:id="rId9"/>
    <p:sldId id="318" r:id="rId10"/>
    <p:sldId id="317" r:id="rId11"/>
    <p:sldId id="320" r:id="rId12"/>
    <p:sldId id="321" r:id="rId13"/>
    <p:sldId id="319" r:id="rId14"/>
    <p:sldId id="270" r:id="rId15"/>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230">
          <p15:clr>
            <a:srgbClr val="A4A3A4"/>
          </p15:clr>
        </p15:guide>
        <p15:guide id="2" pos="1504">
          <p15:clr>
            <a:srgbClr val="A4A3A4"/>
          </p15:clr>
        </p15:guide>
        <p15:guide id="3" pos="3940">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02A"/>
    <a:srgbClr val="FFFFFF"/>
    <a:srgbClr val="E0EF98"/>
    <a:srgbClr val="ECEBC9"/>
    <a:srgbClr val="BED096"/>
    <a:srgbClr val="EAECAD"/>
    <a:srgbClr val="CCDFEE"/>
    <a:srgbClr val="FFD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C9483-48A6-44C6-823C-4B18C1ABC0C8}" v="26" dt="2024-12-17T13:30:15.316"/>
    <p1510:client id="{89B47AE3-047C-4CEF-9DC3-C78E014CB663}" v="80" dt="2024-12-17T14:59:21.988"/>
    <p1510:client id="{98A2A8A6-7335-47F1-AE93-DA9FA8425460}" v="4" dt="2024-12-17T18:11:59.917"/>
    <p1510:client id="{EA6F03CC-13D0-1C5C-EE98-877A4652D7FC}" v="46" dt="2024-12-18T06:56:20.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30"/>
        <p:guide pos="1504"/>
        <p:guide pos="3940"/>
        <p:guide orient="horz" pos="845"/>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e Kalniņa" userId="S::anete.kalnina@varam.gov.lv::12a33942-c267-4fdd-a900-0ab833f6af80" providerId="AD" clId="Web-{EA6F03CC-13D0-1C5C-EE98-877A4652D7FC}"/>
    <pc:docChg chg="modSld">
      <pc:chgData name="Anete Kalniņa" userId="S::anete.kalnina@varam.gov.lv::12a33942-c267-4fdd-a900-0ab833f6af80" providerId="AD" clId="Web-{EA6F03CC-13D0-1C5C-EE98-877A4652D7FC}" dt="2024-12-18T06:56:16.146" v="32"/>
      <pc:docMkLst>
        <pc:docMk/>
      </pc:docMkLst>
      <pc:sldChg chg="modSp">
        <pc:chgData name="Anete Kalniņa" userId="S::anete.kalnina@varam.gov.lv::12a33942-c267-4fdd-a900-0ab833f6af80" providerId="AD" clId="Web-{EA6F03CC-13D0-1C5C-EE98-877A4652D7FC}" dt="2024-12-18T06:43:39.808" v="1" actId="20577"/>
        <pc:sldMkLst>
          <pc:docMk/>
          <pc:sldMk cId="2798282647" sldId="290"/>
        </pc:sldMkLst>
        <pc:spChg chg="mod">
          <ac:chgData name="Anete Kalniņa" userId="S::anete.kalnina@varam.gov.lv::12a33942-c267-4fdd-a900-0ab833f6af80" providerId="AD" clId="Web-{EA6F03CC-13D0-1C5C-EE98-877A4652D7FC}" dt="2024-12-18T06:43:39.808" v="1" actId="20577"/>
          <ac:spMkLst>
            <pc:docMk/>
            <pc:sldMk cId="2798282647" sldId="290"/>
            <ac:spMk id="27" creationId="{9C0C542E-034D-8D4C-0F37-1CA9C13B9583}"/>
          </ac:spMkLst>
        </pc:spChg>
      </pc:sldChg>
      <pc:sldChg chg="addSp delSp modSp">
        <pc:chgData name="Anete Kalniņa" userId="S::anete.kalnina@varam.gov.lv::12a33942-c267-4fdd-a900-0ab833f6af80" providerId="AD" clId="Web-{EA6F03CC-13D0-1C5C-EE98-877A4652D7FC}" dt="2024-12-18T06:50:51.791" v="19" actId="1076"/>
        <pc:sldMkLst>
          <pc:docMk/>
          <pc:sldMk cId="485655191" sldId="294"/>
        </pc:sldMkLst>
        <pc:spChg chg="mod">
          <ac:chgData name="Anete Kalniņa" userId="S::anete.kalnina@varam.gov.lv::12a33942-c267-4fdd-a900-0ab833f6af80" providerId="AD" clId="Web-{EA6F03CC-13D0-1C5C-EE98-877A4652D7FC}" dt="2024-12-18T06:50:41.651" v="18" actId="20577"/>
          <ac:spMkLst>
            <pc:docMk/>
            <pc:sldMk cId="485655191" sldId="294"/>
            <ac:spMk id="7" creationId="{07E1FC45-9B23-4606-B784-BA67D2FEEA62}"/>
          </ac:spMkLst>
        </pc:spChg>
        <pc:spChg chg="mod">
          <ac:chgData name="Anete Kalniņa" userId="S::anete.kalnina@varam.gov.lv::12a33942-c267-4fdd-a900-0ab833f6af80" providerId="AD" clId="Web-{EA6F03CC-13D0-1C5C-EE98-877A4652D7FC}" dt="2024-12-18T06:50:51.791" v="19" actId="1076"/>
          <ac:spMkLst>
            <pc:docMk/>
            <pc:sldMk cId="485655191" sldId="294"/>
            <ac:spMk id="21" creationId="{AA86D019-7F3B-52D6-A933-B34E1B3557ED}"/>
          </ac:spMkLst>
        </pc:spChg>
        <pc:picChg chg="add mod">
          <ac:chgData name="Anete Kalniņa" userId="S::anete.kalnina@varam.gov.lv::12a33942-c267-4fdd-a900-0ab833f6af80" providerId="AD" clId="Web-{EA6F03CC-13D0-1C5C-EE98-877A4652D7FC}" dt="2024-12-18T06:48:42.990" v="14" actId="1076"/>
          <ac:picMkLst>
            <pc:docMk/>
            <pc:sldMk cId="485655191" sldId="294"/>
            <ac:picMk id="2" creationId="{1DFB2273-5D0A-60FD-E7AE-8A573C36FD28}"/>
          </ac:picMkLst>
        </pc:picChg>
        <pc:picChg chg="del">
          <ac:chgData name="Anete Kalniņa" userId="S::anete.kalnina@varam.gov.lv::12a33942-c267-4fdd-a900-0ab833f6af80" providerId="AD" clId="Web-{EA6F03CC-13D0-1C5C-EE98-877A4652D7FC}" dt="2024-12-18T06:47:27.300" v="4"/>
          <ac:picMkLst>
            <pc:docMk/>
            <pc:sldMk cId="485655191" sldId="294"/>
            <ac:picMk id="4" creationId="{652DECAB-BEE1-4F62-748D-58ACBDDB2A04}"/>
          </ac:picMkLst>
        </pc:picChg>
        <pc:picChg chg="del">
          <ac:chgData name="Anete Kalniņa" userId="S::anete.kalnina@varam.gov.lv::12a33942-c267-4fdd-a900-0ab833f6af80" providerId="AD" clId="Web-{EA6F03CC-13D0-1C5C-EE98-877A4652D7FC}" dt="2024-12-18T06:48:13.677" v="8"/>
          <ac:picMkLst>
            <pc:docMk/>
            <pc:sldMk cId="485655191" sldId="294"/>
            <ac:picMk id="1032" creationId="{FAA9193C-70D0-6F4D-71F2-EC3F785047CC}"/>
          </ac:picMkLst>
        </pc:picChg>
      </pc:sldChg>
      <pc:sldChg chg="modSp">
        <pc:chgData name="Anete Kalniņa" userId="S::anete.kalnina@varam.gov.lv::12a33942-c267-4fdd-a900-0ab833f6af80" providerId="AD" clId="Web-{EA6F03CC-13D0-1C5C-EE98-877A4652D7FC}" dt="2024-12-18T06:46:23.048" v="3" actId="20577"/>
        <pc:sldMkLst>
          <pc:docMk/>
          <pc:sldMk cId="2700136219" sldId="312"/>
        </pc:sldMkLst>
        <pc:spChg chg="mod">
          <ac:chgData name="Anete Kalniņa" userId="S::anete.kalnina@varam.gov.lv::12a33942-c267-4fdd-a900-0ab833f6af80" providerId="AD" clId="Web-{EA6F03CC-13D0-1C5C-EE98-877A4652D7FC}" dt="2024-12-18T06:46:23.048" v="3" actId="20577"/>
          <ac:spMkLst>
            <pc:docMk/>
            <pc:sldMk cId="2700136219" sldId="312"/>
            <ac:spMk id="7" creationId="{E61B5FC0-1762-3AD3-9D87-CBA08DE558A2}"/>
          </ac:spMkLst>
        </pc:spChg>
      </pc:sldChg>
      <pc:sldChg chg="modSp">
        <pc:chgData name="Anete Kalniņa" userId="S::anete.kalnina@varam.gov.lv::12a33942-c267-4fdd-a900-0ab833f6af80" providerId="AD" clId="Web-{EA6F03CC-13D0-1C5C-EE98-877A4652D7FC}" dt="2024-12-18T06:53:26.234" v="30" actId="1076"/>
        <pc:sldMkLst>
          <pc:docMk/>
          <pc:sldMk cId="3090165012" sldId="315"/>
        </pc:sldMkLst>
        <pc:picChg chg="mod">
          <ac:chgData name="Anete Kalniņa" userId="S::anete.kalnina@varam.gov.lv::12a33942-c267-4fdd-a900-0ab833f6af80" providerId="AD" clId="Web-{EA6F03CC-13D0-1C5C-EE98-877A4652D7FC}" dt="2024-12-18T06:53:26.234" v="30" actId="1076"/>
          <ac:picMkLst>
            <pc:docMk/>
            <pc:sldMk cId="3090165012" sldId="315"/>
            <ac:picMk id="4098" creationId="{4C7A4AAC-6F95-3BE6-17A3-55BD3C163689}"/>
          </ac:picMkLst>
        </pc:picChg>
      </pc:sldChg>
      <pc:sldChg chg="addSp delSp modSp">
        <pc:chgData name="Anete Kalniņa" userId="S::anete.kalnina@varam.gov.lv::12a33942-c267-4fdd-a900-0ab833f6af80" providerId="AD" clId="Web-{EA6F03CC-13D0-1C5C-EE98-877A4652D7FC}" dt="2024-12-18T06:53:13.390" v="28" actId="1076"/>
        <pc:sldMkLst>
          <pc:docMk/>
          <pc:sldMk cId="2775882997" sldId="316"/>
        </pc:sldMkLst>
        <pc:spChg chg="mod">
          <ac:chgData name="Anete Kalniņa" userId="S::anete.kalnina@varam.gov.lv::12a33942-c267-4fdd-a900-0ab833f6af80" providerId="AD" clId="Web-{EA6F03CC-13D0-1C5C-EE98-877A4652D7FC}" dt="2024-12-18T06:53:08.812" v="27" actId="20577"/>
          <ac:spMkLst>
            <pc:docMk/>
            <pc:sldMk cId="2775882997" sldId="316"/>
            <ac:spMk id="21" creationId="{5B4EAC01-3AF1-F279-B3FE-5C0BC4565565}"/>
          </ac:spMkLst>
        </pc:spChg>
        <pc:picChg chg="add mod">
          <ac:chgData name="Anete Kalniņa" userId="S::anete.kalnina@varam.gov.lv::12a33942-c267-4fdd-a900-0ab833f6af80" providerId="AD" clId="Web-{EA6F03CC-13D0-1C5C-EE98-877A4652D7FC}" dt="2024-12-18T06:53:13.390" v="28" actId="1076"/>
          <ac:picMkLst>
            <pc:docMk/>
            <pc:sldMk cId="2775882997" sldId="316"/>
            <ac:picMk id="2" creationId="{D23B97CC-F2DC-97CE-F695-1791934435DB}"/>
          </ac:picMkLst>
        </pc:picChg>
        <pc:picChg chg="del">
          <ac:chgData name="Anete Kalniņa" userId="S::anete.kalnina@varam.gov.lv::12a33942-c267-4fdd-a900-0ab833f6af80" providerId="AD" clId="Web-{EA6F03CC-13D0-1C5C-EE98-877A4652D7FC}" dt="2024-12-18T06:52:03.559" v="20"/>
          <ac:picMkLst>
            <pc:docMk/>
            <pc:sldMk cId="2775882997" sldId="316"/>
            <ac:picMk id="3074" creationId="{BC3D052D-2BC5-45AC-247C-6949FBCCA57C}"/>
          </ac:picMkLst>
        </pc:picChg>
      </pc:sldChg>
      <pc:sldChg chg="modSp">
        <pc:chgData name="Anete Kalniņa" userId="S::anete.kalnina@varam.gov.lv::12a33942-c267-4fdd-a900-0ab833f6af80" providerId="AD" clId="Web-{EA6F03CC-13D0-1C5C-EE98-877A4652D7FC}" dt="2024-12-18T06:56:16.146" v="32"/>
        <pc:sldMkLst>
          <pc:docMk/>
          <pc:sldMk cId="2515804491" sldId="319"/>
        </pc:sldMkLst>
        <pc:graphicFrameChg chg="mod modGraphic">
          <ac:chgData name="Anete Kalniņa" userId="S::anete.kalnina@varam.gov.lv::12a33942-c267-4fdd-a900-0ab833f6af80" providerId="AD" clId="Web-{EA6F03CC-13D0-1C5C-EE98-877A4652D7FC}" dt="2024-12-18T06:56:16.146" v="32"/>
          <ac:graphicFrameMkLst>
            <pc:docMk/>
            <pc:sldMk cId="2515804491" sldId="319"/>
            <ac:graphicFrameMk id="3" creationId="{8BAAAE11-8981-6EDC-DB31-1009040C9FC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EFAEA-67A9-46F2-89DE-A15813267C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8C22BDB-6DF1-4DFF-A86A-BC27C2F19A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8DDB413-23AE-4FD9-B128-70BBB3495FFE}" type="datetimeFigureOut">
              <a:rPr lang="lv-LV"/>
              <a:pPr>
                <a:defRPr/>
              </a:pPr>
              <a:t>17.12.2024</a:t>
            </a:fld>
            <a:endParaRPr lang="lv-LV"/>
          </a:p>
        </p:txBody>
      </p:sp>
      <p:sp>
        <p:nvSpPr>
          <p:cNvPr id="4" name="Slide Image Placeholder 3">
            <a:extLst>
              <a:ext uri="{FF2B5EF4-FFF2-40B4-BE49-F238E27FC236}">
                <a16:creationId xmlns:a16="http://schemas.microsoft.com/office/drawing/2014/main" id="{2711657D-F1BC-4619-8C20-2EC4287BA1F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17C91D9-BFAC-4251-8179-5107422E4F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CEBBB24-32A1-4972-9764-4153D29739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D6736C-38A2-4250-B959-4811915D0B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84FCD5-F6BA-425D-B7E1-1B8D321977B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a:t>
            </a:fld>
            <a:endParaRPr lang="lv-LV" altLang="en-US"/>
          </a:p>
        </p:txBody>
      </p:sp>
    </p:spTree>
    <p:extLst>
      <p:ext uri="{BB962C8B-B14F-4D97-AF65-F5344CB8AC3E}">
        <p14:creationId xmlns:p14="http://schemas.microsoft.com/office/powerpoint/2010/main" val="221706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C169D-BE9D-8EDF-456C-0DE64167FD2E}"/>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3C44A9C-97F2-BA7A-E57F-A692135C7F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4359107-AE0C-0B2A-8941-75A9623B3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2DD8A30C-C047-0CA7-B7EA-13A25D698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11</a:t>
            </a:fld>
            <a:endParaRPr lang="lv-LV" altLang="en-US"/>
          </a:p>
        </p:txBody>
      </p:sp>
    </p:spTree>
    <p:extLst>
      <p:ext uri="{BB962C8B-B14F-4D97-AF65-F5344CB8AC3E}">
        <p14:creationId xmlns:p14="http://schemas.microsoft.com/office/powerpoint/2010/main" val="117057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C6E0-3686-7378-642A-A05D17146086}"/>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98AAFB6-71CF-A20D-2579-8E8824A234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CE1458A-6F4B-B001-8191-E3D0D7FA2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87D606CC-B0A6-E2DD-1357-99AED49BDE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12</a:t>
            </a:fld>
            <a:endParaRPr lang="lv-LV" altLang="en-US"/>
          </a:p>
        </p:txBody>
      </p:sp>
    </p:spTree>
    <p:extLst>
      <p:ext uri="{BB962C8B-B14F-4D97-AF65-F5344CB8AC3E}">
        <p14:creationId xmlns:p14="http://schemas.microsoft.com/office/powerpoint/2010/main" val="127859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14B24-2BED-A207-1F8C-CB392C6F2A16}"/>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9B8645E-D744-C63B-6D92-0E18FA1266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BBAFDBC-4369-8B17-4FFA-A2FAA82E3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F9533688-EFE1-0240-F59D-6B67D647B3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13</a:t>
            </a:fld>
            <a:endParaRPr lang="lv-LV" altLang="en-US"/>
          </a:p>
        </p:txBody>
      </p:sp>
    </p:spTree>
    <p:extLst>
      <p:ext uri="{BB962C8B-B14F-4D97-AF65-F5344CB8AC3E}">
        <p14:creationId xmlns:p14="http://schemas.microsoft.com/office/powerpoint/2010/main" val="413290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3</a:t>
            </a:fld>
            <a:endParaRPr lang="lv-LV" altLang="en-US"/>
          </a:p>
        </p:txBody>
      </p:sp>
    </p:spTree>
    <p:extLst>
      <p:ext uri="{BB962C8B-B14F-4D97-AF65-F5344CB8AC3E}">
        <p14:creationId xmlns:p14="http://schemas.microsoft.com/office/powerpoint/2010/main" val="250050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80AC7-BC72-0946-835D-73E92DD3DD2C}"/>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6E32008-24E7-F096-0AEF-43F5A3DD37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9A716C0-869F-81B3-B6B2-BA7242048B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A4A917A1-C5A8-D290-E0B0-EE5F7031A9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4</a:t>
            </a:fld>
            <a:endParaRPr lang="lv-LV" altLang="en-US"/>
          </a:p>
        </p:txBody>
      </p:sp>
    </p:spTree>
    <p:extLst>
      <p:ext uri="{BB962C8B-B14F-4D97-AF65-F5344CB8AC3E}">
        <p14:creationId xmlns:p14="http://schemas.microsoft.com/office/powerpoint/2010/main" val="369719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Dari digitāli video?</a:t>
            </a: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5</a:t>
            </a:fld>
            <a:endParaRPr lang="lv-LV" altLang="en-US"/>
          </a:p>
        </p:txBody>
      </p:sp>
    </p:spTree>
    <p:extLst>
      <p:ext uri="{BB962C8B-B14F-4D97-AF65-F5344CB8AC3E}">
        <p14:creationId xmlns:p14="http://schemas.microsoft.com/office/powerpoint/2010/main" val="113489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6BBE-78DB-B0A1-9D58-4E0F32E0A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49518-0D40-22CE-2EE8-434796C7B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3AC52-8715-8097-6614-5ABA20F96445}"/>
              </a:ext>
            </a:extLst>
          </p:cNvPr>
          <p:cNvSpPr>
            <a:spLocks noGrp="1"/>
          </p:cNvSpPr>
          <p:nvPr>
            <p:ph type="body" idx="1"/>
          </p:nvPr>
        </p:nvSpPr>
        <p:spPr/>
        <p:txBody>
          <a:bodyPr/>
          <a:lstStyle/>
          <a:p>
            <a:r>
              <a:rPr lang="lv-LV"/>
              <a:t>Dari digitāli video?</a:t>
            </a:r>
          </a:p>
        </p:txBody>
      </p:sp>
      <p:sp>
        <p:nvSpPr>
          <p:cNvPr id="4" name="Slide Number Placeholder 3">
            <a:extLst>
              <a:ext uri="{FF2B5EF4-FFF2-40B4-BE49-F238E27FC236}">
                <a16:creationId xmlns:a16="http://schemas.microsoft.com/office/drawing/2014/main" id="{D8F0F51C-19EA-FC44-8533-AC562D0DE52A}"/>
              </a:ext>
            </a:extLst>
          </p:cNvPr>
          <p:cNvSpPr>
            <a:spLocks noGrp="1"/>
          </p:cNvSpPr>
          <p:nvPr>
            <p:ph type="sldNum" sz="quarter" idx="5"/>
          </p:nvPr>
        </p:nvSpPr>
        <p:spPr/>
        <p:txBody>
          <a:bodyPr/>
          <a:lstStyle/>
          <a:p>
            <a:pPr>
              <a:defRPr/>
            </a:pPr>
            <a:fld id="{7B84FCD5-F6BA-425D-B7E1-1B8D321977B2}" type="slidenum">
              <a:rPr lang="lv-LV" altLang="en-US" smtClean="0"/>
              <a:pPr>
                <a:defRPr/>
              </a:pPr>
              <a:t>6</a:t>
            </a:fld>
            <a:endParaRPr lang="lv-LV" altLang="en-US"/>
          </a:p>
        </p:txBody>
      </p:sp>
    </p:spTree>
    <p:extLst>
      <p:ext uri="{BB962C8B-B14F-4D97-AF65-F5344CB8AC3E}">
        <p14:creationId xmlns:p14="http://schemas.microsoft.com/office/powerpoint/2010/main" val="201321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2BB94-BA2C-770B-B358-1DAB6CDA7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70552-25DF-0E14-F469-968B3D1AC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9F2D7-86C4-BE72-2BDA-9BE7F1BBA986}"/>
              </a:ext>
            </a:extLst>
          </p:cNvPr>
          <p:cNvSpPr>
            <a:spLocks noGrp="1"/>
          </p:cNvSpPr>
          <p:nvPr>
            <p:ph type="body" idx="1"/>
          </p:nvPr>
        </p:nvSpPr>
        <p:spPr/>
        <p:txBody>
          <a:bodyPr/>
          <a:lstStyle/>
          <a:p>
            <a:r>
              <a:rPr lang="lv-LV"/>
              <a:t>Dari digitāli video?</a:t>
            </a:r>
          </a:p>
        </p:txBody>
      </p:sp>
      <p:sp>
        <p:nvSpPr>
          <p:cNvPr id="4" name="Slide Number Placeholder 3">
            <a:extLst>
              <a:ext uri="{FF2B5EF4-FFF2-40B4-BE49-F238E27FC236}">
                <a16:creationId xmlns:a16="http://schemas.microsoft.com/office/drawing/2014/main" id="{C74B9137-FEBD-679B-182F-D59EE3AD227E}"/>
              </a:ext>
            </a:extLst>
          </p:cNvPr>
          <p:cNvSpPr>
            <a:spLocks noGrp="1"/>
          </p:cNvSpPr>
          <p:nvPr>
            <p:ph type="sldNum" sz="quarter" idx="5"/>
          </p:nvPr>
        </p:nvSpPr>
        <p:spPr/>
        <p:txBody>
          <a:bodyPr/>
          <a:lstStyle/>
          <a:p>
            <a:pPr>
              <a:defRPr/>
            </a:pPr>
            <a:fld id="{7B84FCD5-F6BA-425D-B7E1-1B8D321977B2}" type="slidenum">
              <a:rPr lang="lv-LV" altLang="en-US" smtClean="0"/>
              <a:pPr>
                <a:defRPr/>
              </a:pPr>
              <a:t>7</a:t>
            </a:fld>
            <a:endParaRPr lang="lv-LV" altLang="en-US"/>
          </a:p>
        </p:txBody>
      </p:sp>
    </p:spTree>
    <p:extLst>
      <p:ext uri="{BB962C8B-B14F-4D97-AF65-F5344CB8AC3E}">
        <p14:creationId xmlns:p14="http://schemas.microsoft.com/office/powerpoint/2010/main" val="360593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D136DEA-15FF-43D8-829A-1BAD8943BA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2B9709D-178F-45E0-BC36-07DD4ADEA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3324DD3D-7EE6-4638-AAC8-5A0161C298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8</a:t>
            </a:fld>
            <a:endParaRPr lang="lv-LV"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A59B-E1F9-3728-5AE3-CBA7CA4AE90C}"/>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0140B74-6957-BD8F-8630-E0B15AD920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B8C1E9D-AA68-5928-F975-7D34AC0EA0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90667EFE-E7C6-22B1-105D-D6175BB62C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9</a:t>
            </a:fld>
            <a:endParaRPr lang="lv-LV" altLang="en-US"/>
          </a:p>
        </p:txBody>
      </p:sp>
    </p:spTree>
    <p:extLst>
      <p:ext uri="{BB962C8B-B14F-4D97-AF65-F5344CB8AC3E}">
        <p14:creationId xmlns:p14="http://schemas.microsoft.com/office/powerpoint/2010/main" val="128881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303F-8EF3-55E6-07FA-B8C574E3AC93}"/>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2D4E3C7-62D3-36E5-F37A-97FDC5752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9742242-E494-9646-18FF-FC66ECD484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348264CB-C79B-2681-1E71-1C04FC755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B13D36-5F90-49F2-BA0F-3FE1459B310D}" type="slidenum">
              <a:rPr lang="lv-LV" altLang="en-US" smtClean="0"/>
              <a:pPr/>
              <a:t>10</a:t>
            </a:fld>
            <a:endParaRPr lang="lv-LV" altLang="en-US"/>
          </a:p>
        </p:txBody>
      </p:sp>
    </p:spTree>
    <p:extLst>
      <p:ext uri="{BB962C8B-B14F-4D97-AF65-F5344CB8AC3E}">
        <p14:creationId xmlns:p14="http://schemas.microsoft.com/office/powerpoint/2010/main" val="1944807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187511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2359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9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216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1412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00340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94610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00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4554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12/17/2024</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kumi.lv/ta/id/356184#p30.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cid:image011.png@01D9A8E1.9CACD260" TargetMode="External"/><Relationship Id="rId3" Type="http://schemas.openxmlformats.org/officeDocument/2006/relationships/hyperlink" Target="https://www.varam.gov.lv/lv" TargetMode="External"/><Relationship Id="rId7" Type="http://schemas.openxmlformats.org/officeDocument/2006/relationships/image" Target="cid:image006.png@01D9A8E1.9CACD260" TargetMode="External"/><Relationship Id="rId12" Type="http://schemas.openxmlformats.org/officeDocument/2006/relationships/image" Target="../media/image17.png"/><Relationship Id="rId2" Type="http://schemas.openxmlformats.org/officeDocument/2006/relationships/hyperlink" Target="mailto:viesturs.frisfelds@adrese.gov.lv" TargetMode="Externa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s://www.linkedin.com/company/vides-aizsardz%C4%ABbas-un-re%C4%A3ion%C4%81l%C4%81s-att%C4%ABst%C4%ABbas-ministrija/" TargetMode="External"/><Relationship Id="rId4" Type="http://schemas.openxmlformats.org/officeDocument/2006/relationships/hyperlink" Target="https://twitter.com/VARAM_Latvija" TargetMode="External"/><Relationship Id="rId9" Type="http://schemas.openxmlformats.org/officeDocument/2006/relationships/image" Target="cid:image007.png@01D9A8E1.9CACD26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nvPr>
        </p:nvSpPr>
        <p:spPr>
          <a:xfrm>
            <a:off x="914400" y="3277963"/>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nvPr>
        </p:nvSpPr>
        <p:spPr>
          <a:xfrm>
            <a:off x="914400" y="3814364"/>
            <a:ext cx="10363200" cy="2507844"/>
          </a:xfrm>
        </p:spPr>
        <p:txBody>
          <a:bodyPr>
            <a:spAutoFit/>
          </a:bodyPr>
          <a:lstStyle/>
          <a:p>
            <a:r>
              <a:rPr lang="lv-LV" altLang="lv-LV" sz="2800" b="1">
                <a:solidFill>
                  <a:srgbClr val="29702A"/>
                </a:solidFill>
                <a:latin typeface="Verdana"/>
                <a:ea typeface="Verdana"/>
              </a:rPr>
              <a:t>2.1.1.6. pasākuma</a:t>
            </a:r>
          </a:p>
          <a:p>
            <a:r>
              <a:rPr lang="lv-LV" altLang="lv-LV" sz="2800" b="1">
                <a:solidFill>
                  <a:srgbClr val="29702A"/>
                </a:solidFill>
                <a:latin typeface="Verdana"/>
                <a:ea typeface="Verdana"/>
              </a:rPr>
              <a:t>«Pašvaldību ēku energoefektivitātes paaugstināšana» </a:t>
            </a:r>
          </a:p>
          <a:p>
            <a:r>
              <a:rPr lang="lv-LV" altLang="lv-LV" sz="2800" b="1">
                <a:solidFill>
                  <a:srgbClr val="29702A"/>
                </a:solidFill>
                <a:latin typeface="Verdana"/>
                <a:ea typeface="Verdana"/>
              </a:rPr>
              <a:t>otrā projektu iesniegumu atlases kārta</a:t>
            </a:r>
          </a:p>
          <a:p>
            <a:endParaRPr lang="lv-LV" altLang="lv-LV" sz="2800" b="1">
              <a:solidFill>
                <a:srgbClr val="29702A"/>
              </a:solidFill>
              <a:latin typeface="Verdana"/>
              <a:ea typeface="Verdana"/>
            </a:endParaRPr>
          </a:p>
        </p:txBody>
      </p:sp>
      <p:sp>
        <p:nvSpPr>
          <p:cNvPr id="12292" name="Text Placeholder 2">
            <a:extLst>
              <a:ext uri="{FF2B5EF4-FFF2-40B4-BE49-F238E27FC236}">
                <a16:creationId xmlns:a16="http://schemas.microsoft.com/office/drawing/2014/main" id="{BA5D4051-60C8-4C38-95E3-0A5B1D78DCC1}"/>
              </a:ext>
            </a:extLst>
          </p:cNvPr>
          <p:cNvSpPr>
            <a:spLocks noGrp="1"/>
          </p:cNvSpPr>
          <p:nvPr>
            <p:ph type="body" sz="quarter" idx="11"/>
          </p:nvPr>
        </p:nvSpPr>
        <p:spPr>
          <a:xfrm>
            <a:off x="914400" y="5903913"/>
            <a:ext cx="10363200" cy="639762"/>
          </a:xfrm>
        </p:spPr>
        <p:txBody>
          <a:bodyPr/>
          <a:lstStyle/>
          <a:p>
            <a:r>
              <a:rPr lang="lv-LV" altLang="lv-LV"/>
              <a:t>2024. gada 18. decembris</a:t>
            </a:r>
          </a:p>
        </p:txBody>
      </p:sp>
      <p:sp>
        <p:nvSpPr>
          <p:cNvPr id="3" name="TextBox 2">
            <a:extLst>
              <a:ext uri="{FF2B5EF4-FFF2-40B4-BE49-F238E27FC236}">
                <a16:creationId xmlns:a16="http://schemas.microsoft.com/office/drawing/2014/main" id="{F09F43D4-4E17-1AE0-4EA1-1C491B51A78B}"/>
              </a:ext>
            </a:extLst>
          </p:cNvPr>
          <p:cNvSpPr txBox="1"/>
          <p:nvPr/>
        </p:nvSpPr>
        <p:spPr>
          <a:xfrm>
            <a:off x="3046997" y="3111851"/>
            <a:ext cx="6093994" cy="646331"/>
          </a:xfrm>
          <a:prstGeom prst="rect">
            <a:avLst/>
          </a:prstGeom>
          <a:noFill/>
        </p:spPr>
        <p:txBody>
          <a:bodyPr wrap="square">
            <a:spAutoFit/>
          </a:bodyPr>
          <a:lstStyle/>
          <a:p>
            <a:pPr algn="ctr"/>
            <a:r>
              <a:rPr lang="lv-LV" sz="1800">
                <a:latin typeface="Verdana" panose="020B0604030504040204" pitchFamily="34" charset="0"/>
                <a:ea typeface="Verdana" panose="020B0604030504040204" pitchFamily="34" charset="0"/>
                <a:sym typeface="DM Sans"/>
              </a:rPr>
              <a:t>Eiropas Savienības kohēzijas politikas</a:t>
            </a:r>
          </a:p>
          <a:p>
            <a:pPr algn="ctr"/>
            <a:r>
              <a:rPr lang="lv-LV" sz="1800">
                <a:latin typeface="Verdana" panose="020B0604030504040204" pitchFamily="34" charset="0"/>
                <a:ea typeface="Verdana" panose="020B0604030504040204" pitchFamily="34" charset="0"/>
                <a:sym typeface="DM Sans"/>
              </a:rPr>
              <a:t>programmas 2021. – 2027. gadam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2970E-6D54-F7EB-5AE3-2465E7F4FA98}"/>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73D832F6-2ACE-5784-5EC8-1C4E64E7EF8B}"/>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rPr>
              <a:t>Finansējuma nosacījumi</a:t>
            </a:r>
            <a:endParaRPr lang="lv-LV" altLang="en-US" sz="2800" b="0"/>
          </a:p>
        </p:txBody>
      </p:sp>
      <p:sp>
        <p:nvSpPr>
          <p:cNvPr id="24580" name="Slide Number Placeholder 5">
            <a:extLst>
              <a:ext uri="{FF2B5EF4-FFF2-40B4-BE49-F238E27FC236}">
                <a16:creationId xmlns:a16="http://schemas.microsoft.com/office/drawing/2014/main" id="{5D540EAF-8D20-664E-7F1A-72904D05AC67}"/>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ea typeface="Verdana" panose="020B0604030504040204" pitchFamily="34" charset="0"/>
              </a:rPr>
              <a:pPr/>
              <a:t>10</a:t>
            </a:fld>
            <a:endParaRPr lang="en-US" altLang="en-US" sz="1000">
              <a:solidFill>
                <a:srgbClr val="898989"/>
              </a:solidFill>
              <a:latin typeface="Verdana" panose="020B0604030504040204" pitchFamily="34" charset="0"/>
              <a:ea typeface="Verdana" panose="020B0604030504040204" pitchFamily="34" charset="0"/>
            </a:endParaRPr>
          </a:p>
        </p:txBody>
      </p:sp>
      <p:graphicFrame>
        <p:nvGraphicFramePr>
          <p:cNvPr id="3" name="Table 3">
            <a:extLst>
              <a:ext uri="{FF2B5EF4-FFF2-40B4-BE49-F238E27FC236}">
                <a16:creationId xmlns:a16="http://schemas.microsoft.com/office/drawing/2014/main" id="{E77C866E-1261-0C5F-189B-BE6D762E8288}"/>
              </a:ext>
            </a:extLst>
          </p:cNvPr>
          <p:cNvGraphicFramePr>
            <a:graphicFrameLocks noGrp="1"/>
          </p:cNvGraphicFramePr>
          <p:nvPr>
            <p:extLst>
              <p:ext uri="{D42A27DB-BD31-4B8C-83A1-F6EECF244321}">
                <p14:modId xmlns:p14="http://schemas.microsoft.com/office/powerpoint/2010/main" val="1732675587"/>
              </p:ext>
            </p:extLst>
          </p:nvPr>
        </p:nvGraphicFramePr>
        <p:xfrm>
          <a:off x="1329916" y="2094798"/>
          <a:ext cx="9570456" cy="4229801"/>
        </p:xfrm>
        <a:graphic>
          <a:graphicData uri="http://schemas.openxmlformats.org/drawingml/2006/table">
            <a:tbl>
              <a:tblPr/>
              <a:tblGrid>
                <a:gridCol w="1209894">
                  <a:extLst>
                    <a:ext uri="{9D8B030D-6E8A-4147-A177-3AD203B41FA5}">
                      <a16:colId xmlns:a16="http://schemas.microsoft.com/office/drawing/2014/main" val="20000"/>
                    </a:ext>
                  </a:extLst>
                </a:gridCol>
                <a:gridCol w="8360562">
                  <a:extLst>
                    <a:ext uri="{9D8B030D-6E8A-4147-A177-3AD203B41FA5}">
                      <a16:colId xmlns:a16="http://schemas.microsoft.com/office/drawing/2014/main" val="20001"/>
                    </a:ext>
                  </a:extLst>
                </a:gridCol>
              </a:tblGrid>
              <a:tr h="109661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endParaRPr>
                    </a:p>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rPr>
                        <a:t>Tiek uzstādītas vismaz AER izmantojošas elektroenerģijas ražošanas iekārtas</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1"/>
                  </a:ext>
                </a:extLst>
              </a:tr>
              <a:tr h="8459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rPr>
                        <a:t>Ieguldītais ERAF finansējums uz vienu ietaupīto primārās enerģijas kilovatstundu gadā nevar būt lielāks par 10,01 </a:t>
                      </a:r>
                      <a:r>
                        <a:rPr lang="lv-LV" sz="1600" kern="0">
                          <a:latin typeface="Verdana" panose="020B0604030504040204" pitchFamily="34" charset="0"/>
                          <a:ea typeface="Verdana" panose="020B0604030504040204" pitchFamily="34" charset="0"/>
                          <a:cs typeface="Poppins" panose="00000500000000000000" pitchFamily="2" charset="-70"/>
                        </a:rPr>
                        <a:t>€</a:t>
                      </a:r>
                      <a:endParaRPr kumimoji="0" lang="lv-LV" sz="16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extLst>
                  <a:ext uri="{0D108BD9-81ED-4DB2-BD59-A6C34878D82A}">
                    <a16:rowId xmlns:a16="http://schemas.microsoft.com/office/drawing/2014/main" val="10002"/>
                  </a:ext>
                </a:extLst>
              </a:tr>
              <a:tr h="8459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en-LV" sz="16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Par projektā paredzētajām iekārtām vai būvniecības darbībām ir izsludināts iepirkums par vismaz 30% no projekta kopējām izmaksām</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3"/>
                  </a:ext>
                </a:extLst>
              </a:tr>
              <a:tr h="8459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Energoefektivites darbība paredzēta uzņēmuma energoauditā, energopārvaldības sistēmas vai vides pārvaldības sistēmas dokumentācijā</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extLst>
                  <a:ext uri="{0D108BD9-81ED-4DB2-BD59-A6C34878D82A}">
                    <a16:rowId xmlns:a16="http://schemas.microsoft.com/office/drawing/2014/main" val="10004"/>
                  </a:ext>
                </a:extLst>
              </a:tr>
              <a:tr h="595304">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Veikts siltumnīcefekta gāzu emisiju ietaupījuma aprēķins</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5"/>
                  </a:ext>
                </a:extLst>
              </a:tr>
            </a:tbl>
          </a:graphicData>
        </a:graphic>
      </p:graphicFrame>
      <p:grpSp>
        <p:nvGrpSpPr>
          <p:cNvPr id="2" name="Google Shape;8397;p73">
            <a:extLst>
              <a:ext uri="{FF2B5EF4-FFF2-40B4-BE49-F238E27FC236}">
                <a16:creationId xmlns:a16="http://schemas.microsoft.com/office/drawing/2014/main" id="{EA197D94-E281-4148-4530-D40D9F641D27}"/>
              </a:ext>
            </a:extLst>
          </p:cNvPr>
          <p:cNvGrpSpPr/>
          <p:nvPr/>
        </p:nvGrpSpPr>
        <p:grpSpPr>
          <a:xfrm>
            <a:off x="1623889" y="2319404"/>
            <a:ext cx="851025" cy="638361"/>
            <a:chOff x="6599718" y="2068734"/>
            <a:chExt cx="940737" cy="721067"/>
          </a:xfrm>
        </p:grpSpPr>
        <p:sp>
          <p:nvSpPr>
            <p:cNvPr id="4" name="Google Shape;8398;p73">
              <a:extLst>
                <a:ext uri="{FF2B5EF4-FFF2-40B4-BE49-F238E27FC236}">
                  <a16:creationId xmlns:a16="http://schemas.microsoft.com/office/drawing/2014/main" id="{F6AEB3E9-B20F-E751-A98B-5A84D4DBCD67}"/>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6" name="Google Shape;8399;p73">
              <a:extLst>
                <a:ext uri="{FF2B5EF4-FFF2-40B4-BE49-F238E27FC236}">
                  <a16:creationId xmlns:a16="http://schemas.microsoft.com/office/drawing/2014/main" id="{28595070-768D-5E3C-3FDC-1D073F36B39D}"/>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7" name="Google Shape;8400;p73">
              <a:extLst>
                <a:ext uri="{FF2B5EF4-FFF2-40B4-BE49-F238E27FC236}">
                  <a16:creationId xmlns:a16="http://schemas.microsoft.com/office/drawing/2014/main" id="{A1C78E8D-623A-26B8-5341-0EE6CA6E4919}"/>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8" name="Google Shape;8401;p73">
              <a:extLst>
                <a:ext uri="{FF2B5EF4-FFF2-40B4-BE49-F238E27FC236}">
                  <a16:creationId xmlns:a16="http://schemas.microsoft.com/office/drawing/2014/main" id="{8AA53FDB-2069-41B5-97D3-D6A7605890A6}"/>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0" name="Google Shape;8402;p73">
              <a:extLst>
                <a:ext uri="{FF2B5EF4-FFF2-40B4-BE49-F238E27FC236}">
                  <a16:creationId xmlns:a16="http://schemas.microsoft.com/office/drawing/2014/main" id="{8B659A9A-532F-B9BE-FDEC-DCAFAD21AB19}"/>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1" name="Google Shape;8403;p73">
              <a:extLst>
                <a:ext uri="{FF2B5EF4-FFF2-40B4-BE49-F238E27FC236}">
                  <a16:creationId xmlns:a16="http://schemas.microsoft.com/office/drawing/2014/main" id="{BDC954EE-087F-EB3A-3EF3-A2470D7ACE2D}"/>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nvGrpSpPr>
            <p:cNvPr id="12" name="Google Shape;8404;p73">
              <a:extLst>
                <a:ext uri="{FF2B5EF4-FFF2-40B4-BE49-F238E27FC236}">
                  <a16:creationId xmlns:a16="http://schemas.microsoft.com/office/drawing/2014/main" id="{EB578940-00A9-1F89-5B26-AE8E5BEE0999}"/>
                </a:ext>
              </a:extLst>
            </p:cNvPr>
            <p:cNvGrpSpPr/>
            <p:nvPr/>
          </p:nvGrpSpPr>
          <p:grpSpPr>
            <a:xfrm>
              <a:off x="6836957" y="2068734"/>
              <a:ext cx="461892" cy="721067"/>
              <a:chOff x="6836957" y="2068734"/>
              <a:chExt cx="461892" cy="721067"/>
            </a:xfrm>
          </p:grpSpPr>
          <p:sp>
            <p:nvSpPr>
              <p:cNvPr id="13" name="Google Shape;8405;p73">
                <a:extLst>
                  <a:ext uri="{FF2B5EF4-FFF2-40B4-BE49-F238E27FC236}">
                    <a16:creationId xmlns:a16="http://schemas.microsoft.com/office/drawing/2014/main" id="{4D08A59D-09C2-2F40-A46C-91CBF162021F}"/>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4" name="Google Shape;8406;p73">
                <a:extLst>
                  <a:ext uri="{FF2B5EF4-FFF2-40B4-BE49-F238E27FC236}">
                    <a16:creationId xmlns:a16="http://schemas.microsoft.com/office/drawing/2014/main" id="{FA3394CD-E463-156E-0444-BB9EFE4F3D8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5" name="Google Shape;8407;p73">
                <a:extLst>
                  <a:ext uri="{FF2B5EF4-FFF2-40B4-BE49-F238E27FC236}">
                    <a16:creationId xmlns:a16="http://schemas.microsoft.com/office/drawing/2014/main" id="{ED5C0114-0275-3FCF-330A-DB20956B68C3}"/>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6" name="Google Shape;8408;p73">
                <a:extLst>
                  <a:ext uri="{FF2B5EF4-FFF2-40B4-BE49-F238E27FC236}">
                    <a16:creationId xmlns:a16="http://schemas.microsoft.com/office/drawing/2014/main" id="{97010D30-9439-8890-B104-3E9601757B19}"/>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7" name="Google Shape;8409;p73">
                <a:extLst>
                  <a:ext uri="{FF2B5EF4-FFF2-40B4-BE49-F238E27FC236}">
                    <a16:creationId xmlns:a16="http://schemas.microsoft.com/office/drawing/2014/main" id="{F11DF7D1-6F11-90E8-85FD-07A0ECAC1F49}"/>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8" name="Google Shape;8410;p73">
                <a:extLst>
                  <a:ext uri="{FF2B5EF4-FFF2-40B4-BE49-F238E27FC236}">
                    <a16:creationId xmlns:a16="http://schemas.microsoft.com/office/drawing/2014/main" id="{6B7DDDA0-20C1-5BB5-8782-EFFFC167DED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nvGrpSpPr>
              <p:cNvPr id="19" name="Google Shape;8411;p73">
                <a:extLst>
                  <a:ext uri="{FF2B5EF4-FFF2-40B4-BE49-F238E27FC236}">
                    <a16:creationId xmlns:a16="http://schemas.microsoft.com/office/drawing/2014/main" id="{F9A5F8FD-273A-0884-F117-A2AB39276238}"/>
                  </a:ext>
                </a:extLst>
              </p:cNvPr>
              <p:cNvGrpSpPr/>
              <p:nvPr/>
            </p:nvGrpSpPr>
            <p:grpSpPr>
              <a:xfrm>
                <a:off x="6836957" y="2068734"/>
                <a:ext cx="461892" cy="721067"/>
                <a:chOff x="6836957" y="2068734"/>
                <a:chExt cx="461892" cy="721067"/>
              </a:xfrm>
            </p:grpSpPr>
            <p:sp>
              <p:nvSpPr>
                <p:cNvPr id="20" name="Google Shape;8412;p73">
                  <a:extLst>
                    <a:ext uri="{FF2B5EF4-FFF2-40B4-BE49-F238E27FC236}">
                      <a16:creationId xmlns:a16="http://schemas.microsoft.com/office/drawing/2014/main" id="{C22490DF-857E-6732-FC11-71C998197333}"/>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1" name="Google Shape;8413;p73">
                  <a:extLst>
                    <a:ext uri="{FF2B5EF4-FFF2-40B4-BE49-F238E27FC236}">
                      <a16:creationId xmlns:a16="http://schemas.microsoft.com/office/drawing/2014/main" id="{E98C2044-6CDD-DED3-A204-097BB6F0C9F8}"/>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2" name="Google Shape;8414;p73">
                  <a:extLst>
                    <a:ext uri="{FF2B5EF4-FFF2-40B4-BE49-F238E27FC236}">
                      <a16:creationId xmlns:a16="http://schemas.microsoft.com/office/drawing/2014/main" id="{02435744-18C2-4B84-8A5C-770616A9474A}"/>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3" name="Google Shape;8415;p73">
                  <a:extLst>
                    <a:ext uri="{FF2B5EF4-FFF2-40B4-BE49-F238E27FC236}">
                      <a16:creationId xmlns:a16="http://schemas.microsoft.com/office/drawing/2014/main" id="{3A8FE9B0-7EA8-BCDA-27AC-BAA16E3B62D2}"/>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4" name="Google Shape;8416;p73">
                  <a:extLst>
                    <a:ext uri="{FF2B5EF4-FFF2-40B4-BE49-F238E27FC236}">
                      <a16:creationId xmlns:a16="http://schemas.microsoft.com/office/drawing/2014/main" id="{417CBF35-D0D2-F953-2A2D-38030DB16E10}"/>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5" name="Google Shape;8417;p73">
                  <a:extLst>
                    <a:ext uri="{FF2B5EF4-FFF2-40B4-BE49-F238E27FC236}">
                      <a16:creationId xmlns:a16="http://schemas.microsoft.com/office/drawing/2014/main" id="{887D0EEF-FE04-042B-15F5-2C69154E8FB8}"/>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6" name="Google Shape;8418;p73">
                  <a:extLst>
                    <a:ext uri="{FF2B5EF4-FFF2-40B4-BE49-F238E27FC236}">
                      <a16:creationId xmlns:a16="http://schemas.microsoft.com/office/drawing/2014/main" id="{FDE60AFC-8FB6-3FD9-E16D-C2E5F366BF9A}"/>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29702A"/>
                  </a:solidFill>
                  <a:prstDash val="solid"/>
                  <a:miter lim="12565"/>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grpSp>
      <p:grpSp>
        <p:nvGrpSpPr>
          <p:cNvPr id="27" name="Google Shape;9246;p76">
            <a:extLst>
              <a:ext uri="{FF2B5EF4-FFF2-40B4-BE49-F238E27FC236}">
                <a16:creationId xmlns:a16="http://schemas.microsoft.com/office/drawing/2014/main" id="{74217483-1317-FA77-65E4-3EF5E50F4749}"/>
              </a:ext>
            </a:extLst>
          </p:cNvPr>
          <p:cNvGrpSpPr/>
          <p:nvPr/>
        </p:nvGrpSpPr>
        <p:grpSpPr>
          <a:xfrm>
            <a:off x="1813581" y="4183667"/>
            <a:ext cx="529241" cy="497529"/>
            <a:chOff x="-42804750" y="1949600"/>
            <a:chExt cx="337125" cy="316925"/>
          </a:xfrm>
          <a:solidFill>
            <a:srgbClr val="29702A"/>
          </a:solidFill>
        </p:grpSpPr>
        <p:sp>
          <p:nvSpPr>
            <p:cNvPr id="28" name="Google Shape;9247;p76">
              <a:extLst>
                <a:ext uri="{FF2B5EF4-FFF2-40B4-BE49-F238E27FC236}">
                  <a16:creationId xmlns:a16="http://schemas.microsoft.com/office/drawing/2014/main" id="{76120914-74C5-B698-E4A9-8F35AC4B0B20}"/>
                </a:ext>
              </a:extLst>
            </p:cNvPr>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29" name="Google Shape;9248;p76">
              <a:extLst>
                <a:ext uri="{FF2B5EF4-FFF2-40B4-BE49-F238E27FC236}">
                  <a16:creationId xmlns:a16="http://schemas.microsoft.com/office/drawing/2014/main" id="{73BF04F0-7F62-D6E4-4B42-9C771BC636ED}"/>
                </a:ext>
              </a:extLst>
            </p:cNvPr>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30" name="Google Shape;9249;p76">
              <a:extLst>
                <a:ext uri="{FF2B5EF4-FFF2-40B4-BE49-F238E27FC236}">
                  <a16:creationId xmlns:a16="http://schemas.microsoft.com/office/drawing/2014/main" id="{03FAFCC0-A6F4-463A-EB56-4016B05E4898}"/>
                </a:ext>
              </a:extLst>
            </p:cNvPr>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sp>
        <p:nvSpPr>
          <p:cNvPr id="31" name="Google Shape;9343;p76">
            <a:extLst>
              <a:ext uri="{FF2B5EF4-FFF2-40B4-BE49-F238E27FC236}">
                <a16:creationId xmlns:a16="http://schemas.microsoft.com/office/drawing/2014/main" id="{30028E30-06A7-A57D-E868-855825696E59}"/>
              </a:ext>
            </a:extLst>
          </p:cNvPr>
          <p:cNvSpPr/>
          <p:nvPr/>
        </p:nvSpPr>
        <p:spPr>
          <a:xfrm>
            <a:off x="1828415" y="4968366"/>
            <a:ext cx="514407" cy="499571"/>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nvGrpSpPr>
          <p:cNvPr id="32" name="Google Shape;10353;p79">
            <a:extLst>
              <a:ext uri="{FF2B5EF4-FFF2-40B4-BE49-F238E27FC236}">
                <a16:creationId xmlns:a16="http://schemas.microsoft.com/office/drawing/2014/main" id="{72873A1D-4FB9-9578-DDEB-8F97C40931AE}"/>
              </a:ext>
            </a:extLst>
          </p:cNvPr>
          <p:cNvGrpSpPr/>
          <p:nvPr/>
        </p:nvGrpSpPr>
        <p:grpSpPr>
          <a:xfrm>
            <a:off x="1871812" y="5835571"/>
            <a:ext cx="408688" cy="477799"/>
            <a:chOff x="-48237000" y="2342650"/>
            <a:chExt cx="256800" cy="300225"/>
          </a:xfrm>
          <a:solidFill>
            <a:srgbClr val="29702A"/>
          </a:solidFill>
        </p:grpSpPr>
        <p:sp>
          <p:nvSpPr>
            <p:cNvPr id="33" name="Google Shape;10354;p79">
              <a:extLst>
                <a:ext uri="{FF2B5EF4-FFF2-40B4-BE49-F238E27FC236}">
                  <a16:creationId xmlns:a16="http://schemas.microsoft.com/office/drawing/2014/main" id="{EAB88674-5177-66A0-4207-89B193CD10A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34" name="Google Shape;10355;p79">
              <a:extLst>
                <a:ext uri="{FF2B5EF4-FFF2-40B4-BE49-F238E27FC236}">
                  <a16:creationId xmlns:a16="http://schemas.microsoft.com/office/drawing/2014/main" id="{0C98B07C-560A-BB92-CA62-D8F311F32E47}"/>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35" name="Google Shape;10356;p79">
              <a:extLst>
                <a:ext uri="{FF2B5EF4-FFF2-40B4-BE49-F238E27FC236}">
                  <a16:creationId xmlns:a16="http://schemas.microsoft.com/office/drawing/2014/main" id="{99CD342D-AFEF-57A2-25C8-A548F6EE90C7}"/>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nvGrpSpPr>
          <p:cNvPr id="36" name="Google Shape;9196;p75">
            <a:extLst>
              <a:ext uri="{FF2B5EF4-FFF2-40B4-BE49-F238E27FC236}">
                <a16:creationId xmlns:a16="http://schemas.microsoft.com/office/drawing/2014/main" id="{BE55548C-CCFD-B8EC-EC5F-342084E5B879}"/>
              </a:ext>
            </a:extLst>
          </p:cNvPr>
          <p:cNvGrpSpPr/>
          <p:nvPr/>
        </p:nvGrpSpPr>
        <p:grpSpPr>
          <a:xfrm>
            <a:off x="1838273" y="3387835"/>
            <a:ext cx="440009" cy="403659"/>
            <a:chOff x="6239575" y="4416275"/>
            <a:chExt cx="489625" cy="449175"/>
          </a:xfrm>
          <a:solidFill>
            <a:srgbClr val="29702A"/>
          </a:solidFill>
        </p:grpSpPr>
        <p:sp>
          <p:nvSpPr>
            <p:cNvPr id="37" name="Google Shape;9197;p75">
              <a:extLst>
                <a:ext uri="{FF2B5EF4-FFF2-40B4-BE49-F238E27FC236}">
                  <a16:creationId xmlns:a16="http://schemas.microsoft.com/office/drawing/2014/main" id="{39F0EA83-4157-114D-9658-C71C2AD20A7E}"/>
                </a:ext>
              </a:extLst>
            </p:cNvPr>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38" name="Google Shape;9198;p75">
              <a:extLst>
                <a:ext uri="{FF2B5EF4-FFF2-40B4-BE49-F238E27FC236}">
                  <a16:creationId xmlns:a16="http://schemas.microsoft.com/office/drawing/2014/main" id="{843CDE8F-ACFB-D085-701D-4C37E6DF3464}"/>
                </a:ext>
              </a:extLst>
            </p:cNvPr>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39" name="Google Shape;9199;p75">
              <a:extLst>
                <a:ext uri="{FF2B5EF4-FFF2-40B4-BE49-F238E27FC236}">
                  <a16:creationId xmlns:a16="http://schemas.microsoft.com/office/drawing/2014/main" id="{FF998F78-AFBE-C63F-F89D-BCFAA1E34351}"/>
                </a:ext>
              </a:extLst>
            </p:cNvPr>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7808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A6F6D-A6F6-F6C8-1DAF-60E506DC96E1}"/>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9D50462F-0B4D-0DA7-D591-F8D15932A7D0}"/>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latin typeface="Verdana"/>
                <a:ea typeface="Verdana"/>
              </a:rPr>
              <a:t>Finansējuma nosacījumi</a:t>
            </a:r>
            <a:endParaRPr lang="lv-LV" altLang="en-US" sz="2800" b="0"/>
          </a:p>
        </p:txBody>
      </p:sp>
      <p:sp>
        <p:nvSpPr>
          <p:cNvPr id="24580" name="Slide Number Placeholder 5">
            <a:extLst>
              <a:ext uri="{FF2B5EF4-FFF2-40B4-BE49-F238E27FC236}">
                <a16:creationId xmlns:a16="http://schemas.microsoft.com/office/drawing/2014/main" id="{B65A2514-B204-E724-9918-A863A46FCAB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graphicFrame>
        <p:nvGraphicFramePr>
          <p:cNvPr id="3" name="Table 3">
            <a:extLst>
              <a:ext uri="{FF2B5EF4-FFF2-40B4-BE49-F238E27FC236}">
                <a16:creationId xmlns:a16="http://schemas.microsoft.com/office/drawing/2014/main" id="{FC68DA92-3D0A-2996-414C-3C78516521B2}"/>
              </a:ext>
            </a:extLst>
          </p:cNvPr>
          <p:cNvGraphicFramePr>
            <a:graphicFrameLocks noGrp="1"/>
          </p:cNvGraphicFramePr>
          <p:nvPr>
            <p:extLst>
              <p:ext uri="{D42A27DB-BD31-4B8C-83A1-F6EECF244321}">
                <p14:modId xmlns:p14="http://schemas.microsoft.com/office/powerpoint/2010/main" val="4218140225"/>
              </p:ext>
            </p:extLst>
          </p:nvPr>
        </p:nvGraphicFramePr>
        <p:xfrm>
          <a:off x="1329916" y="2264618"/>
          <a:ext cx="9532167" cy="4059981"/>
        </p:xfrm>
        <a:graphic>
          <a:graphicData uri="http://schemas.openxmlformats.org/drawingml/2006/table">
            <a:tbl>
              <a:tblPr/>
              <a:tblGrid>
                <a:gridCol w="1205054">
                  <a:extLst>
                    <a:ext uri="{9D8B030D-6E8A-4147-A177-3AD203B41FA5}">
                      <a16:colId xmlns:a16="http://schemas.microsoft.com/office/drawing/2014/main" val="20000"/>
                    </a:ext>
                  </a:extLst>
                </a:gridCol>
                <a:gridCol w="8327113">
                  <a:extLst>
                    <a:ext uri="{9D8B030D-6E8A-4147-A177-3AD203B41FA5}">
                      <a16:colId xmlns:a16="http://schemas.microsoft.com/office/drawing/2014/main" val="20001"/>
                    </a:ext>
                  </a:extLst>
                </a:gridCol>
              </a:tblGrid>
              <a:tr h="125751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rPr>
                        <a:t>Projekta iesniedzējam ir tiesības uz nekustamo īpašumu, tai skaitā uz zemi un infrastruktūru, kurā tiks veiktas projektā paredzētās darbības (atbilstoši MK noteikumu 24. punktam vai 25.punktam)</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1"/>
                  </a:ext>
                </a:extLst>
              </a:tr>
              <a:tr h="154494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altLang="en-LV" sz="16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Ja </a:t>
                      </a:r>
                      <a:r>
                        <a:rPr kumimoji="0" lang="lv-LV" altLang="en-LV" sz="1600" b="0" i="0" u="none" strike="noStrike" cap="none" normalizeH="0" baseline="0" err="1">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atjaunīgos</a:t>
                      </a:r>
                      <a:r>
                        <a:rPr kumimoji="0" lang="lv-LV" altLang="en-LV" sz="16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 energoresursus izmantojošu elektroenerģijas ražošanas iekārtu un/vai to saražoto enerģiju akumulējošu iekārtu uzstādīšanai paredzētā teritorija (zemes vienība) nav projekta iesniedzēja īpašumā, tad būs spēkā esošs nomas līgums vai līgums par apbūves tiesību uz zemes vienību, kurā veiktas darbības projekta ietvaros</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extLst>
                  <a:ext uri="{0D108BD9-81ED-4DB2-BD59-A6C34878D82A}">
                    <a16:rowId xmlns:a16="http://schemas.microsoft.com/office/drawing/2014/main" val="10002"/>
                  </a:ext>
                </a:extLst>
              </a:tr>
              <a:tr h="125751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Izpilda nepieciešamās prasības horizontālo principu "Vienlīdzība, iekļaušana, </a:t>
                      </a:r>
                      <a:r>
                        <a:rPr kumimoji="0" lang="lv-LV" altLang="en-LV" sz="1600" b="0" i="0" u="none" strike="noStrike" kern="1200" cap="none" normalizeH="0" baseline="0" err="1">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nediskriminācija</a:t>
                      </a: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 un </a:t>
                      </a:r>
                      <a:r>
                        <a:rPr kumimoji="0" lang="lv-LV" altLang="en-LV" sz="1600" b="0" i="0" u="none" strike="noStrike" kern="1200" cap="none" normalizeH="0" baseline="0" err="1">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pamattiesību</a:t>
                      </a: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 ievērošana", "Nenodarīt būtisku kaitējumu", "Energoefektivitāte pirmajā vietā", "</a:t>
                      </a:r>
                      <a:r>
                        <a:rPr kumimoji="0" lang="lv-LV" altLang="en-LV" sz="1600" b="0" i="0" u="none" strike="noStrike" kern="1200" cap="none" normalizeH="0" baseline="0" err="1">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Klimatdrošināšana</a:t>
                      </a: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 un Eiropas Savienības un Latvijas Republikas normatīvo aktu ievērošanai vides aizsardzības jomā</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5"/>
                  </a:ext>
                </a:extLst>
              </a:tr>
            </a:tbl>
          </a:graphicData>
        </a:graphic>
      </p:graphicFrame>
      <p:sp>
        <p:nvSpPr>
          <p:cNvPr id="31" name="Google Shape;9343;p76">
            <a:extLst>
              <a:ext uri="{FF2B5EF4-FFF2-40B4-BE49-F238E27FC236}">
                <a16:creationId xmlns:a16="http://schemas.microsoft.com/office/drawing/2014/main" id="{F5B32981-2570-3E3A-2C83-0B94DEB8D77F}"/>
              </a:ext>
            </a:extLst>
          </p:cNvPr>
          <p:cNvSpPr/>
          <p:nvPr/>
        </p:nvSpPr>
        <p:spPr>
          <a:xfrm>
            <a:off x="1759412" y="2493367"/>
            <a:ext cx="514407" cy="499571"/>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grpSp>
        <p:nvGrpSpPr>
          <p:cNvPr id="2" name="Google Shape;9044;p75">
            <a:extLst>
              <a:ext uri="{FF2B5EF4-FFF2-40B4-BE49-F238E27FC236}">
                <a16:creationId xmlns:a16="http://schemas.microsoft.com/office/drawing/2014/main" id="{95BF1CC9-B05D-7070-FFB3-29DEC947887A}"/>
              </a:ext>
            </a:extLst>
          </p:cNvPr>
          <p:cNvGrpSpPr/>
          <p:nvPr/>
        </p:nvGrpSpPr>
        <p:grpSpPr>
          <a:xfrm>
            <a:off x="1741326" y="5533639"/>
            <a:ext cx="453557" cy="398637"/>
            <a:chOff x="2081650" y="2050750"/>
            <a:chExt cx="483125" cy="424625"/>
          </a:xfrm>
          <a:solidFill>
            <a:srgbClr val="29702A"/>
          </a:solidFill>
        </p:grpSpPr>
        <p:sp>
          <p:nvSpPr>
            <p:cNvPr id="4" name="Google Shape;9045;p75">
              <a:extLst>
                <a:ext uri="{FF2B5EF4-FFF2-40B4-BE49-F238E27FC236}">
                  <a16:creationId xmlns:a16="http://schemas.microsoft.com/office/drawing/2014/main" id="{3014964A-4006-52EC-7CB3-DA75A64E95A1}"/>
                </a:ext>
              </a:extLst>
            </p:cNvPr>
            <p:cNvSpPr/>
            <p:nvPr/>
          </p:nvSpPr>
          <p:spPr>
            <a:xfrm>
              <a:off x="2081650" y="2050750"/>
              <a:ext cx="483125" cy="424625"/>
            </a:xfrm>
            <a:custGeom>
              <a:avLst/>
              <a:gdLst/>
              <a:ahLst/>
              <a:cxnLst/>
              <a:rect l="l" t="t" r="r" b="b"/>
              <a:pathLst>
                <a:path w="19325" h="16985" extrusionOk="0">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sp>
          <p:nvSpPr>
            <p:cNvPr id="6" name="Google Shape;9046;p75">
              <a:extLst>
                <a:ext uri="{FF2B5EF4-FFF2-40B4-BE49-F238E27FC236}">
                  <a16:creationId xmlns:a16="http://schemas.microsoft.com/office/drawing/2014/main" id="{6E0A3817-3704-38D6-6A73-B90ECFF5F216}"/>
                </a:ext>
              </a:extLst>
            </p:cNvPr>
            <p:cNvSpPr/>
            <p:nvPr/>
          </p:nvSpPr>
          <p:spPr>
            <a:xfrm>
              <a:off x="2136375" y="2292025"/>
              <a:ext cx="36400" cy="41975"/>
            </a:xfrm>
            <a:custGeom>
              <a:avLst/>
              <a:gdLst/>
              <a:ahLst/>
              <a:cxnLst/>
              <a:rect l="l" t="t" r="r" b="b"/>
              <a:pathLst>
                <a:path w="1456" h="1679" extrusionOk="0">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sp>
          <p:nvSpPr>
            <p:cNvPr id="7" name="Google Shape;9047;p75">
              <a:extLst>
                <a:ext uri="{FF2B5EF4-FFF2-40B4-BE49-F238E27FC236}">
                  <a16:creationId xmlns:a16="http://schemas.microsoft.com/office/drawing/2014/main" id="{33F6F1FF-60CF-4625-E45E-158796A3D120}"/>
                </a:ext>
              </a:extLst>
            </p:cNvPr>
            <p:cNvSpPr/>
            <p:nvPr/>
          </p:nvSpPr>
          <p:spPr>
            <a:xfrm>
              <a:off x="2296850" y="2220800"/>
              <a:ext cx="46075" cy="51650"/>
            </a:xfrm>
            <a:custGeom>
              <a:avLst/>
              <a:gdLst/>
              <a:ahLst/>
              <a:cxnLst/>
              <a:rect l="l" t="t" r="r" b="b"/>
              <a:pathLst>
                <a:path w="1843" h="2066" extrusionOk="0">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sp>
          <p:nvSpPr>
            <p:cNvPr id="8" name="Google Shape;9048;p75">
              <a:extLst>
                <a:ext uri="{FF2B5EF4-FFF2-40B4-BE49-F238E27FC236}">
                  <a16:creationId xmlns:a16="http://schemas.microsoft.com/office/drawing/2014/main" id="{C450F704-53D9-5AA9-40E9-2D892AE8A973}"/>
                </a:ext>
              </a:extLst>
            </p:cNvPr>
            <p:cNvSpPr/>
            <p:nvPr/>
          </p:nvSpPr>
          <p:spPr>
            <a:xfrm>
              <a:off x="2158650" y="2216775"/>
              <a:ext cx="47275" cy="51425"/>
            </a:xfrm>
            <a:custGeom>
              <a:avLst/>
              <a:gdLst/>
              <a:ahLst/>
              <a:cxnLst/>
              <a:rect l="l" t="t" r="r" b="b"/>
              <a:pathLst>
                <a:path w="1891" h="2057" extrusionOk="0">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sp>
          <p:nvSpPr>
            <p:cNvPr id="10" name="Google Shape;9049;p75">
              <a:extLst>
                <a:ext uri="{FF2B5EF4-FFF2-40B4-BE49-F238E27FC236}">
                  <a16:creationId xmlns:a16="http://schemas.microsoft.com/office/drawing/2014/main" id="{479826E0-FD04-3928-B623-8F9F4CE6871B}"/>
                </a:ext>
              </a:extLst>
            </p:cNvPr>
            <p:cNvSpPr/>
            <p:nvPr/>
          </p:nvSpPr>
          <p:spPr>
            <a:xfrm>
              <a:off x="2426475" y="2255725"/>
              <a:ext cx="55875" cy="46900"/>
            </a:xfrm>
            <a:custGeom>
              <a:avLst/>
              <a:gdLst/>
              <a:ahLst/>
              <a:cxnLst/>
              <a:rect l="l" t="t" r="r" b="b"/>
              <a:pathLst>
                <a:path w="2235" h="1876" extrusionOk="0">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sp>
          <p:nvSpPr>
            <p:cNvPr id="11" name="Google Shape;9050;p75">
              <a:extLst>
                <a:ext uri="{FF2B5EF4-FFF2-40B4-BE49-F238E27FC236}">
                  <a16:creationId xmlns:a16="http://schemas.microsoft.com/office/drawing/2014/main" id="{621A7B2F-77E9-F761-D39B-148A82E08873}"/>
                </a:ext>
              </a:extLst>
            </p:cNvPr>
            <p:cNvSpPr/>
            <p:nvPr/>
          </p:nvSpPr>
          <p:spPr>
            <a:xfrm>
              <a:off x="2473050" y="2192325"/>
              <a:ext cx="37000" cy="41500"/>
            </a:xfrm>
            <a:custGeom>
              <a:avLst/>
              <a:gdLst/>
              <a:ahLst/>
              <a:cxnLst/>
              <a:rect l="l" t="t" r="r" b="b"/>
              <a:pathLst>
                <a:path w="1480" h="1660" extrusionOk="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endParaRPr>
            </a:p>
          </p:txBody>
        </p:sp>
      </p:grpSp>
      <p:sp>
        <p:nvSpPr>
          <p:cNvPr id="12" name="Google Shape;9962;p78">
            <a:extLst>
              <a:ext uri="{FF2B5EF4-FFF2-40B4-BE49-F238E27FC236}">
                <a16:creationId xmlns:a16="http://schemas.microsoft.com/office/drawing/2014/main" id="{48DA8CE6-8640-8989-1926-EC16AEE84232}"/>
              </a:ext>
            </a:extLst>
          </p:cNvPr>
          <p:cNvSpPr/>
          <p:nvPr/>
        </p:nvSpPr>
        <p:spPr>
          <a:xfrm>
            <a:off x="1727356" y="4013503"/>
            <a:ext cx="475251" cy="499571"/>
          </a:xfrm>
          <a:custGeom>
            <a:avLst/>
            <a:gdLst/>
            <a:ahLst/>
            <a:cxnLst/>
            <a:rect l="l" t="t" r="r" b="b"/>
            <a:pathLst>
              <a:path w="11752" h="11753" extrusionOk="0">
                <a:moveTo>
                  <a:pt x="9672" y="725"/>
                </a:moveTo>
                <a:lnTo>
                  <a:pt x="9672" y="4191"/>
                </a:lnTo>
                <a:cubicBezTo>
                  <a:pt x="9546" y="4160"/>
                  <a:pt x="9420" y="4160"/>
                  <a:pt x="9294" y="4160"/>
                </a:cubicBezTo>
                <a:cubicBezTo>
                  <a:pt x="9200" y="4160"/>
                  <a:pt x="9074" y="4191"/>
                  <a:pt x="8948" y="4223"/>
                </a:cubicBezTo>
                <a:lnTo>
                  <a:pt x="8948" y="3844"/>
                </a:lnTo>
                <a:cubicBezTo>
                  <a:pt x="8948" y="3277"/>
                  <a:pt x="8475" y="2805"/>
                  <a:pt x="7939" y="2805"/>
                </a:cubicBezTo>
                <a:cubicBezTo>
                  <a:pt x="7813" y="2805"/>
                  <a:pt x="7687" y="2836"/>
                  <a:pt x="7561" y="2836"/>
                </a:cubicBezTo>
                <a:lnTo>
                  <a:pt x="7561" y="2458"/>
                </a:lnTo>
                <a:cubicBezTo>
                  <a:pt x="7561" y="1891"/>
                  <a:pt x="7089" y="1419"/>
                  <a:pt x="6553" y="1419"/>
                </a:cubicBezTo>
                <a:cubicBezTo>
                  <a:pt x="6427" y="1419"/>
                  <a:pt x="6364" y="1419"/>
                  <a:pt x="6238" y="1482"/>
                </a:cubicBezTo>
                <a:cubicBezTo>
                  <a:pt x="6427" y="1041"/>
                  <a:pt x="6837" y="725"/>
                  <a:pt x="7246" y="725"/>
                </a:cubicBezTo>
                <a:close/>
                <a:moveTo>
                  <a:pt x="11090" y="1419"/>
                </a:moveTo>
                <a:lnTo>
                  <a:pt x="11090" y="4884"/>
                </a:lnTo>
                <a:cubicBezTo>
                  <a:pt x="10964" y="4853"/>
                  <a:pt x="10838" y="4853"/>
                  <a:pt x="10712" y="4853"/>
                </a:cubicBezTo>
                <a:cubicBezTo>
                  <a:pt x="10617" y="4853"/>
                  <a:pt x="10491" y="4884"/>
                  <a:pt x="10365" y="4884"/>
                </a:cubicBezTo>
                <a:lnTo>
                  <a:pt x="10365" y="1419"/>
                </a:lnTo>
                <a:close/>
                <a:moveTo>
                  <a:pt x="4537" y="725"/>
                </a:moveTo>
                <a:cubicBezTo>
                  <a:pt x="5104" y="725"/>
                  <a:pt x="5577" y="1198"/>
                  <a:pt x="5577" y="1734"/>
                </a:cubicBezTo>
                <a:lnTo>
                  <a:pt x="5577" y="5010"/>
                </a:lnTo>
                <a:lnTo>
                  <a:pt x="4474" y="6113"/>
                </a:lnTo>
                <a:cubicBezTo>
                  <a:pt x="4253" y="6302"/>
                  <a:pt x="4096" y="6585"/>
                  <a:pt x="4033" y="6869"/>
                </a:cubicBezTo>
                <a:lnTo>
                  <a:pt x="2143" y="6869"/>
                </a:lnTo>
                <a:lnTo>
                  <a:pt x="2143" y="725"/>
                </a:lnTo>
                <a:close/>
                <a:moveTo>
                  <a:pt x="1418" y="1419"/>
                </a:moveTo>
                <a:lnTo>
                  <a:pt x="1418" y="7247"/>
                </a:lnTo>
                <a:cubicBezTo>
                  <a:pt x="1418" y="7468"/>
                  <a:pt x="1575" y="7625"/>
                  <a:pt x="1796" y="7625"/>
                </a:cubicBezTo>
                <a:lnTo>
                  <a:pt x="3938" y="7625"/>
                </a:lnTo>
                <a:cubicBezTo>
                  <a:pt x="4001" y="7846"/>
                  <a:pt x="4064" y="8098"/>
                  <a:pt x="4190" y="8287"/>
                </a:cubicBezTo>
                <a:lnTo>
                  <a:pt x="725" y="8287"/>
                </a:lnTo>
                <a:lnTo>
                  <a:pt x="725" y="1419"/>
                </a:lnTo>
                <a:close/>
                <a:moveTo>
                  <a:pt x="6648" y="2112"/>
                </a:moveTo>
                <a:cubicBezTo>
                  <a:pt x="6837" y="2112"/>
                  <a:pt x="6994" y="2269"/>
                  <a:pt x="6994" y="2458"/>
                </a:cubicBezTo>
                <a:lnTo>
                  <a:pt x="6994" y="6554"/>
                </a:lnTo>
                <a:cubicBezTo>
                  <a:pt x="6994" y="6743"/>
                  <a:pt x="7152" y="6900"/>
                  <a:pt x="7341" y="6900"/>
                </a:cubicBezTo>
                <a:cubicBezTo>
                  <a:pt x="7530" y="6900"/>
                  <a:pt x="7687" y="6743"/>
                  <a:pt x="7687" y="6554"/>
                </a:cubicBezTo>
                <a:lnTo>
                  <a:pt x="7687" y="3844"/>
                </a:lnTo>
                <a:cubicBezTo>
                  <a:pt x="7687" y="3624"/>
                  <a:pt x="7845" y="3466"/>
                  <a:pt x="8065" y="3466"/>
                </a:cubicBezTo>
                <a:cubicBezTo>
                  <a:pt x="8254" y="3466"/>
                  <a:pt x="8412" y="3624"/>
                  <a:pt x="8412" y="3844"/>
                </a:cubicBezTo>
                <a:lnTo>
                  <a:pt x="8412" y="6554"/>
                </a:lnTo>
                <a:cubicBezTo>
                  <a:pt x="8412" y="6743"/>
                  <a:pt x="8570" y="6900"/>
                  <a:pt x="8759" y="6900"/>
                </a:cubicBezTo>
                <a:cubicBezTo>
                  <a:pt x="8948" y="6900"/>
                  <a:pt x="9105" y="6743"/>
                  <a:pt x="9105" y="6554"/>
                </a:cubicBezTo>
                <a:lnTo>
                  <a:pt x="9105" y="5168"/>
                </a:lnTo>
                <a:cubicBezTo>
                  <a:pt x="9105" y="4979"/>
                  <a:pt x="9263" y="4821"/>
                  <a:pt x="9483" y="4821"/>
                </a:cubicBezTo>
                <a:cubicBezTo>
                  <a:pt x="9672" y="4821"/>
                  <a:pt x="9830" y="4979"/>
                  <a:pt x="9830" y="5168"/>
                </a:cubicBezTo>
                <a:lnTo>
                  <a:pt x="9830" y="6554"/>
                </a:lnTo>
                <a:cubicBezTo>
                  <a:pt x="9830" y="6743"/>
                  <a:pt x="9987" y="6900"/>
                  <a:pt x="10176" y="6900"/>
                </a:cubicBezTo>
                <a:cubicBezTo>
                  <a:pt x="10365" y="6900"/>
                  <a:pt x="10523" y="6743"/>
                  <a:pt x="10523" y="6554"/>
                </a:cubicBezTo>
                <a:lnTo>
                  <a:pt x="10523" y="5892"/>
                </a:lnTo>
                <a:cubicBezTo>
                  <a:pt x="10523" y="5672"/>
                  <a:pt x="10680" y="5514"/>
                  <a:pt x="10901" y="5514"/>
                </a:cubicBezTo>
                <a:cubicBezTo>
                  <a:pt x="11090" y="5514"/>
                  <a:pt x="11247" y="5672"/>
                  <a:pt x="11247" y="5892"/>
                </a:cubicBezTo>
                <a:cubicBezTo>
                  <a:pt x="11090" y="5955"/>
                  <a:pt x="11090" y="8633"/>
                  <a:pt x="11090" y="8791"/>
                </a:cubicBezTo>
                <a:cubicBezTo>
                  <a:pt x="11090" y="9043"/>
                  <a:pt x="10995" y="9232"/>
                  <a:pt x="10838" y="9389"/>
                </a:cubicBezTo>
                <a:cubicBezTo>
                  <a:pt x="10586" y="9673"/>
                  <a:pt x="10397" y="10051"/>
                  <a:pt x="10397" y="10460"/>
                </a:cubicBezTo>
                <a:lnTo>
                  <a:pt x="10397" y="11028"/>
                </a:lnTo>
                <a:lnTo>
                  <a:pt x="6270" y="11028"/>
                </a:lnTo>
                <a:lnTo>
                  <a:pt x="6270" y="10397"/>
                </a:lnTo>
                <a:cubicBezTo>
                  <a:pt x="6270" y="10051"/>
                  <a:pt x="6144" y="9673"/>
                  <a:pt x="5923" y="9389"/>
                </a:cubicBezTo>
                <a:lnTo>
                  <a:pt x="4852" y="7972"/>
                </a:lnTo>
                <a:cubicBezTo>
                  <a:pt x="4537" y="7562"/>
                  <a:pt x="4600" y="6995"/>
                  <a:pt x="4946" y="6617"/>
                </a:cubicBezTo>
                <a:lnTo>
                  <a:pt x="5577" y="5987"/>
                </a:lnTo>
                <a:lnTo>
                  <a:pt x="5577" y="6554"/>
                </a:lnTo>
                <a:cubicBezTo>
                  <a:pt x="5577" y="6743"/>
                  <a:pt x="5734" y="6900"/>
                  <a:pt x="5923" y="6900"/>
                </a:cubicBezTo>
                <a:cubicBezTo>
                  <a:pt x="6112" y="6900"/>
                  <a:pt x="6270" y="6743"/>
                  <a:pt x="6270" y="6554"/>
                </a:cubicBezTo>
                <a:lnTo>
                  <a:pt x="6270" y="2458"/>
                </a:lnTo>
                <a:cubicBezTo>
                  <a:pt x="6270" y="2269"/>
                  <a:pt x="6427" y="2112"/>
                  <a:pt x="6648" y="2112"/>
                </a:cubicBezTo>
                <a:close/>
                <a:moveTo>
                  <a:pt x="1733" y="1"/>
                </a:moveTo>
                <a:cubicBezTo>
                  <a:pt x="1544" y="1"/>
                  <a:pt x="1386" y="158"/>
                  <a:pt x="1386" y="379"/>
                </a:cubicBezTo>
                <a:lnTo>
                  <a:pt x="1386" y="725"/>
                </a:lnTo>
                <a:lnTo>
                  <a:pt x="378" y="725"/>
                </a:lnTo>
                <a:cubicBezTo>
                  <a:pt x="158" y="725"/>
                  <a:pt x="0" y="883"/>
                  <a:pt x="0" y="1072"/>
                </a:cubicBezTo>
                <a:lnTo>
                  <a:pt x="0" y="8602"/>
                </a:lnTo>
                <a:cubicBezTo>
                  <a:pt x="0" y="8791"/>
                  <a:pt x="158" y="8948"/>
                  <a:pt x="378" y="8948"/>
                </a:cubicBezTo>
                <a:lnTo>
                  <a:pt x="4663" y="8948"/>
                </a:lnTo>
                <a:lnTo>
                  <a:pt x="5293" y="9830"/>
                </a:lnTo>
                <a:cubicBezTo>
                  <a:pt x="5419" y="9988"/>
                  <a:pt x="5482" y="10208"/>
                  <a:pt x="5482" y="10460"/>
                </a:cubicBezTo>
                <a:lnTo>
                  <a:pt x="5482" y="11406"/>
                </a:lnTo>
                <a:cubicBezTo>
                  <a:pt x="5482" y="11595"/>
                  <a:pt x="5640" y="11752"/>
                  <a:pt x="5829" y="11752"/>
                </a:cubicBezTo>
                <a:lnTo>
                  <a:pt x="10649" y="11752"/>
                </a:lnTo>
                <a:cubicBezTo>
                  <a:pt x="10838" y="11752"/>
                  <a:pt x="10995" y="11595"/>
                  <a:pt x="10995" y="11406"/>
                </a:cubicBezTo>
                <a:lnTo>
                  <a:pt x="10995" y="10460"/>
                </a:lnTo>
                <a:cubicBezTo>
                  <a:pt x="10995" y="10208"/>
                  <a:pt x="11090" y="10019"/>
                  <a:pt x="11247" y="9862"/>
                </a:cubicBezTo>
                <a:cubicBezTo>
                  <a:pt x="11500" y="9578"/>
                  <a:pt x="11657" y="9200"/>
                  <a:pt x="11657" y="8791"/>
                </a:cubicBezTo>
                <a:lnTo>
                  <a:pt x="11657" y="1072"/>
                </a:lnTo>
                <a:cubicBezTo>
                  <a:pt x="11752" y="883"/>
                  <a:pt x="11594" y="725"/>
                  <a:pt x="11405" y="725"/>
                </a:cubicBezTo>
                <a:lnTo>
                  <a:pt x="10365" y="725"/>
                </a:lnTo>
                <a:lnTo>
                  <a:pt x="10365" y="379"/>
                </a:lnTo>
                <a:cubicBezTo>
                  <a:pt x="10365" y="158"/>
                  <a:pt x="10208" y="1"/>
                  <a:pt x="10019" y="1"/>
                </a:cubicBezTo>
                <a:lnTo>
                  <a:pt x="7246" y="1"/>
                </a:lnTo>
                <a:cubicBezTo>
                  <a:pt x="6711" y="1"/>
                  <a:pt x="6207" y="284"/>
                  <a:pt x="5892" y="662"/>
                </a:cubicBezTo>
                <a:cubicBezTo>
                  <a:pt x="5577" y="253"/>
                  <a:pt x="5041" y="1"/>
                  <a:pt x="4505" y="1"/>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spTree>
    <p:extLst>
      <p:ext uri="{BB962C8B-B14F-4D97-AF65-F5344CB8AC3E}">
        <p14:creationId xmlns:p14="http://schemas.microsoft.com/office/powerpoint/2010/main" val="328463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0A2C-074F-6BF0-EBD3-2D77925440CD}"/>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6668E8E8-59D0-3E60-0B0C-B9F8C1667A1C}"/>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latin typeface="Verdana"/>
                <a:ea typeface="Verdana"/>
              </a:rPr>
              <a:t>Finansējuma nosacījumi</a:t>
            </a:r>
            <a:endParaRPr lang="lv-LV" altLang="en-US" sz="2800" b="0"/>
          </a:p>
        </p:txBody>
      </p:sp>
      <p:sp>
        <p:nvSpPr>
          <p:cNvPr id="24580" name="Slide Number Placeholder 5">
            <a:extLst>
              <a:ext uri="{FF2B5EF4-FFF2-40B4-BE49-F238E27FC236}">
                <a16:creationId xmlns:a16="http://schemas.microsoft.com/office/drawing/2014/main" id="{FD2D3903-44EA-4591-DDC2-7AA108BB3A7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graphicFrame>
        <p:nvGraphicFramePr>
          <p:cNvPr id="3" name="Table 3">
            <a:extLst>
              <a:ext uri="{FF2B5EF4-FFF2-40B4-BE49-F238E27FC236}">
                <a16:creationId xmlns:a16="http://schemas.microsoft.com/office/drawing/2014/main" id="{269CFE81-3EB6-C9ED-1909-B64576AD23F0}"/>
              </a:ext>
            </a:extLst>
          </p:cNvPr>
          <p:cNvGraphicFramePr>
            <a:graphicFrameLocks noGrp="1"/>
          </p:cNvGraphicFramePr>
          <p:nvPr>
            <p:extLst>
              <p:ext uri="{D42A27DB-BD31-4B8C-83A1-F6EECF244321}">
                <p14:modId xmlns:p14="http://schemas.microsoft.com/office/powerpoint/2010/main" val="1041463497"/>
              </p:ext>
            </p:extLst>
          </p:nvPr>
        </p:nvGraphicFramePr>
        <p:xfrm>
          <a:off x="1683945" y="1773149"/>
          <a:ext cx="10284736" cy="4602676"/>
        </p:xfrm>
        <a:graphic>
          <a:graphicData uri="http://schemas.openxmlformats.org/drawingml/2006/table">
            <a:tbl>
              <a:tblPr/>
              <a:tblGrid>
                <a:gridCol w="1300193">
                  <a:extLst>
                    <a:ext uri="{9D8B030D-6E8A-4147-A177-3AD203B41FA5}">
                      <a16:colId xmlns:a16="http://schemas.microsoft.com/office/drawing/2014/main" val="20000"/>
                    </a:ext>
                  </a:extLst>
                </a:gridCol>
                <a:gridCol w="8984543">
                  <a:extLst>
                    <a:ext uri="{9D8B030D-6E8A-4147-A177-3AD203B41FA5}">
                      <a16:colId xmlns:a16="http://schemas.microsoft.com/office/drawing/2014/main" val="20001"/>
                    </a:ext>
                  </a:extLst>
                </a:gridCol>
              </a:tblGrid>
              <a:tr h="99982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endParaRPr>
                    </a:p>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rPr>
                        <a:t>Visa saražotā elektroenerģija jāizmanto tikai ūdenssaimniecības sabiedrisko pakalpojumu sniegšanai (pašpatēriņam)</a:t>
                      </a:r>
                    </a:p>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altLang="en-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1"/>
                  </a:ext>
                </a:extLst>
              </a:tr>
              <a:tr h="51072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spc="0" normalizeH="0" baseline="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rPr>
                        <a:t>Projektu īsteno ne ilgāk kā līdz 2029. gada 31. decembrim</a:t>
                      </a:r>
                      <a:endParaRPr kumimoji="0" lang="lv-LV" altLang="en-LV" sz="1600" b="0" i="0" u="none" strike="noStrike" kern="1200" cap="none" spc="0" normalizeH="0" baseline="0">
                        <a:ln>
                          <a:noFill/>
                        </a:ln>
                        <a:solidFill>
                          <a:prstClr val="black"/>
                        </a:solidFill>
                        <a:effectLst/>
                        <a:uLnTx/>
                        <a:uFillTx/>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extLst>
                  <a:ext uri="{0D108BD9-81ED-4DB2-BD59-A6C34878D82A}">
                    <a16:rowId xmlns:a16="http://schemas.microsoft.com/office/drawing/2014/main" val="10002"/>
                  </a:ext>
                </a:extLst>
              </a:tr>
              <a:tr h="896195">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Finansējuma saņēmējs vismaz piecus gadus pēc noslēguma maksājuma veikšanas projektā veiktās investīcijas un radītos pamatlīdzekļus izmanto projektā paredzētajam mērķim, kā arī nodrošina veikto investīciju ilgtspēju un uzturēšanu darba kārtībā</a:t>
                      </a:r>
                      <a:endPar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3"/>
                  </a:ext>
                </a:extLst>
              </a:tr>
              <a:tr h="195835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Komercdarbības atbalsts sabiedrisko pakalpojumu sniedzējam,  kur atbalsts sniedzams saskaņā ar Eiropas Komisijas 2011. gada 20. decembra lēmumu Nr. 2012/21/ES  par Līguma par Eiropas Savienības darbību 106. panta 2. punkta piemērošanu komercdarbības atbalstam attiecībā uz kompensāciju par sabiedriskajiem pakalpojumiem dažiem uzņēmumiem, kuriem uzticēts sniegt pakalpojumus ar vispārēju tautsaimniecisku nozīmi</a:t>
                      </a:r>
                      <a:endPar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extLst>
                  <a:ext uri="{0D108BD9-81ED-4DB2-BD59-A6C34878D82A}">
                    <a16:rowId xmlns:a16="http://schemas.microsoft.com/office/drawing/2014/main" val="10004"/>
                  </a:ext>
                </a:extLst>
              </a:tr>
            </a:tbl>
          </a:graphicData>
        </a:graphic>
      </p:graphicFrame>
      <p:grpSp>
        <p:nvGrpSpPr>
          <p:cNvPr id="9" name="Google Shape;9662;p77">
            <a:extLst>
              <a:ext uri="{FF2B5EF4-FFF2-40B4-BE49-F238E27FC236}">
                <a16:creationId xmlns:a16="http://schemas.microsoft.com/office/drawing/2014/main" id="{C561562F-D88D-51B1-9482-D9160A4F7011}"/>
              </a:ext>
            </a:extLst>
          </p:cNvPr>
          <p:cNvGrpSpPr/>
          <p:nvPr/>
        </p:nvGrpSpPr>
        <p:grpSpPr>
          <a:xfrm>
            <a:off x="2305382" y="3577184"/>
            <a:ext cx="414253" cy="491983"/>
            <a:chOff x="-60232500" y="2671225"/>
            <a:chExt cx="268600" cy="319000"/>
          </a:xfrm>
          <a:solidFill>
            <a:srgbClr val="29702A"/>
          </a:solidFill>
        </p:grpSpPr>
        <p:sp>
          <p:nvSpPr>
            <p:cNvPr id="10" name="Google Shape;9663;p77">
              <a:extLst>
                <a:ext uri="{FF2B5EF4-FFF2-40B4-BE49-F238E27FC236}">
                  <a16:creationId xmlns:a16="http://schemas.microsoft.com/office/drawing/2014/main" id="{AAAA521F-0424-28BC-10A5-81A0EF4284DF}"/>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1" name="Google Shape;9664;p77">
              <a:extLst>
                <a:ext uri="{FF2B5EF4-FFF2-40B4-BE49-F238E27FC236}">
                  <a16:creationId xmlns:a16="http://schemas.microsoft.com/office/drawing/2014/main" id="{E85939A0-FBCD-9C19-364A-8DE4101057EB}"/>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17" name="Google Shape;9274;p76">
            <a:extLst>
              <a:ext uri="{FF2B5EF4-FFF2-40B4-BE49-F238E27FC236}">
                <a16:creationId xmlns:a16="http://schemas.microsoft.com/office/drawing/2014/main" id="{C20B077E-247E-1619-8A50-3E44A41698AD}"/>
              </a:ext>
            </a:extLst>
          </p:cNvPr>
          <p:cNvSpPr/>
          <p:nvPr/>
        </p:nvSpPr>
        <p:spPr>
          <a:xfrm>
            <a:off x="2292177" y="4764007"/>
            <a:ext cx="432812" cy="497099"/>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grpSp>
        <p:nvGrpSpPr>
          <p:cNvPr id="19" name="Google Shape;9568;p77">
            <a:extLst>
              <a:ext uri="{FF2B5EF4-FFF2-40B4-BE49-F238E27FC236}">
                <a16:creationId xmlns:a16="http://schemas.microsoft.com/office/drawing/2014/main" id="{0B1C1004-A3E6-4C61-B543-D198EBB301F6}"/>
              </a:ext>
            </a:extLst>
          </p:cNvPr>
          <p:cNvGrpSpPr/>
          <p:nvPr/>
        </p:nvGrpSpPr>
        <p:grpSpPr>
          <a:xfrm>
            <a:off x="2236135" y="2107334"/>
            <a:ext cx="510220" cy="489592"/>
            <a:chOff x="-62890750" y="2296300"/>
            <a:chExt cx="330825" cy="317450"/>
          </a:xfrm>
          <a:solidFill>
            <a:srgbClr val="29702A"/>
          </a:solidFill>
        </p:grpSpPr>
        <p:sp>
          <p:nvSpPr>
            <p:cNvPr id="20" name="Google Shape;9569;p77">
              <a:extLst>
                <a:ext uri="{FF2B5EF4-FFF2-40B4-BE49-F238E27FC236}">
                  <a16:creationId xmlns:a16="http://schemas.microsoft.com/office/drawing/2014/main" id="{C90698C8-C62C-4623-9D46-D430313246DD}"/>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1" name="Google Shape;9570;p77">
              <a:extLst>
                <a:ext uri="{FF2B5EF4-FFF2-40B4-BE49-F238E27FC236}">
                  <a16:creationId xmlns:a16="http://schemas.microsoft.com/office/drawing/2014/main" id="{E19C04D3-AC20-3D2A-7378-22B38D2C93F7}"/>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2" name="Google Shape;9571;p77">
              <a:extLst>
                <a:ext uri="{FF2B5EF4-FFF2-40B4-BE49-F238E27FC236}">
                  <a16:creationId xmlns:a16="http://schemas.microsoft.com/office/drawing/2014/main" id="{4F3AF4EB-F98F-9126-2E96-868B94C4C3FF}"/>
                </a:ext>
              </a:extLst>
            </p:cNvPr>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23" name="Google Shape;9576;p77">
            <a:extLst>
              <a:ext uri="{FF2B5EF4-FFF2-40B4-BE49-F238E27FC236}">
                <a16:creationId xmlns:a16="http://schemas.microsoft.com/office/drawing/2014/main" id="{776962E4-19FF-1F59-2EFB-322DFADC91D3}"/>
              </a:ext>
            </a:extLst>
          </p:cNvPr>
          <p:cNvGrpSpPr/>
          <p:nvPr/>
        </p:nvGrpSpPr>
        <p:grpSpPr>
          <a:xfrm>
            <a:off x="2264403" y="2866684"/>
            <a:ext cx="488359" cy="479876"/>
            <a:chOff x="-60988625" y="2310475"/>
            <a:chExt cx="316650" cy="311150"/>
          </a:xfrm>
          <a:solidFill>
            <a:srgbClr val="29702A"/>
          </a:solidFill>
        </p:grpSpPr>
        <p:sp>
          <p:nvSpPr>
            <p:cNvPr id="24" name="Google Shape;9577;p77">
              <a:extLst>
                <a:ext uri="{FF2B5EF4-FFF2-40B4-BE49-F238E27FC236}">
                  <a16:creationId xmlns:a16="http://schemas.microsoft.com/office/drawing/2014/main" id="{ADC010EF-0574-E646-F50A-C2F4DEE43E72}"/>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5" name="Google Shape;9578;p77">
              <a:extLst>
                <a:ext uri="{FF2B5EF4-FFF2-40B4-BE49-F238E27FC236}">
                  <a16:creationId xmlns:a16="http://schemas.microsoft.com/office/drawing/2014/main" id="{8BA904F5-33D6-5414-6B21-FB6260C7467F}"/>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6" name="Google Shape;9579;p77">
              <a:extLst>
                <a:ext uri="{FF2B5EF4-FFF2-40B4-BE49-F238E27FC236}">
                  <a16:creationId xmlns:a16="http://schemas.microsoft.com/office/drawing/2014/main" id="{59172581-07F0-D776-B530-041D5EC43174}"/>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7" name="Google Shape;9580;p77">
              <a:extLst>
                <a:ext uri="{FF2B5EF4-FFF2-40B4-BE49-F238E27FC236}">
                  <a16:creationId xmlns:a16="http://schemas.microsoft.com/office/drawing/2014/main" id="{A4391112-6193-2502-100D-B430DECAA49E}"/>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8" name="Google Shape;9581;p77">
              <a:extLst>
                <a:ext uri="{FF2B5EF4-FFF2-40B4-BE49-F238E27FC236}">
                  <a16:creationId xmlns:a16="http://schemas.microsoft.com/office/drawing/2014/main" id="{6FB73863-5F46-E3CC-231A-1DA3AFB9278C}"/>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9" name="Google Shape;9582;p77">
              <a:extLst>
                <a:ext uri="{FF2B5EF4-FFF2-40B4-BE49-F238E27FC236}">
                  <a16:creationId xmlns:a16="http://schemas.microsoft.com/office/drawing/2014/main" id="{785FE6F2-DE02-2E40-1072-25C004F659EA}"/>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Tree>
    <p:extLst>
      <p:ext uri="{BB962C8B-B14F-4D97-AF65-F5344CB8AC3E}">
        <p14:creationId xmlns:p14="http://schemas.microsoft.com/office/powerpoint/2010/main" val="28289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B6DE-8AE8-516E-6AD1-8192FA97DC1C}"/>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5D7DB91B-ACDC-1FD5-44F4-00315BA389A3}"/>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latin typeface="Verdana"/>
                <a:ea typeface="Verdana"/>
              </a:rPr>
              <a:t>Finansējuma nosacījumi</a:t>
            </a:r>
            <a:endParaRPr lang="lv-LV" altLang="en-US" sz="2800" b="0"/>
          </a:p>
        </p:txBody>
      </p:sp>
      <p:sp>
        <p:nvSpPr>
          <p:cNvPr id="24580" name="Slide Number Placeholder 5">
            <a:extLst>
              <a:ext uri="{FF2B5EF4-FFF2-40B4-BE49-F238E27FC236}">
                <a16:creationId xmlns:a16="http://schemas.microsoft.com/office/drawing/2014/main" id="{C15C93F4-C47E-5181-442D-F39436E8EAD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rPr>
              <a:pPr/>
              <a:t>13</a:t>
            </a:fld>
            <a:endParaRPr lang="en-US" altLang="en-US" sz="1000">
              <a:solidFill>
                <a:srgbClr val="898989"/>
              </a:solidFill>
              <a:latin typeface="Verdana" panose="020B0604030504040204" pitchFamily="34" charset="0"/>
            </a:endParaRPr>
          </a:p>
        </p:txBody>
      </p:sp>
      <p:graphicFrame>
        <p:nvGraphicFramePr>
          <p:cNvPr id="3" name="Table 3">
            <a:extLst>
              <a:ext uri="{FF2B5EF4-FFF2-40B4-BE49-F238E27FC236}">
                <a16:creationId xmlns:a16="http://schemas.microsoft.com/office/drawing/2014/main" id="{8BAAAE11-8981-6EDC-DB31-1009040C9FC2}"/>
              </a:ext>
            </a:extLst>
          </p:cNvPr>
          <p:cNvGraphicFramePr>
            <a:graphicFrameLocks noGrp="1"/>
          </p:cNvGraphicFramePr>
          <p:nvPr>
            <p:extLst>
              <p:ext uri="{D42A27DB-BD31-4B8C-83A1-F6EECF244321}">
                <p14:modId xmlns:p14="http://schemas.microsoft.com/office/powerpoint/2010/main" val="3847008022"/>
              </p:ext>
            </p:extLst>
          </p:nvPr>
        </p:nvGraphicFramePr>
        <p:xfrm>
          <a:off x="1683944" y="1773149"/>
          <a:ext cx="10318875" cy="4583769"/>
        </p:xfrm>
        <a:graphic>
          <a:graphicData uri="http://schemas.openxmlformats.org/drawingml/2006/table">
            <a:tbl>
              <a:tblPr/>
              <a:tblGrid>
                <a:gridCol w="1304509">
                  <a:extLst>
                    <a:ext uri="{9D8B030D-6E8A-4147-A177-3AD203B41FA5}">
                      <a16:colId xmlns:a16="http://schemas.microsoft.com/office/drawing/2014/main" val="20000"/>
                    </a:ext>
                  </a:extLst>
                </a:gridCol>
                <a:gridCol w="9014366">
                  <a:extLst>
                    <a:ext uri="{9D8B030D-6E8A-4147-A177-3AD203B41FA5}">
                      <a16:colId xmlns:a16="http://schemas.microsoft.com/office/drawing/2014/main" val="20001"/>
                    </a:ext>
                  </a:extLst>
                </a:gridCol>
              </a:tblGrid>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spc="0" normalizeH="0" baseline="0" noProof="0">
                          <a:ln>
                            <a:noFill/>
                          </a:ln>
                          <a:solidFill>
                            <a:prstClr val="black"/>
                          </a:solidFill>
                          <a:effectLst/>
                          <a:uLnTx/>
                          <a:uFillTx/>
                          <a:latin typeface="Verdana"/>
                          <a:ea typeface="Verdana"/>
                          <a:cs typeface="Poppins"/>
                        </a:rPr>
                        <a:t>Ārpus projekta nedrīkst paredzēt izmaksas par darbībām, kas tiešā veidā nodrošina projekta mērķa sasniegšanu, izņemot MK noteikumu 35.4. apakšpunktā minētās izmaksas</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1"/>
                  </a:ext>
                </a:extLst>
              </a:tr>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spc="0" normalizeH="0" baseline="0" noProof="0">
                          <a:ln>
                            <a:noFill/>
                          </a:ln>
                          <a:solidFill>
                            <a:prstClr val="black"/>
                          </a:solidFill>
                          <a:effectLst/>
                          <a:uLnTx/>
                          <a:uFillTx/>
                          <a:latin typeface="Verdana"/>
                          <a:ea typeface="Verdana"/>
                          <a:cs typeface="Poppins"/>
                        </a:rPr>
                        <a:t>Izmaksas</a:t>
                      </a:r>
                      <a:r>
                        <a:rPr kumimoji="0" lang="lv-LV" sz="1600" b="0" i="0" u="none" strike="noStrike" kern="1200" cap="none" spc="0" normalizeH="0" baseline="0">
                          <a:ln>
                            <a:noFill/>
                          </a:ln>
                          <a:solidFill>
                            <a:prstClr val="black"/>
                          </a:solidFill>
                          <a:effectLst/>
                          <a:uLnTx/>
                          <a:uFillTx/>
                          <a:latin typeface="Verdana"/>
                          <a:ea typeface="Verdana"/>
                          <a:cs typeface="Poppins"/>
                        </a:rPr>
                        <a:t> ir attiecināmas no 2024. gada 27. jūnija, izņemot MK noteikumu </a:t>
                      </a:r>
                      <a:r>
                        <a:rPr kumimoji="0" lang="lv-LV" sz="1600" b="0" i="0" u="none" strike="noStrike" kern="1200" cap="none" spc="0" normalizeH="0" baseline="0">
                          <a:ln>
                            <a:noFill/>
                          </a:ln>
                          <a:solidFill>
                            <a:prstClr val="black"/>
                          </a:solidFill>
                          <a:effectLst/>
                          <a:uLnTx/>
                          <a:uFillTx/>
                          <a:latin typeface="Verdana"/>
                          <a:ea typeface="Verdana"/>
                          <a:cs typeface="Poppins"/>
                          <a:hlinkClick r:id="rId3">
                            <a:extLst>
                              <a:ext uri="{A12FA001-AC4F-418D-AE19-62706E023703}">
                                <ahyp:hlinkClr xmlns:ahyp="http://schemas.microsoft.com/office/drawing/2018/hyperlinkcolor" val="tx"/>
                              </a:ext>
                            </a:extLst>
                          </a:hlinkClick>
                        </a:rPr>
                        <a:t>30.1.</a:t>
                      </a:r>
                      <a:r>
                        <a:rPr kumimoji="0" lang="lv-LV" sz="1600" b="0" i="0" u="none" strike="noStrike" kern="1200" cap="none" spc="0" normalizeH="0" baseline="0">
                          <a:ln>
                            <a:noFill/>
                          </a:ln>
                          <a:solidFill>
                            <a:prstClr val="black"/>
                          </a:solidFill>
                          <a:effectLst/>
                          <a:uLnTx/>
                          <a:uFillTx/>
                          <a:latin typeface="Verdana"/>
                          <a:ea typeface="Verdana"/>
                          <a:cs typeface="Poppins"/>
                        </a:rPr>
                        <a:t> apakšpunktā minētās izmaksas, kas ir attiecināmas, ja tās veiktas pēc 2021. gada 1. janvāra</a:t>
                      </a:r>
                      <a:endParaRPr kumimoji="0" lang="lv-LV" altLang="en-LV" sz="1600" b="0" i="0" u="none" strike="noStrike" kern="1200" cap="none" spc="0" normalizeH="0" baseline="0">
                        <a:ln>
                          <a:noFill/>
                        </a:ln>
                        <a:solidFill>
                          <a:prstClr val="black"/>
                        </a:solidFill>
                        <a:effectLst/>
                        <a:uLnTx/>
                        <a:uFillTx/>
                        <a:latin typeface="Verdana"/>
                        <a:ea typeface="Verdana"/>
                        <a:cs typeface="Poppins"/>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367"/>
                      </a:srgbClr>
                    </a:solidFill>
                  </a:tcPr>
                </a:tc>
                <a:extLst>
                  <a:ext uri="{0D108BD9-81ED-4DB2-BD59-A6C34878D82A}">
                    <a16:rowId xmlns:a16="http://schemas.microsoft.com/office/drawing/2014/main" val="10002"/>
                  </a:ext>
                </a:extLst>
              </a:tr>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a:ln>
                            <a:noFill/>
                          </a:ln>
                          <a:solidFill>
                            <a:srgbClr val="000000"/>
                          </a:solidFill>
                          <a:effectLst/>
                          <a:latin typeface="Verdana"/>
                          <a:ea typeface="Verdana"/>
                          <a:cs typeface="Poppins"/>
                        </a:rPr>
                        <a:t>No saviem līdzekļiem sedz projekta īstenošanas gaitā radušos sadārdzinājumu un citas papildu izmaksas</a:t>
                      </a:r>
                      <a:endParaRPr lang="lv-LV" sz="1600" b="0" i="0" kern="1200">
                        <a:solidFill>
                          <a:schemeClr val="tx1"/>
                        </a:solidFill>
                        <a:effectLst/>
                        <a:latin typeface="Verdana"/>
                        <a:ea typeface="Verdana"/>
                        <a:cs typeface="Poppins"/>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3"/>
                  </a:ext>
                </a:extLst>
              </a:tr>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600" b="0" i="0" u="none" strike="noStrike" kern="1200" cap="none" normalizeH="0" baseline="0">
                          <a:ln>
                            <a:noFill/>
                          </a:ln>
                          <a:solidFill>
                            <a:srgbClr val="000000"/>
                          </a:solidFill>
                          <a:effectLst/>
                          <a:latin typeface="Verdana"/>
                          <a:ea typeface="Verdana"/>
                          <a:cs typeface="Poppins"/>
                        </a:rPr>
                        <a:t>Nodrošina piemērojamo komercdarbības atbalsta regulējuma normu ievērošanu</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extLst>
                  <a:ext uri="{0D108BD9-81ED-4DB2-BD59-A6C34878D82A}">
                    <a16:rowId xmlns:a16="http://schemas.microsoft.com/office/drawing/2014/main" val="10004"/>
                  </a:ext>
                </a:extLst>
              </a:tr>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600" b="0" i="0" u="none" strike="noStrike" kern="1200" cap="none" normalizeH="0" baseline="0">
                          <a:ln>
                            <a:noFill/>
                          </a:ln>
                          <a:solidFill>
                            <a:srgbClr val="000000"/>
                          </a:solidFill>
                          <a:effectLst/>
                          <a:latin typeface="Verdana"/>
                          <a:ea typeface="Verdana"/>
                          <a:cs typeface="Poppins"/>
                        </a:rPr>
                        <a:t>Uzkrāj datus par kalendāra gadā ar projekta ietvaros uzstādītajām iekārtām saražoto, patērēto un ietaupīto (ja attiecināms) enerģiju visā projekta dzīves ciklā un piecus gadus pēc noslēguma maksājuma veikšanas sniedz šo informāciju sadarbības </a:t>
                      </a:r>
                      <a:r>
                        <a:rPr lang="lv-LV" sz="1600" b="0" i="0" u="none" strike="noStrike" kern="1200" cap="none" normalizeH="0" baseline="0">
                          <a:ln>
                            <a:noFill/>
                          </a:ln>
                          <a:solidFill>
                            <a:srgbClr val="000000"/>
                          </a:solidFill>
                          <a:effectLst/>
                          <a:latin typeface="Verdana"/>
                          <a:ea typeface="Verdana"/>
                          <a:cs typeface="Poppins"/>
                        </a:rPr>
                        <a:t>iestādei</a:t>
                      </a:r>
                      <a:endPar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solidFill>
                  </a:tcPr>
                </a:tc>
                <a:extLst>
                  <a:ext uri="{0D108BD9-81ED-4DB2-BD59-A6C34878D82A}">
                    <a16:rowId xmlns:a16="http://schemas.microsoft.com/office/drawing/2014/main" val="10005"/>
                  </a:ext>
                </a:extLst>
              </a:tr>
              <a:tr h="46898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en-LV" sz="14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endParaRPr>
                    </a:p>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rPr>
                        <a:t>Projekta īstenošanā ievēro normatīvajos aktos kā arī civiltiesiskā līgumā vai vienošanās par projekta īstenošanu noteiktos regulējumus</a:t>
                      </a:r>
                    </a:p>
                    <a:p>
                      <a:pPr marL="0" marR="0" lvl="0" indent="0" algn="l" defTabSz="938213" rtl="0" eaLnBrk="1" fontAlgn="base" latinLnBrk="0" hangingPunct="1">
                        <a:lnSpc>
                          <a:spcPct val="100000"/>
                        </a:lnSpc>
                        <a:spcBef>
                          <a:spcPct val="0"/>
                        </a:spcBef>
                        <a:spcAft>
                          <a:spcPct val="0"/>
                        </a:spcAft>
                        <a:buClrTx/>
                        <a:buSzTx/>
                        <a:buFontTx/>
                        <a:buNone/>
                        <a:tabLst/>
                      </a:pPr>
                      <a:endParaRPr kumimoji="0" lang="lv-LV" altLang="en-LV" sz="1600" b="0" i="0" u="none" strike="noStrike" kern="1200" cap="none" normalizeH="0" baseline="0">
                        <a:ln>
                          <a:noFill/>
                        </a:ln>
                        <a:solidFill>
                          <a:srgbClr val="000000"/>
                        </a:solidFill>
                        <a:effectLst/>
                        <a:latin typeface="Verdana" panose="020B0604030504040204" pitchFamily="34" charset="0"/>
                        <a:ea typeface="Verdana" panose="020B0604030504040204" pitchFamily="34" charset="0"/>
                        <a:cs typeface="Poppins" panose="00000500000000000000" pitchFamily="2" charset="-7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AD">
                        <a:alpha val="50000"/>
                      </a:srgbClr>
                    </a:solidFill>
                  </a:tcPr>
                </a:tc>
                <a:extLst>
                  <a:ext uri="{0D108BD9-81ED-4DB2-BD59-A6C34878D82A}">
                    <a16:rowId xmlns:a16="http://schemas.microsoft.com/office/drawing/2014/main" val="10006"/>
                  </a:ext>
                </a:extLst>
              </a:tr>
            </a:tbl>
          </a:graphicData>
        </a:graphic>
      </p:graphicFrame>
      <p:grpSp>
        <p:nvGrpSpPr>
          <p:cNvPr id="2" name="Google Shape;10864;p81">
            <a:extLst>
              <a:ext uri="{FF2B5EF4-FFF2-40B4-BE49-F238E27FC236}">
                <a16:creationId xmlns:a16="http://schemas.microsoft.com/office/drawing/2014/main" id="{F4E0F8B9-D775-80FE-320F-7E444B1531C7}"/>
              </a:ext>
            </a:extLst>
          </p:cNvPr>
          <p:cNvGrpSpPr/>
          <p:nvPr/>
        </p:nvGrpSpPr>
        <p:grpSpPr>
          <a:xfrm>
            <a:off x="2192122" y="1955463"/>
            <a:ext cx="565584" cy="565584"/>
            <a:chOff x="-4573475" y="2045850"/>
            <a:chExt cx="293800" cy="293800"/>
          </a:xfrm>
          <a:solidFill>
            <a:srgbClr val="29702A"/>
          </a:solidFill>
        </p:grpSpPr>
        <p:sp>
          <p:nvSpPr>
            <p:cNvPr id="4" name="Google Shape;10865;p81">
              <a:extLst>
                <a:ext uri="{FF2B5EF4-FFF2-40B4-BE49-F238E27FC236}">
                  <a16:creationId xmlns:a16="http://schemas.microsoft.com/office/drawing/2014/main" id="{9D0B5E87-B348-520D-5429-FA6497DAB8EF}"/>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 name="Google Shape;10866;p81">
              <a:extLst>
                <a:ext uri="{FF2B5EF4-FFF2-40B4-BE49-F238E27FC236}">
                  <a16:creationId xmlns:a16="http://schemas.microsoft.com/office/drawing/2014/main" id="{DC14FDCE-6DC9-99E3-E40D-E11C3A740DE5}"/>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6" name="Google Shape;9604;p77">
            <a:extLst>
              <a:ext uri="{FF2B5EF4-FFF2-40B4-BE49-F238E27FC236}">
                <a16:creationId xmlns:a16="http://schemas.microsoft.com/office/drawing/2014/main" id="{25B07000-9C5F-6F28-3998-B095AB1E5B69}"/>
              </a:ext>
            </a:extLst>
          </p:cNvPr>
          <p:cNvGrpSpPr/>
          <p:nvPr/>
        </p:nvGrpSpPr>
        <p:grpSpPr>
          <a:xfrm>
            <a:off x="2270542" y="2795998"/>
            <a:ext cx="487164" cy="489901"/>
            <a:chOff x="-62516625" y="2297875"/>
            <a:chExt cx="315875" cy="317650"/>
          </a:xfrm>
          <a:solidFill>
            <a:srgbClr val="29702A"/>
          </a:solidFill>
        </p:grpSpPr>
        <p:sp>
          <p:nvSpPr>
            <p:cNvPr id="7" name="Google Shape;9605;p77">
              <a:extLst>
                <a:ext uri="{FF2B5EF4-FFF2-40B4-BE49-F238E27FC236}">
                  <a16:creationId xmlns:a16="http://schemas.microsoft.com/office/drawing/2014/main" id="{AF952A1F-9CF6-684D-5100-09B80E71DE6F}"/>
                </a:ext>
              </a:extLst>
            </p:cNvPr>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8" name="Google Shape;9606;p77">
              <a:extLst>
                <a:ext uri="{FF2B5EF4-FFF2-40B4-BE49-F238E27FC236}">
                  <a16:creationId xmlns:a16="http://schemas.microsoft.com/office/drawing/2014/main" id="{AE3D0B55-83E8-25B9-FEF5-5258E26A56FB}"/>
                </a:ext>
              </a:extLst>
            </p:cNvPr>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9" name="Google Shape;9662;p77">
            <a:extLst>
              <a:ext uri="{FF2B5EF4-FFF2-40B4-BE49-F238E27FC236}">
                <a16:creationId xmlns:a16="http://schemas.microsoft.com/office/drawing/2014/main" id="{19059B27-5A22-309A-7FBD-A465E007E8B7}"/>
              </a:ext>
            </a:extLst>
          </p:cNvPr>
          <p:cNvGrpSpPr/>
          <p:nvPr/>
        </p:nvGrpSpPr>
        <p:grpSpPr>
          <a:xfrm>
            <a:off x="2292177" y="3511440"/>
            <a:ext cx="414253" cy="491983"/>
            <a:chOff x="-60232500" y="2671225"/>
            <a:chExt cx="268600" cy="319000"/>
          </a:xfrm>
          <a:solidFill>
            <a:srgbClr val="29702A"/>
          </a:solidFill>
        </p:grpSpPr>
        <p:sp>
          <p:nvSpPr>
            <p:cNvPr id="10" name="Google Shape;9663;p77">
              <a:extLst>
                <a:ext uri="{FF2B5EF4-FFF2-40B4-BE49-F238E27FC236}">
                  <a16:creationId xmlns:a16="http://schemas.microsoft.com/office/drawing/2014/main" id="{860AC5CD-5661-052F-5D34-16222033D97D}"/>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1" name="Google Shape;9664;p77">
              <a:extLst>
                <a:ext uri="{FF2B5EF4-FFF2-40B4-BE49-F238E27FC236}">
                  <a16:creationId xmlns:a16="http://schemas.microsoft.com/office/drawing/2014/main" id="{9BD110A4-8C98-6707-225A-7B1E2C109862}"/>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17" name="Google Shape;9274;p76">
            <a:extLst>
              <a:ext uri="{FF2B5EF4-FFF2-40B4-BE49-F238E27FC236}">
                <a16:creationId xmlns:a16="http://schemas.microsoft.com/office/drawing/2014/main" id="{E8B12BBA-F663-1CE6-3F19-4A4C043381A5}"/>
              </a:ext>
            </a:extLst>
          </p:cNvPr>
          <p:cNvSpPr/>
          <p:nvPr/>
        </p:nvSpPr>
        <p:spPr>
          <a:xfrm>
            <a:off x="2292177" y="4764007"/>
            <a:ext cx="432812" cy="497099"/>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8" name="Google Shape;10829;p81">
            <a:extLst>
              <a:ext uri="{FF2B5EF4-FFF2-40B4-BE49-F238E27FC236}">
                <a16:creationId xmlns:a16="http://schemas.microsoft.com/office/drawing/2014/main" id="{81762D39-1062-B6BB-8DB9-1396AAFD0342}"/>
              </a:ext>
            </a:extLst>
          </p:cNvPr>
          <p:cNvSpPr/>
          <p:nvPr/>
        </p:nvSpPr>
        <p:spPr>
          <a:xfrm>
            <a:off x="2174108" y="5757528"/>
            <a:ext cx="568665" cy="562552"/>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p>
        </p:txBody>
      </p:sp>
      <p:grpSp>
        <p:nvGrpSpPr>
          <p:cNvPr id="19" name="Google Shape;9818;p77">
            <a:extLst>
              <a:ext uri="{FF2B5EF4-FFF2-40B4-BE49-F238E27FC236}">
                <a16:creationId xmlns:a16="http://schemas.microsoft.com/office/drawing/2014/main" id="{679EA3ED-6B71-EF61-47E7-5B112F25ED52}"/>
              </a:ext>
            </a:extLst>
          </p:cNvPr>
          <p:cNvGrpSpPr/>
          <p:nvPr/>
        </p:nvGrpSpPr>
        <p:grpSpPr>
          <a:xfrm>
            <a:off x="2271089" y="4126667"/>
            <a:ext cx="467161" cy="299891"/>
            <a:chOff x="5411225" y="2726350"/>
            <a:chExt cx="296950" cy="190625"/>
          </a:xfrm>
          <a:solidFill>
            <a:srgbClr val="29702A"/>
          </a:solidFill>
        </p:grpSpPr>
        <p:sp>
          <p:nvSpPr>
            <p:cNvPr id="20" name="Google Shape;9819;p77">
              <a:extLst>
                <a:ext uri="{FF2B5EF4-FFF2-40B4-BE49-F238E27FC236}">
                  <a16:creationId xmlns:a16="http://schemas.microsoft.com/office/drawing/2014/main" id="{0D71E978-F955-B465-2A26-68D24D1B36D9}"/>
                </a:ext>
              </a:extLst>
            </p:cNvPr>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1" name="Google Shape;9820;p77">
              <a:extLst>
                <a:ext uri="{FF2B5EF4-FFF2-40B4-BE49-F238E27FC236}">
                  <a16:creationId xmlns:a16="http://schemas.microsoft.com/office/drawing/2014/main" id="{8AC31F19-50BF-D1DC-40C7-8C8076D6E1A7}"/>
                </a:ext>
              </a:extLst>
            </p:cNvPr>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Tree>
    <p:extLst>
      <p:ext uri="{BB962C8B-B14F-4D97-AF65-F5344CB8AC3E}">
        <p14:creationId xmlns:p14="http://schemas.microsoft.com/office/powerpoint/2010/main" val="251580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7">
            <a:extLst>
              <a:ext uri="{FF2B5EF4-FFF2-40B4-BE49-F238E27FC236}">
                <a16:creationId xmlns:a16="http://schemas.microsoft.com/office/drawing/2014/main" id="{D4D032CC-B37D-4872-AE6D-92FB801452C9}"/>
              </a:ext>
            </a:extLst>
          </p:cNvPr>
          <p:cNvSpPr>
            <a:spLocks noGrp="1"/>
          </p:cNvSpPr>
          <p:nvPr>
            <p:ph type="body" sz="quarter" idx="11"/>
          </p:nvPr>
        </p:nvSpPr>
        <p:spPr>
          <a:xfrm>
            <a:off x="2878447" y="3232087"/>
            <a:ext cx="6529441" cy="2611777"/>
          </a:xfrm>
        </p:spPr>
        <p:txBody>
          <a:bodyPr>
            <a:normAutofit lnSpcReduction="10000"/>
          </a:bodyPr>
          <a:lstStyle/>
          <a:p>
            <a:r>
              <a:rPr lang="lv-LV" altLang="lv-LV" sz="1600"/>
              <a:t>Viesturs Frišfelds</a:t>
            </a:r>
          </a:p>
          <a:p>
            <a:r>
              <a:rPr lang="lv-LV" altLang="lv-LV" sz="1600"/>
              <a:t>Investīciju politikas departamenta</a:t>
            </a:r>
          </a:p>
          <a:p>
            <a:r>
              <a:rPr lang="lv-LV" altLang="lv-LV" sz="1600"/>
              <a:t>Vides investīciju nodaļas</a:t>
            </a:r>
          </a:p>
          <a:p>
            <a:r>
              <a:rPr lang="lv-LV" altLang="lv-LV" sz="1600"/>
              <a:t>vecākais eksperts</a:t>
            </a:r>
          </a:p>
          <a:p>
            <a:endParaRPr lang="lv-LV" altLang="lv-LV" sz="1600"/>
          </a:p>
          <a:p>
            <a:r>
              <a:rPr lang="lv-LV" altLang="lv-LV" sz="1600"/>
              <a:t> 28452807</a:t>
            </a:r>
          </a:p>
          <a:p>
            <a:r>
              <a:rPr lang="lv-LV" altLang="lv-LV" sz="1600"/>
              <a:t> </a:t>
            </a:r>
            <a:r>
              <a:rPr lang="lv-LV" altLang="lv-LV" sz="1600">
                <a:hlinkClick r:id="rId2"/>
              </a:rPr>
              <a:t>viesturs.frisfelds@varam.gov.lv</a:t>
            </a:r>
            <a:endParaRPr lang="lv-LV" altLang="lv-LV" sz="1600"/>
          </a:p>
          <a:p>
            <a:endParaRPr lang="lv-LV" altLang="lv-LV" sz="1600"/>
          </a:p>
          <a:p>
            <a:r>
              <a:rPr lang="lv-LV" altLang="lv-LV" sz="1600">
                <a:hlinkClick r:id="rId3"/>
              </a:rPr>
              <a:t>Viedās administrācijas un reģionālās attīstības ministrija</a:t>
            </a:r>
            <a:endParaRPr lang="lv-LV" altLang="lv-LV" sz="1600"/>
          </a:p>
        </p:txBody>
      </p:sp>
      <p:sp>
        <p:nvSpPr>
          <p:cNvPr id="49155" name="Slide Number Placeholder 5">
            <a:extLst>
              <a:ext uri="{FF2B5EF4-FFF2-40B4-BE49-F238E27FC236}">
                <a16:creationId xmlns:a16="http://schemas.microsoft.com/office/drawing/2014/main" id="{968DFC45-A89D-4ED5-8F8E-CEDF2B5012BB}"/>
              </a:ext>
            </a:extLst>
          </p:cNvPr>
          <p:cNvSpPr>
            <a:spLocks noGrp="1" noChangeArrowheads="1"/>
          </p:cNvSpPr>
          <p:nvPr>
            <p:ph type="sldNum" sz="quarter" idx="4"/>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eaLnBrk="0" hangingPunct="0"/>
            <a:fld id="{5B98EBAE-CE13-4ABA-B5C2-ABBABB5D2521}" type="slidenum">
              <a:rPr lang="en-US" altLang="en-US" sz="1700" smtClean="0">
                <a:solidFill>
                  <a:schemeClr val="tx1"/>
                </a:solidFill>
              </a:rPr>
              <a:pPr algn="l" eaLnBrk="0" hangingPunct="0"/>
              <a:t>14</a:t>
            </a:fld>
            <a:endParaRPr lang="en-US" altLang="en-US" sz="1700">
              <a:solidFill>
                <a:schemeClr val="tx1"/>
              </a:solidFill>
            </a:endParaRPr>
          </a:p>
        </p:txBody>
      </p:sp>
      <p:sp>
        <p:nvSpPr>
          <p:cNvPr id="49156" name="Rectangle 17">
            <a:extLst>
              <a:ext uri="{FF2B5EF4-FFF2-40B4-BE49-F238E27FC236}">
                <a16:creationId xmlns:a16="http://schemas.microsoft.com/office/drawing/2014/main" id="{3B4C6ED7-B2DA-48C3-8A98-B8F425A68937}"/>
              </a:ext>
            </a:extLst>
          </p:cNvPr>
          <p:cNvSpPr>
            <a:spLocks noChangeArrowheads="1"/>
          </p:cNvSpPr>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2075" name="Picture 7" descr="twitter x, new logo, x, rounded Icon">
            <a:hlinkClick r:id="rId4"/>
            <a:extLst>
              <a:ext uri="{FF2B5EF4-FFF2-40B4-BE49-F238E27FC236}">
                <a16:creationId xmlns:a16="http://schemas.microsoft.com/office/drawing/2014/main" id="{008B8CB5-555A-98CE-8218-3A2735594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D795A40-31A8-F280-56AC-54A9170E465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CD70E122-B453-634A-1FA7-65ED21560E69}"/>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10"/>
            <a:extLst>
              <a:ext uri="{FF2B5EF4-FFF2-40B4-BE49-F238E27FC236}">
                <a16:creationId xmlns:a16="http://schemas.microsoft.com/office/drawing/2014/main" id="{300A1193-E984-9E96-C8CC-36532B6DBF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D7002F92-26E0-B16A-FAC0-C9C0D0D26ED6}"/>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23113D06-9E7A-E8A9-C73D-2122EBBFCB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Rectangle 29">
            <a:extLst>
              <a:ext uri="{FF2B5EF4-FFF2-40B4-BE49-F238E27FC236}">
                <a16:creationId xmlns:a16="http://schemas.microsoft.com/office/drawing/2014/main" id="{81D383DC-3AFE-5769-6D57-BB2578F2050E}"/>
              </a:ext>
            </a:extLst>
          </p:cNvPr>
          <p:cNvSpPr>
            <a:spLocks noChangeArrowheads="1"/>
          </p:cNvSpPr>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CC66AD99-F7FA-835D-81BD-4F17E7EDAEF3}"/>
              </a:ext>
            </a:extLst>
          </p:cNvPr>
          <p:cNvSpPr>
            <a:spLocks noChangeArrowheads="1"/>
          </p:cNvSpPr>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8" name="Rectangle 31">
            <a:extLst>
              <a:ext uri="{FF2B5EF4-FFF2-40B4-BE49-F238E27FC236}">
                <a16:creationId xmlns:a16="http://schemas.microsoft.com/office/drawing/2014/main" id="{C94FB742-EFD1-BAB7-1DC9-5412D51921EC}"/>
              </a:ext>
            </a:extLst>
          </p:cNvPr>
          <p:cNvSpPr>
            <a:spLocks noChangeArrowheads="1"/>
          </p:cNvSpPr>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9" name="Rectangle 32">
            <a:extLst>
              <a:ext uri="{FF2B5EF4-FFF2-40B4-BE49-F238E27FC236}">
                <a16:creationId xmlns:a16="http://schemas.microsoft.com/office/drawing/2014/main" id="{685C4CF1-9A6A-A0ED-588C-9DF571103B98}"/>
              </a:ext>
            </a:extLst>
          </p:cNvPr>
          <p:cNvSpPr>
            <a:spLocks noChangeArrowheads="1"/>
          </p:cNvSpPr>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0" name="Rectangle 33">
            <a:extLst>
              <a:ext uri="{FF2B5EF4-FFF2-40B4-BE49-F238E27FC236}">
                <a16:creationId xmlns:a16="http://schemas.microsoft.com/office/drawing/2014/main" id="{01E412A9-8A46-CF64-0C03-F6AD93936130}"/>
              </a:ext>
            </a:extLst>
          </p:cNvPr>
          <p:cNvSpPr>
            <a:spLocks noChangeArrowheads="1"/>
          </p:cNvSpPr>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0D117FDF-1331-AF19-474C-E1029DEA5CB0}"/>
              </a:ext>
            </a:extLst>
          </p:cNvPr>
          <p:cNvSpPr>
            <a:spLocks noGrp="1"/>
          </p:cNvSpPr>
          <p:nvPr>
            <p:ph type="title"/>
          </p:nvPr>
        </p:nvSpPr>
        <p:spPr>
          <a:xfrm>
            <a:off x="2387600" y="679383"/>
            <a:ext cx="8128000" cy="1036638"/>
          </a:xfrm>
        </p:spPr>
        <p:txBody>
          <a:bodyPr>
            <a:normAutofit/>
          </a:bodyPr>
          <a:lstStyle/>
          <a:p>
            <a:pPr algn="ctr"/>
            <a:r>
              <a:rPr lang="lv-LV" altLang="en-US" sz="3100">
                <a:solidFill>
                  <a:srgbClr val="29702A"/>
                </a:solidFill>
                <a:latin typeface="Verdana"/>
                <a:ea typeface="Verdana"/>
              </a:rPr>
              <a:t>Sasniedzamie mērķi</a:t>
            </a:r>
            <a:br>
              <a:rPr lang="lv-LV" altLang="en-US"/>
            </a:br>
            <a:endParaRPr lang="lv-LV" altLang="en-US"/>
          </a:p>
        </p:txBody>
      </p:sp>
      <p:sp>
        <p:nvSpPr>
          <p:cNvPr id="2" name="Rounded Rectangle 10">
            <a:extLst>
              <a:ext uri="{FF2B5EF4-FFF2-40B4-BE49-F238E27FC236}">
                <a16:creationId xmlns:a16="http://schemas.microsoft.com/office/drawing/2014/main" id="{A128243B-B61A-23B7-7127-07948052C214}"/>
              </a:ext>
            </a:extLst>
          </p:cNvPr>
          <p:cNvSpPr/>
          <p:nvPr/>
        </p:nvSpPr>
        <p:spPr>
          <a:xfrm>
            <a:off x="2054928" y="1579881"/>
            <a:ext cx="9342719" cy="1582065"/>
          </a:xfrm>
          <a:prstGeom prst="roundRect">
            <a:avLst>
              <a:gd name="adj" fmla="val 9513"/>
            </a:avLst>
          </a:prstGeom>
          <a:noFill/>
          <a:ln w="28575">
            <a:solidFill>
              <a:srgbClr val="A8D08D"/>
            </a:solidFill>
          </a:ln>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2060"/>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14755D73-5C71-539D-E3B8-3161066DDD06}"/>
              </a:ext>
            </a:extLst>
          </p:cNvPr>
          <p:cNvSpPr txBox="1"/>
          <p:nvPr/>
        </p:nvSpPr>
        <p:spPr>
          <a:xfrm>
            <a:off x="3035792" y="1938814"/>
            <a:ext cx="7801206" cy="1077218"/>
          </a:xfrm>
          <a:prstGeom prst="rect">
            <a:avLst/>
          </a:prstGeom>
          <a:noFill/>
        </p:spPr>
        <p:txBody>
          <a:bodyPr wrap="square">
            <a:spAutoFit/>
          </a:bodyPr>
          <a:lstStyle/>
          <a:p>
            <a:pPr algn="just" defTabSz="457200" eaLnBrk="1" fontAlgn="auto" hangingPunct="1">
              <a:spcBef>
                <a:spcPts val="0"/>
              </a:spcBef>
              <a:spcAft>
                <a:spcPts val="0"/>
              </a:spcAft>
            </a:pP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Mērķis:</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 uzlabot </a:t>
            </a: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sabiedrisko ūdenssaimniecības pakalpojumu sniegšanai </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nepieciešamās infrastruktūras </a:t>
            </a: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energoefektivitāti</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 samazinot ikgadējo primāro enerģijas patēriņu un </a:t>
            </a: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palielinot AER</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 izmantojošo tehnoloģiju </a:t>
            </a: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lietošanu</a:t>
            </a:r>
            <a:endPar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endParaRPr>
          </a:p>
        </p:txBody>
      </p:sp>
      <p:sp>
        <p:nvSpPr>
          <p:cNvPr id="5" name="Freeform 45">
            <a:extLst>
              <a:ext uri="{FF2B5EF4-FFF2-40B4-BE49-F238E27FC236}">
                <a16:creationId xmlns:a16="http://schemas.microsoft.com/office/drawing/2014/main" id="{A0179484-6CFD-AE9C-AD9E-35DFCDA5624D}"/>
              </a:ext>
            </a:extLst>
          </p:cNvPr>
          <p:cNvSpPr>
            <a:spLocks noChangeAspect="1"/>
          </p:cNvSpPr>
          <p:nvPr/>
        </p:nvSpPr>
        <p:spPr bwMode="auto">
          <a:xfrm>
            <a:off x="2212717" y="1972017"/>
            <a:ext cx="795405" cy="797794"/>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rgbClr val="90C226">
              <a:lumMod val="60000"/>
              <a:lumOff val="40000"/>
            </a:srgbClr>
          </a:solidFill>
          <a:ln>
            <a:noFill/>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rebuchet MS" panose="020B0603020202020204"/>
              <a:cs typeface="+mn-cs"/>
            </a:endParaRPr>
          </a:p>
        </p:txBody>
      </p:sp>
      <p:sp>
        <p:nvSpPr>
          <p:cNvPr id="13" name="TextBox 12">
            <a:extLst>
              <a:ext uri="{FF2B5EF4-FFF2-40B4-BE49-F238E27FC236}">
                <a16:creationId xmlns:a16="http://schemas.microsoft.com/office/drawing/2014/main" id="{F6587168-E631-707B-2831-DA020DC0D9A6}"/>
              </a:ext>
            </a:extLst>
          </p:cNvPr>
          <p:cNvSpPr txBox="1"/>
          <p:nvPr/>
        </p:nvSpPr>
        <p:spPr>
          <a:xfrm>
            <a:off x="1834784" y="3806147"/>
            <a:ext cx="9544416" cy="2485296"/>
          </a:xfrm>
          <a:prstGeom prst="rect">
            <a:avLst/>
          </a:prstGeom>
          <a:noFill/>
        </p:spPr>
        <p:txBody>
          <a:bodyPr wrap="square">
            <a:spAutoFit/>
          </a:bodyPr>
          <a:lstStyle/>
          <a:p>
            <a:pPr defTabSz="457200" eaLnBrk="1" fontAlgn="auto" hangingPunct="1">
              <a:spcBef>
                <a:spcPts val="0"/>
              </a:spcBef>
              <a:spcAft>
                <a:spcPts val="1200"/>
              </a:spcAft>
            </a:pPr>
            <a:r>
              <a:rPr lang="lv-LV" sz="1600" b="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Investīcijas sekmēs:</a:t>
            </a:r>
            <a:endPar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endParaRPr>
          </a:p>
          <a:p>
            <a:pPr marL="285750" indent="-285750" defTabSz="1087636" eaLnBrk="1" fontAlgn="auto" hangingPunct="1">
              <a:spcBef>
                <a:spcPts val="300"/>
              </a:spcBef>
              <a:spcAft>
                <a:spcPts val="300"/>
              </a:spcAft>
              <a:buFont typeface="Wingdings" panose="05000000000000000000" pitchFamily="2" charset="2"/>
              <a:buChar char="ü"/>
            </a:pP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ES tiesību aktos noteikto prasību par notekūdeņu apsaimniekošanas nozares </a:t>
            </a:r>
            <a:r>
              <a:rPr lang="lv-LV" sz="1600" err="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energoneitralitātes</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 nodrošināšanu (Padomes 1991. gada 21. maija Direktīvas 91/271/EEK par komunālo notekūdeņu attīrīšanu pārstrādātās versijas 11. pants –</a:t>
            </a:r>
            <a:r>
              <a:rPr lang="lv-LV" sz="1600" err="1">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Energoneitralitāte</a:t>
            </a: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a:t>
            </a:r>
          </a:p>
          <a:p>
            <a:pPr marL="285750" indent="-285750" defTabSz="1087636" eaLnBrk="1" fontAlgn="auto" hangingPunct="1">
              <a:spcBef>
                <a:spcPts val="300"/>
              </a:spcBef>
              <a:spcAft>
                <a:spcPts val="300"/>
              </a:spcAft>
              <a:buFont typeface="Wingdings" panose="05000000000000000000" pitchFamily="2" charset="2"/>
              <a:buChar char="ü"/>
            </a:pP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NEKP mērķu sasniegšanu AER īpatsvara palielināšanā un energoefektivitātes uzlabošanā</a:t>
            </a:r>
          </a:p>
          <a:p>
            <a:pPr marL="285750" indent="-285750" defTabSz="1087636" eaLnBrk="1" fontAlgn="auto" hangingPunct="1">
              <a:spcBef>
                <a:spcPts val="300"/>
              </a:spcBef>
              <a:spcAft>
                <a:spcPts val="300"/>
              </a:spcAft>
              <a:buFont typeface="Wingdings" panose="05000000000000000000" pitchFamily="2" charset="2"/>
              <a:buChar char="ü"/>
            </a:pP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pašvaldību sektora jomā esošu būtisku sabiedrisko pakalpojumu</a:t>
            </a:r>
          </a:p>
          <a:p>
            <a:pPr marL="285750" indent="-285750" defTabSz="1087636" eaLnBrk="1" fontAlgn="auto" hangingPunct="1">
              <a:spcBef>
                <a:spcPts val="300"/>
              </a:spcBef>
              <a:spcAft>
                <a:spcPts val="300"/>
              </a:spcAft>
              <a:buFont typeface="Wingdings" panose="05000000000000000000" pitchFamily="2" charset="2"/>
              <a:buChar char="ü"/>
            </a:pPr>
            <a:r>
              <a:rPr lang="lv-LV" sz="1600">
                <a:solidFill>
                  <a:srgbClr val="54A021">
                    <a:lumMod val="50000"/>
                  </a:srgbClr>
                </a:solidFill>
                <a:latin typeface="Verdana" panose="020B0604030504040204" pitchFamily="34" charset="0"/>
                <a:ea typeface="Verdana" panose="020B0604030504040204" pitchFamily="34" charset="0"/>
                <a:cs typeface="Poppins" panose="00000500000000000000" pitchFamily="2" charset="-70"/>
              </a:rPr>
              <a:t>atbalstu pašvaldībām un to iedzīvotājiem</a:t>
            </a:r>
          </a:p>
        </p:txBody>
      </p:sp>
      <p:sp>
        <p:nvSpPr>
          <p:cNvPr id="14" name="Freeform 1000">
            <a:extLst>
              <a:ext uri="{FF2B5EF4-FFF2-40B4-BE49-F238E27FC236}">
                <a16:creationId xmlns:a16="http://schemas.microsoft.com/office/drawing/2014/main" id="{6A3F9B01-DCF6-A1F3-9FBF-6859CB69D66D}"/>
              </a:ext>
            </a:extLst>
          </p:cNvPr>
          <p:cNvSpPr>
            <a:spLocks noChangeAspect="1" noChangeArrowheads="1"/>
          </p:cNvSpPr>
          <p:nvPr/>
        </p:nvSpPr>
        <p:spPr bwMode="auto">
          <a:xfrm>
            <a:off x="726013" y="4533465"/>
            <a:ext cx="827145" cy="800507"/>
          </a:xfrm>
          <a:custGeom>
            <a:avLst/>
            <a:gdLst>
              <a:gd name="T0" fmla="*/ 40681 w 290132"/>
              <a:gd name="T1" fmla="*/ 391214 h 289197"/>
              <a:gd name="T2" fmla="*/ 478361 w 290132"/>
              <a:gd name="T3" fmla="*/ 372034 h 289197"/>
              <a:gd name="T4" fmla="*/ 374771 w 290132"/>
              <a:gd name="T5" fmla="*/ 420438 h 289197"/>
              <a:gd name="T6" fmla="*/ 473741 w 290132"/>
              <a:gd name="T7" fmla="*/ 393330 h 289197"/>
              <a:gd name="T8" fmla="*/ 83793 w 290132"/>
              <a:gd name="T9" fmla="*/ 355899 h 289197"/>
              <a:gd name="T10" fmla="*/ 514649 w 290132"/>
              <a:gd name="T11" fmla="*/ 406883 h 289197"/>
              <a:gd name="T12" fmla="*/ 348378 w 290132"/>
              <a:gd name="T13" fmla="*/ 449477 h 289197"/>
              <a:gd name="T14" fmla="*/ 220378 w 290132"/>
              <a:gd name="T15" fmla="*/ 451413 h 289197"/>
              <a:gd name="T16" fmla="*/ 343759 w 290132"/>
              <a:gd name="T17" fmla="*/ 434634 h 289197"/>
              <a:gd name="T18" fmla="*/ 352997 w 290132"/>
              <a:gd name="T19" fmla="*/ 398493 h 289197"/>
              <a:gd name="T20" fmla="*/ 83793 w 290132"/>
              <a:gd name="T21" fmla="*/ 355899 h 289197"/>
              <a:gd name="T22" fmla="*/ 67295 w 290132"/>
              <a:gd name="T23" fmla="*/ 481746 h 289197"/>
              <a:gd name="T24" fmla="*/ 7921 w 290132"/>
              <a:gd name="T25" fmla="*/ 340408 h 289197"/>
              <a:gd name="T26" fmla="*/ 337163 w 290132"/>
              <a:gd name="T27" fmla="*/ 376550 h 289197"/>
              <a:gd name="T28" fmla="*/ 433491 w 290132"/>
              <a:gd name="T29" fmla="*/ 370097 h 289197"/>
              <a:gd name="T30" fmla="*/ 498152 w 290132"/>
              <a:gd name="T31" fmla="*/ 384295 h 289197"/>
              <a:gd name="T32" fmla="*/ 510688 w 290132"/>
              <a:gd name="T33" fmla="*/ 436570 h 289197"/>
              <a:gd name="T34" fmla="*/ 7921 w 290132"/>
              <a:gd name="T35" fmla="*/ 497234 h 289197"/>
              <a:gd name="T36" fmla="*/ 7921 w 290132"/>
              <a:gd name="T37" fmla="*/ 340408 h 289197"/>
              <a:gd name="T38" fmla="*/ 228907 w 290132"/>
              <a:gd name="T39" fmla="*/ 334167 h 289197"/>
              <a:gd name="T40" fmla="*/ 212142 w 290132"/>
              <a:gd name="T41" fmla="*/ 293209 h 289197"/>
              <a:gd name="T42" fmla="*/ 304434 w 290132"/>
              <a:gd name="T43" fmla="*/ 230928 h 289197"/>
              <a:gd name="T44" fmla="*/ 287696 w 290132"/>
              <a:gd name="T45" fmla="*/ 357702 h 289197"/>
              <a:gd name="T46" fmla="*/ 371974 w 290132"/>
              <a:gd name="T47" fmla="*/ 180215 h 289197"/>
              <a:gd name="T48" fmla="*/ 371974 w 290132"/>
              <a:gd name="T49" fmla="*/ 374092 h 289197"/>
              <a:gd name="T50" fmla="*/ 371974 w 290132"/>
              <a:gd name="T51" fmla="*/ 180215 h 289197"/>
              <a:gd name="T52" fmla="*/ 455549 w 290132"/>
              <a:gd name="T53" fmla="*/ 345636 h 289197"/>
              <a:gd name="T54" fmla="*/ 438811 w 290132"/>
              <a:gd name="T55" fmla="*/ 147948 h 289197"/>
              <a:gd name="T56" fmla="*/ 531108 w 290132"/>
              <a:gd name="T57" fmla="*/ 73576 h 289197"/>
              <a:gd name="T58" fmla="*/ 514364 w 290132"/>
              <a:gd name="T59" fmla="*/ 368522 h 289197"/>
              <a:gd name="T60" fmla="*/ 514431 w 290132"/>
              <a:gd name="T61" fmla="*/ 17551 h 289197"/>
              <a:gd name="T62" fmla="*/ 391486 w 290132"/>
              <a:gd name="T63" fmla="*/ 160338 h 289197"/>
              <a:gd name="T64" fmla="*/ 225146 w 290132"/>
              <a:gd name="T65" fmla="*/ 261588 h 289197"/>
              <a:gd name="T66" fmla="*/ 107455 w 290132"/>
              <a:gd name="T67" fmla="*/ 320000 h 289197"/>
              <a:gd name="T68" fmla="*/ 96278 w 290132"/>
              <a:gd name="T69" fmla="*/ 308966 h 289197"/>
              <a:gd name="T70" fmla="*/ 219884 w 290132"/>
              <a:gd name="T71" fmla="*/ 244713 h 289197"/>
              <a:gd name="T72" fmla="*/ 386224 w 290132"/>
              <a:gd name="T73" fmla="*/ 144112 h 289197"/>
              <a:gd name="T74" fmla="*/ 94821 w 290132"/>
              <a:gd name="T75" fmla="*/ 106414 h 289197"/>
              <a:gd name="T76" fmla="*/ 259062 w 290132"/>
              <a:gd name="T77" fmla="*/ 132525 h 289197"/>
              <a:gd name="T78" fmla="*/ 86316 w 290132"/>
              <a:gd name="T79" fmla="*/ 0 h 289197"/>
              <a:gd name="T80" fmla="*/ 275419 w 290132"/>
              <a:gd name="T81" fmla="*/ 148845 h 289197"/>
              <a:gd name="T82" fmla="*/ 262333 w 290132"/>
              <a:gd name="T83" fmla="*/ 155373 h 289197"/>
              <a:gd name="T84" fmla="*/ 78462 w 290132"/>
              <a:gd name="T85" fmla="*/ 114246 h 289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132" h="289197">
                <a:moveTo>
                  <a:pt x="22225" y="207963"/>
                </a:moveTo>
                <a:cubicBezTo>
                  <a:pt x="24423" y="207963"/>
                  <a:pt x="26621" y="210249"/>
                  <a:pt x="26621" y="212535"/>
                </a:cubicBezTo>
                <a:cubicBezTo>
                  <a:pt x="26621" y="215202"/>
                  <a:pt x="24423" y="217107"/>
                  <a:pt x="22225" y="217107"/>
                </a:cubicBezTo>
                <a:cubicBezTo>
                  <a:pt x="19661" y="217107"/>
                  <a:pt x="17463" y="215202"/>
                  <a:pt x="17463" y="212535"/>
                </a:cubicBezTo>
                <a:cubicBezTo>
                  <a:pt x="17463" y="210249"/>
                  <a:pt x="19661" y="207963"/>
                  <a:pt x="22225" y="207963"/>
                </a:cubicBezTo>
                <a:close/>
                <a:moveTo>
                  <a:pt x="261318" y="206463"/>
                </a:moveTo>
                <a:cubicBezTo>
                  <a:pt x="259155" y="205030"/>
                  <a:pt x="247982" y="209686"/>
                  <a:pt x="240052" y="213268"/>
                </a:cubicBezTo>
                <a:cubicBezTo>
                  <a:pt x="230320" y="217566"/>
                  <a:pt x="218426" y="222580"/>
                  <a:pt x="204369" y="226520"/>
                </a:cubicBezTo>
                <a:cubicBezTo>
                  <a:pt x="204729" y="228669"/>
                  <a:pt x="205089" y="230817"/>
                  <a:pt x="204729" y="233325"/>
                </a:cubicBezTo>
                <a:cubicBezTo>
                  <a:pt x="204369" y="234757"/>
                  <a:pt x="204369" y="235832"/>
                  <a:pt x="204008" y="237264"/>
                </a:cubicBezTo>
                <a:cubicBezTo>
                  <a:pt x="227437" y="231534"/>
                  <a:pt x="244017" y="224371"/>
                  <a:pt x="255911" y="219356"/>
                </a:cubicBezTo>
                <a:cubicBezTo>
                  <a:pt x="256993" y="218998"/>
                  <a:pt x="258074" y="218640"/>
                  <a:pt x="258795" y="218282"/>
                </a:cubicBezTo>
                <a:cubicBezTo>
                  <a:pt x="262039" y="215417"/>
                  <a:pt x="263841" y="212193"/>
                  <a:pt x="263841" y="210403"/>
                </a:cubicBezTo>
                <a:cubicBezTo>
                  <a:pt x="263841" y="209686"/>
                  <a:pt x="263480" y="208254"/>
                  <a:pt x="261318" y="206463"/>
                </a:cubicBezTo>
                <a:close/>
                <a:moveTo>
                  <a:pt x="45776" y="197509"/>
                </a:moveTo>
                <a:lnTo>
                  <a:pt x="45776" y="268424"/>
                </a:lnTo>
                <a:cubicBezTo>
                  <a:pt x="65960" y="274512"/>
                  <a:pt x="184184" y="306030"/>
                  <a:pt x="273933" y="235115"/>
                </a:cubicBezTo>
                <a:cubicBezTo>
                  <a:pt x="276096" y="233683"/>
                  <a:pt x="280781" y="229743"/>
                  <a:pt x="281142" y="225803"/>
                </a:cubicBezTo>
                <a:cubicBezTo>
                  <a:pt x="281142" y="225087"/>
                  <a:pt x="280781" y="223296"/>
                  <a:pt x="278979" y="221864"/>
                </a:cubicBezTo>
                <a:cubicBezTo>
                  <a:pt x="276817" y="220073"/>
                  <a:pt x="268166" y="223654"/>
                  <a:pt x="259155" y="227594"/>
                </a:cubicBezTo>
                <a:cubicBezTo>
                  <a:pt x="244738" y="233683"/>
                  <a:pt x="222751" y="242995"/>
                  <a:pt x="190311" y="249442"/>
                </a:cubicBezTo>
                <a:lnTo>
                  <a:pt x="189951" y="249442"/>
                </a:lnTo>
                <a:cubicBezTo>
                  <a:pt x="183103" y="251949"/>
                  <a:pt x="172650" y="253739"/>
                  <a:pt x="159674" y="253739"/>
                </a:cubicBezTo>
                <a:cubicBezTo>
                  <a:pt x="148501" y="253739"/>
                  <a:pt x="135525" y="252307"/>
                  <a:pt x="120387" y="250516"/>
                </a:cubicBezTo>
                <a:cubicBezTo>
                  <a:pt x="118224" y="250158"/>
                  <a:pt x="116422" y="248009"/>
                  <a:pt x="116782" y="245860"/>
                </a:cubicBezTo>
                <a:cubicBezTo>
                  <a:pt x="117143" y="243353"/>
                  <a:pt x="119305" y="241562"/>
                  <a:pt x="121828" y="241920"/>
                </a:cubicBezTo>
                <a:cubicBezTo>
                  <a:pt x="161476" y="246934"/>
                  <a:pt x="179498" y="244427"/>
                  <a:pt x="187788" y="241204"/>
                </a:cubicBezTo>
                <a:lnTo>
                  <a:pt x="187788" y="240846"/>
                </a:lnTo>
                <a:cubicBezTo>
                  <a:pt x="195718" y="237981"/>
                  <a:pt x="195718" y="234041"/>
                  <a:pt x="195718" y="232608"/>
                </a:cubicBezTo>
                <a:cubicBezTo>
                  <a:pt x="196439" y="227594"/>
                  <a:pt x="195358" y="223296"/>
                  <a:pt x="192835" y="221147"/>
                </a:cubicBezTo>
                <a:cubicBezTo>
                  <a:pt x="189591" y="217924"/>
                  <a:pt x="184544" y="217924"/>
                  <a:pt x="184544" y="217924"/>
                </a:cubicBezTo>
                <a:cubicBezTo>
                  <a:pt x="141292" y="218640"/>
                  <a:pt x="133723" y="213984"/>
                  <a:pt x="124351" y="208612"/>
                </a:cubicBezTo>
                <a:cubicBezTo>
                  <a:pt x="115701" y="203598"/>
                  <a:pt x="105609" y="197867"/>
                  <a:pt x="45776" y="197509"/>
                </a:cubicBezTo>
                <a:close/>
                <a:moveTo>
                  <a:pt x="8650" y="197509"/>
                </a:moveTo>
                <a:lnTo>
                  <a:pt x="8650" y="267349"/>
                </a:lnTo>
                <a:lnTo>
                  <a:pt x="36764" y="267349"/>
                </a:lnTo>
                <a:lnTo>
                  <a:pt x="36764" y="197509"/>
                </a:lnTo>
                <a:lnTo>
                  <a:pt x="8650" y="197509"/>
                </a:lnTo>
                <a:close/>
                <a:moveTo>
                  <a:pt x="4325" y="188913"/>
                </a:moveTo>
                <a:lnTo>
                  <a:pt x="41450" y="188913"/>
                </a:lnTo>
                <a:cubicBezTo>
                  <a:pt x="107771" y="188913"/>
                  <a:pt x="118945" y="195360"/>
                  <a:pt x="129037" y="201449"/>
                </a:cubicBezTo>
                <a:cubicBezTo>
                  <a:pt x="136967" y="205747"/>
                  <a:pt x="143815" y="210044"/>
                  <a:pt x="184184" y="208970"/>
                </a:cubicBezTo>
                <a:cubicBezTo>
                  <a:pt x="184184" y="208970"/>
                  <a:pt x="192835" y="208612"/>
                  <a:pt x="198962" y="215059"/>
                </a:cubicBezTo>
                <a:cubicBezTo>
                  <a:pt x="200043" y="215775"/>
                  <a:pt x="200764" y="216849"/>
                  <a:pt x="201485" y="218282"/>
                </a:cubicBezTo>
                <a:cubicBezTo>
                  <a:pt x="215182" y="214342"/>
                  <a:pt x="227076" y="209328"/>
                  <a:pt x="236808" y="205388"/>
                </a:cubicBezTo>
                <a:cubicBezTo>
                  <a:pt x="251586" y="198942"/>
                  <a:pt x="260597" y="195002"/>
                  <a:pt x="266724" y="199658"/>
                </a:cubicBezTo>
                <a:cubicBezTo>
                  <a:pt x="271410" y="203239"/>
                  <a:pt x="272491" y="207179"/>
                  <a:pt x="272491" y="209686"/>
                </a:cubicBezTo>
                <a:cubicBezTo>
                  <a:pt x="272852" y="211119"/>
                  <a:pt x="272491" y="212193"/>
                  <a:pt x="272131" y="213268"/>
                </a:cubicBezTo>
                <a:cubicBezTo>
                  <a:pt x="277177" y="212193"/>
                  <a:pt x="281142" y="212193"/>
                  <a:pt x="284386" y="215059"/>
                </a:cubicBezTo>
                <a:cubicBezTo>
                  <a:pt x="289071" y="218998"/>
                  <a:pt x="290153" y="223296"/>
                  <a:pt x="289792" y="226161"/>
                </a:cubicBezTo>
                <a:cubicBezTo>
                  <a:pt x="289432" y="234757"/>
                  <a:pt x="280061" y="241562"/>
                  <a:pt x="278979" y="242278"/>
                </a:cubicBezTo>
                <a:cubicBezTo>
                  <a:pt x="232122" y="279527"/>
                  <a:pt x="177336" y="289197"/>
                  <a:pt x="132281" y="289197"/>
                </a:cubicBezTo>
                <a:cubicBezTo>
                  <a:pt x="83622" y="289197"/>
                  <a:pt x="46136" y="278094"/>
                  <a:pt x="40729" y="275945"/>
                </a:cubicBezTo>
                <a:lnTo>
                  <a:pt x="4325" y="275945"/>
                </a:lnTo>
                <a:cubicBezTo>
                  <a:pt x="2163" y="275945"/>
                  <a:pt x="0" y="274154"/>
                  <a:pt x="0" y="272005"/>
                </a:cubicBezTo>
                <a:lnTo>
                  <a:pt x="0" y="193211"/>
                </a:lnTo>
                <a:cubicBezTo>
                  <a:pt x="0" y="190704"/>
                  <a:pt x="2163" y="188913"/>
                  <a:pt x="4325" y="188913"/>
                </a:cubicBezTo>
                <a:close/>
                <a:moveTo>
                  <a:pt x="120284" y="158750"/>
                </a:moveTo>
                <a:cubicBezTo>
                  <a:pt x="122849" y="158750"/>
                  <a:pt x="125047" y="160554"/>
                  <a:pt x="125047" y="162719"/>
                </a:cubicBezTo>
                <a:lnTo>
                  <a:pt x="125047" y="185449"/>
                </a:lnTo>
                <a:cubicBezTo>
                  <a:pt x="125047" y="187975"/>
                  <a:pt x="122849" y="190139"/>
                  <a:pt x="120284" y="190139"/>
                </a:cubicBezTo>
                <a:cubicBezTo>
                  <a:pt x="117720" y="190139"/>
                  <a:pt x="115888" y="187975"/>
                  <a:pt x="115888" y="185449"/>
                </a:cubicBezTo>
                <a:lnTo>
                  <a:pt x="115888" y="162719"/>
                </a:lnTo>
                <a:cubicBezTo>
                  <a:pt x="115888" y="160554"/>
                  <a:pt x="117720" y="158750"/>
                  <a:pt x="120284" y="158750"/>
                </a:cubicBezTo>
                <a:close/>
                <a:moveTo>
                  <a:pt x="161735" y="123825"/>
                </a:moveTo>
                <a:cubicBezTo>
                  <a:pt x="164402" y="123825"/>
                  <a:pt x="166307" y="125629"/>
                  <a:pt x="166307" y="128155"/>
                </a:cubicBezTo>
                <a:lnTo>
                  <a:pt x="166307" y="198510"/>
                </a:lnTo>
                <a:cubicBezTo>
                  <a:pt x="166307" y="201035"/>
                  <a:pt x="164402" y="202839"/>
                  <a:pt x="161735" y="202839"/>
                </a:cubicBezTo>
                <a:cubicBezTo>
                  <a:pt x="159068" y="202839"/>
                  <a:pt x="157163" y="201035"/>
                  <a:pt x="157163" y="198510"/>
                </a:cubicBezTo>
                <a:lnTo>
                  <a:pt x="157163" y="128155"/>
                </a:lnTo>
                <a:cubicBezTo>
                  <a:pt x="157163" y="125629"/>
                  <a:pt x="159068" y="123825"/>
                  <a:pt x="161735" y="123825"/>
                </a:cubicBezTo>
                <a:close/>
                <a:moveTo>
                  <a:pt x="203201" y="100013"/>
                </a:moveTo>
                <a:cubicBezTo>
                  <a:pt x="205765" y="100013"/>
                  <a:pt x="207597" y="101801"/>
                  <a:pt x="207597" y="104303"/>
                </a:cubicBezTo>
                <a:lnTo>
                  <a:pt x="207597" y="202959"/>
                </a:lnTo>
                <a:cubicBezTo>
                  <a:pt x="207597" y="205461"/>
                  <a:pt x="205765" y="207606"/>
                  <a:pt x="203201" y="207606"/>
                </a:cubicBezTo>
                <a:cubicBezTo>
                  <a:pt x="200636" y="207606"/>
                  <a:pt x="198438" y="205461"/>
                  <a:pt x="198438" y="202959"/>
                </a:cubicBezTo>
                <a:lnTo>
                  <a:pt x="198438" y="104303"/>
                </a:lnTo>
                <a:cubicBezTo>
                  <a:pt x="198438" y="101801"/>
                  <a:pt x="200636" y="100013"/>
                  <a:pt x="203201" y="100013"/>
                </a:cubicBezTo>
                <a:close/>
                <a:moveTo>
                  <a:pt x="244285" y="77788"/>
                </a:moveTo>
                <a:cubicBezTo>
                  <a:pt x="246952" y="77788"/>
                  <a:pt x="248857" y="79587"/>
                  <a:pt x="248857" y="82105"/>
                </a:cubicBezTo>
                <a:lnTo>
                  <a:pt x="248857" y="191814"/>
                </a:lnTo>
                <a:cubicBezTo>
                  <a:pt x="248857" y="194332"/>
                  <a:pt x="246952" y="196491"/>
                  <a:pt x="244285" y="196491"/>
                </a:cubicBezTo>
                <a:cubicBezTo>
                  <a:pt x="241618" y="196491"/>
                  <a:pt x="239713" y="194332"/>
                  <a:pt x="239713" y="191814"/>
                </a:cubicBezTo>
                <a:lnTo>
                  <a:pt x="239713" y="82105"/>
                </a:lnTo>
                <a:cubicBezTo>
                  <a:pt x="239713" y="79587"/>
                  <a:pt x="241618" y="77788"/>
                  <a:pt x="244285" y="77788"/>
                </a:cubicBezTo>
                <a:close/>
                <a:moveTo>
                  <a:pt x="285560" y="36513"/>
                </a:moveTo>
                <a:cubicBezTo>
                  <a:pt x="288227" y="36513"/>
                  <a:pt x="290132" y="38672"/>
                  <a:pt x="290132" y="40830"/>
                </a:cubicBezTo>
                <a:lnTo>
                  <a:pt x="290132" y="204514"/>
                </a:lnTo>
                <a:cubicBezTo>
                  <a:pt x="290132" y="207032"/>
                  <a:pt x="288227" y="209190"/>
                  <a:pt x="285560" y="209190"/>
                </a:cubicBezTo>
                <a:cubicBezTo>
                  <a:pt x="283274" y="209190"/>
                  <a:pt x="280988" y="207032"/>
                  <a:pt x="280988" y="204514"/>
                </a:cubicBezTo>
                <a:lnTo>
                  <a:pt x="280988" y="40830"/>
                </a:lnTo>
                <a:cubicBezTo>
                  <a:pt x="280988" y="38672"/>
                  <a:pt x="283274" y="36513"/>
                  <a:pt x="285560" y="36513"/>
                </a:cubicBezTo>
                <a:close/>
                <a:moveTo>
                  <a:pt x="281024" y="9739"/>
                </a:moveTo>
                <a:cubicBezTo>
                  <a:pt x="282460" y="7938"/>
                  <a:pt x="285334" y="7938"/>
                  <a:pt x="287129" y="9739"/>
                </a:cubicBezTo>
                <a:cubicBezTo>
                  <a:pt x="288566" y="11180"/>
                  <a:pt x="288566" y="14061"/>
                  <a:pt x="287129" y="15862"/>
                </a:cubicBezTo>
                <a:lnTo>
                  <a:pt x="213860" y="88981"/>
                </a:lnTo>
                <a:cubicBezTo>
                  <a:pt x="212064" y="91142"/>
                  <a:pt x="209550" y="91142"/>
                  <a:pt x="207754" y="88981"/>
                </a:cubicBezTo>
                <a:lnTo>
                  <a:pt x="193388" y="74933"/>
                </a:lnTo>
                <a:lnTo>
                  <a:pt x="122992" y="145170"/>
                </a:lnTo>
                <a:cubicBezTo>
                  <a:pt x="121555" y="146971"/>
                  <a:pt x="118682" y="146971"/>
                  <a:pt x="116886" y="145170"/>
                </a:cubicBezTo>
                <a:lnTo>
                  <a:pt x="103956" y="132203"/>
                </a:lnTo>
                <a:lnTo>
                  <a:pt x="58702" y="177587"/>
                </a:lnTo>
                <a:cubicBezTo>
                  <a:pt x="57984" y="178308"/>
                  <a:pt x="56906" y="179028"/>
                  <a:pt x="55829" y="179028"/>
                </a:cubicBezTo>
                <a:cubicBezTo>
                  <a:pt x="54392" y="179028"/>
                  <a:pt x="53314" y="178308"/>
                  <a:pt x="52596" y="177587"/>
                </a:cubicBezTo>
                <a:cubicBezTo>
                  <a:pt x="50800" y="175786"/>
                  <a:pt x="50800" y="172905"/>
                  <a:pt x="52596" y="171464"/>
                </a:cubicBezTo>
                <a:lnTo>
                  <a:pt x="101083" y="122839"/>
                </a:lnTo>
                <a:cubicBezTo>
                  <a:pt x="102520" y="121038"/>
                  <a:pt x="105393" y="121038"/>
                  <a:pt x="107189" y="122839"/>
                </a:cubicBezTo>
                <a:lnTo>
                  <a:pt x="120119" y="135805"/>
                </a:lnTo>
                <a:lnTo>
                  <a:pt x="190155" y="65569"/>
                </a:lnTo>
                <a:cubicBezTo>
                  <a:pt x="191951" y="63768"/>
                  <a:pt x="194465" y="63768"/>
                  <a:pt x="196261" y="65569"/>
                </a:cubicBezTo>
                <a:lnTo>
                  <a:pt x="210987" y="79976"/>
                </a:lnTo>
                <a:lnTo>
                  <a:pt x="281024" y="9739"/>
                </a:lnTo>
                <a:close/>
                <a:moveTo>
                  <a:pt x="51800" y="9058"/>
                </a:moveTo>
                <a:lnTo>
                  <a:pt x="51800" y="59054"/>
                </a:lnTo>
                <a:lnTo>
                  <a:pt x="122217" y="59054"/>
                </a:lnTo>
                <a:cubicBezTo>
                  <a:pt x="122932" y="59054"/>
                  <a:pt x="124362" y="59417"/>
                  <a:pt x="124719" y="60141"/>
                </a:cubicBezTo>
                <a:lnTo>
                  <a:pt x="141520" y="73546"/>
                </a:lnTo>
                <a:lnTo>
                  <a:pt x="141520" y="9058"/>
                </a:lnTo>
                <a:lnTo>
                  <a:pt x="51800" y="9058"/>
                </a:lnTo>
                <a:close/>
                <a:moveTo>
                  <a:pt x="47153" y="0"/>
                </a:moveTo>
                <a:lnTo>
                  <a:pt x="146166" y="0"/>
                </a:lnTo>
                <a:cubicBezTo>
                  <a:pt x="148311" y="0"/>
                  <a:pt x="150456" y="2174"/>
                  <a:pt x="150456" y="4710"/>
                </a:cubicBezTo>
                <a:lnTo>
                  <a:pt x="150456" y="82603"/>
                </a:lnTo>
                <a:cubicBezTo>
                  <a:pt x="150456" y="84053"/>
                  <a:pt x="149383" y="85864"/>
                  <a:pt x="147954" y="86589"/>
                </a:cubicBezTo>
                <a:cubicBezTo>
                  <a:pt x="147239" y="86589"/>
                  <a:pt x="146524" y="86951"/>
                  <a:pt x="146166" y="86951"/>
                </a:cubicBezTo>
                <a:cubicBezTo>
                  <a:pt x="145094" y="86951"/>
                  <a:pt x="144022" y="86589"/>
                  <a:pt x="143307" y="86226"/>
                </a:cubicBezTo>
                <a:lnTo>
                  <a:pt x="120787" y="68112"/>
                </a:lnTo>
                <a:lnTo>
                  <a:pt x="47153" y="68112"/>
                </a:lnTo>
                <a:cubicBezTo>
                  <a:pt x="45008" y="68112"/>
                  <a:pt x="42863" y="65938"/>
                  <a:pt x="42863" y="63402"/>
                </a:cubicBezTo>
                <a:lnTo>
                  <a:pt x="42863" y="4710"/>
                </a:lnTo>
                <a:cubicBezTo>
                  <a:pt x="42863" y="2174"/>
                  <a:pt x="45008" y="0"/>
                  <a:pt x="47153" y="0"/>
                </a:cubicBezTo>
                <a:close/>
              </a:path>
            </a:pathLst>
          </a:custGeom>
          <a:solidFill>
            <a:srgbClr val="90C226">
              <a:lumMod val="60000"/>
              <a:lumOff val="40000"/>
            </a:srgbClr>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5" name="Rounded Rectangle 10">
            <a:extLst>
              <a:ext uri="{FF2B5EF4-FFF2-40B4-BE49-F238E27FC236}">
                <a16:creationId xmlns:a16="http://schemas.microsoft.com/office/drawing/2014/main" id="{724EC936-0F75-A5E0-781A-5EF92D6B17AC}"/>
              </a:ext>
            </a:extLst>
          </p:cNvPr>
          <p:cNvSpPr/>
          <p:nvPr/>
        </p:nvSpPr>
        <p:spPr>
          <a:xfrm>
            <a:off x="556712" y="3414012"/>
            <a:ext cx="10850158" cy="3266923"/>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Tree>
    <p:extLst>
      <p:ext uri="{BB962C8B-B14F-4D97-AF65-F5344CB8AC3E}">
        <p14:creationId xmlns:p14="http://schemas.microsoft.com/office/powerpoint/2010/main" val="218833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FB1BE51-C05C-4E1C-890D-41058649161A}"/>
              </a:ext>
            </a:extLst>
          </p:cNvPr>
          <p:cNvSpPr>
            <a:spLocks noGrp="1"/>
          </p:cNvSpPr>
          <p:nvPr>
            <p:ph type="title"/>
          </p:nvPr>
        </p:nvSpPr>
        <p:spPr>
          <a:xfrm>
            <a:off x="2621829" y="703446"/>
            <a:ext cx="8128000" cy="1036638"/>
          </a:xfrm>
        </p:spPr>
        <p:txBody>
          <a:bodyPr>
            <a:normAutofit fontScale="90000"/>
          </a:bodyPr>
          <a:lstStyle/>
          <a:p>
            <a:pPr algn="ctr"/>
            <a:r>
              <a:rPr lang="lv-LV" altLang="en-US" sz="3100">
                <a:solidFill>
                  <a:srgbClr val="29702A"/>
                </a:solidFill>
              </a:rPr>
              <a:t>Pamatinformācija par 2.1.1.6. pasākuma 2.kārtu</a:t>
            </a:r>
          </a:p>
        </p:txBody>
      </p:sp>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ea typeface="Verdana" panose="020B0604030504040204" pitchFamily="34" charset="0"/>
              </a:rPr>
              <a:pPr/>
              <a:t>3</a:t>
            </a:fld>
            <a:endParaRPr lang="en-US" altLang="en-US" sz="1000">
              <a:solidFill>
                <a:srgbClr val="898989"/>
              </a:solidFill>
              <a:latin typeface="Verdana" panose="020B0604030504040204" pitchFamily="34" charset="0"/>
              <a:ea typeface="Verdana" panose="020B0604030504040204" pitchFamily="34" charset="0"/>
            </a:endParaRPr>
          </a:p>
        </p:txBody>
      </p:sp>
      <p:sp>
        <p:nvSpPr>
          <p:cNvPr id="18" name="Rectangle: Rounded Corners 17">
            <a:extLst>
              <a:ext uri="{FF2B5EF4-FFF2-40B4-BE49-F238E27FC236}">
                <a16:creationId xmlns:a16="http://schemas.microsoft.com/office/drawing/2014/main" id="{9F256702-113A-243E-86BE-C60DBEA6200F}"/>
              </a:ext>
            </a:extLst>
          </p:cNvPr>
          <p:cNvSpPr/>
          <p:nvPr/>
        </p:nvSpPr>
        <p:spPr>
          <a:xfrm>
            <a:off x="2506203" y="1924919"/>
            <a:ext cx="8359251" cy="1295091"/>
          </a:xfrm>
          <a:prstGeom prst="roundRect">
            <a:avLst/>
          </a:prstGeom>
          <a:noFill/>
          <a:ln w="76200" cap="flat">
            <a:solidFill>
              <a:srgbClr val="BF9000"/>
            </a:solidFill>
            <a:miter lim="400000"/>
          </a:ln>
          <a:effectLst/>
        </p:spPr>
        <p:txBody>
          <a:bodyPr wrap="square" lIns="26789" tIns="26789" rIns="26789" bIns="26789" numCol="1" anchor="ctr">
            <a:noAutofit/>
          </a:bodyPr>
          <a:lstStyle/>
          <a:p>
            <a:pPr defTabSz="914400"/>
            <a:endParaRPr lang="lv-LV" sz="2532" kern="0">
              <a:solidFill>
                <a:prstClr val="black"/>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BC3F11BC-721E-946B-AA21-7FCB124E740D}"/>
              </a:ext>
            </a:extLst>
          </p:cNvPr>
          <p:cNvSpPr txBox="1"/>
          <p:nvPr/>
        </p:nvSpPr>
        <p:spPr>
          <a:xfrm>
            <a:off x="2719507" y="2022761"/>
            <a:ext cx="8149487" cy="1169551"/>
          </a:xfrm>
          <a:prstGeom prst="rect">
            <a:avLst/>
          </a:prstGeom>
          <a:noFill/>
        </p:spPr>
        <p:txBody>
          <a:bodyPr wrap="square">
            <a:spAutoFit/>
          </a:bodyPr>
          <a:lstStyle/>
          <a:p>
            <a:pPr marR="0" lvl="0" algn="ctr" defTabSz="1087636" eaLnBrk="1" fontAlgn="auto" latinLnBrk="0" hangingPunct="1">
              <a:lnSpc>
                <a:spcPct val="100000"/>
              </a:lnSpc>
              <a:spcBef>
                <a:spcPts val="0"/>
              </a:spcBef>
              <a:spcAft>
                <a:spcPts val="600"/>
              </a:spcAft>
              <a:buClrTx/>
              <a:buSzTx/>
              <a:tabLst/>
              <a:defRPr/>
            </a:pPr>
            <a:r>
              <a:rPr lang="lv-LV" sz="1400" kern="0">
                <a:latin typeface="Verdana" panose="020B0604030504040204" pitchFamily="34" charset="0"/>
                <a:ea typeface="Verdana" panose="020B0604030504040204" pitchFamily="34" charset="0"/>
                <a:cs typeface="Poppins" panose="00000500000000000000" pitchFamily="2" charset="-70"/>
              </a:rPr>
              <a:t>2024. gada 5. novembra </a:t>
            </a:r>
            <a:r>
              <a:rPr lang="nn-NO" sz="1400" kern="0">
                <a:latin typeface="Verdana" panose="020B0604030504040204" pitchFamily="34" charset="0"/>
                <a:ea typeface="Verdana" panose="020B0604030504040204" pitchFamily="34" charset="0"/>
                <a:cs typeface="Poppins" panose="00000500000000000000" pitchFamily="2" charset="-70"/>
              </a:rPr>
              <a:t>Ministru kabineta noteikumi Nr. </a:t>
            </a:r>
            <a:r>
              <a:rPr lang="lv-LV" sz="1400" kern="0">
                <a:latin typeface="Verdana" panose="020B0604030504040204" pitchFamily="34" charset="0"/>
                <a:ea typeface="Verdana" panose="020B0604030504040204" pitchFamily="34" charset="0"/>
                <a:cs typeface="Poppins" panose="00000500000000000000" pitchFamily="2" charset="-70"/>
              </a:rPr>
              <a:t>700 «Eiropas Savienības kohēzijas politikas programmas 2021.–2027. gadam 2.1.1. specifiskā atbalsta mērķa "Energoefektivitātes veicināšana un siltumnīcefekta gāzu emisiju samazināšana"  2.1.1.6. pasākuma "Pašvaldību ēku energoefektivitātes paaugstināšana" otrās projektu iesniegumu atlases kārtas īstenošanas noteikumi»</a:t>
            </a:r>
          </a:p>
        </p:txBody>
      </p:sp>
      <p:grpSp>
        <p:nvGrpSpPr>
          <p:cNvPr id="25" name="Group 24">
            <a:extLst>
              <a:ext uri="{FF2B5EF4-FFF2-40B4-BE49-F238E27FC236}">
                <a16:creationId xmlns:a16="http://schemas.microsoft.com/office/drawing/2014/main" id="{E41E7C63-FEDF-A934-789F-D2392388E87D}"/>
              </a:ext>
            </a:extLst>
          </p:cNvPr>
          <p:cNvGrpSpPr/>
          <p:nvPr/>
        </p:nvGrpSpPr>
        <p:grpSpPr>
          <a:xfrm>
            <a:off x="533486" y="3491031"/>
            <a:ext cx="7118597" cy="883874"/>
            <a:chOff x="748909" y="1694585"/>
            <a:chExt cx="5951026" cy="765076"/>
          </a:xfrm>
        </p:grpSpPr>
        <p:sp>
          <p:nvSpPr>
            <p:cNvPr id="26" name="Chevron 10">
              <a:extLst>
                <a:ext uri="{FF2B5EF4-FFF2-40B4-BE49-F238E27FC236}">
                  <a16:creationId xmlns:a16="http://schemas.microsoft.com/office/drawing/2014/main" id="{FD23292D-CB47-7819-F6D0-EA3A364DDF52}"/>
                </a:ext>
              </a:extLst>
            </p:cNvPr>
            <p:cNvSpPr/>
            <p:nvPr/>
          </p:nvSpPr>
          <p:spPr>
            <a:xfrm flipH="1">
              <a:off x="748909" y="1694585"/>
              <a:ext cx="5951026" cy="765076"/>
            </a:xfrm>
            <a:prstGeom prst="chevron">
              <a:avLst>
                <a:gd name="adj" fmla="val 29730"/>
              </a:avLst>
            </a:prstGeom>
            <a:gradFill flip="none" rotWithShape="1">
              <a:gsLst>
                <a:gs pos="0">
                  <a:srgbClr val="90C226">
                    <a:lumMod val="75000"/>
                  </a:srgbClr>
                </a:gs>
                <a:gs pos="100000">
                  <a:srgbClr val="90C226"/>
                </a:gs>
              </a:gsLst>
              <a:lin ang="0" scaled="1"/>
              <a:tileRect/>
            </a:gradFill>
            <a:ln w="3810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7" name="Subtitle 2">
              <a:extLst>
                <a:ext uri="{FF2B5EF4-FFF2-40B4-BE49-F238E27FC236}">
                  <a16:creationId xmlns:a16="http://schemas.microsoft.com/office/drawing/2014/main" id="{9C0C542E-034D-8D4C-0F37-1CA9C13B9583}"/>
                </a:ext>
              </a:extLst>
            </p:cNvPr>
            <p:cNvSpPr txBox="1">
              <a:spLocks/>
            </p:cNvSpPr>
            <p:nvPr/>
          </p:nvSpPr>
          <p:spPr>
            <a:xfrm>
              <a:off x="1783794" y="1817374"/>
              <a:ext cx="4768427" cy="51949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600"/>
                </a:spcAft>
                <a:buClrTx/>
                <a:buSzTx/>
                <a:buFont typeface="Arial"/>
                <a:buNone/>
                <a:tabLst/>
                <a:defRPr/>
              </a:pPr>
              <a:r>
                <a:rPr lang="lv-LV" sz="1800" kern="0">
                  <a:solidFill>
                    <a:prstClr val="white"/>
                  </a:solidFill>
                  <a:latin typeface="Verdana"/>
                  <a:ea typeface="Verdana"/>
                  <a:cs typeface="Poppins"/>
                </a:rPr>
                <a:t>Finansējuma saņēmēji</a:t>
              </a:r>
              <a:r>
                <a:rPr kumimoji="0" lang="lv-LV" sz="1800" b="0" i="0" u="none" strike="noStrike" kern="0" cap="none" spc="0" normalizeH="0" baseline="0" noProof="0">
                  <a:ln>
                    <a:noFill/>
                  </a:ln>
                  <a:solidFill>
                    <a:prstClr val="white"/>
                  </a:solidFill>
                  <a:effectLst/>
                  <a:uLnTx/>
                  <a:uFillTx/>
                  <a:latin typeface="Verdana"/>
                  <a:ea typeface="Verdana"/>
                  <a:cs typeface="Poppins"/>
                </a:rPr>
                <a:t>: </a:t>
              </a:r>
              <a:r>
                <a:rPr lang="lv-LV" sz="1800" b="1" kern="0">
                  <a:solidFill>
                    <a:prstClr val="white"/>
                  </a:solidFill>
                  <a:latin typeface="Verdana"/>
                  <a:ea typeface="Verdana"/>
                  <a:cs typeface="Poppins"/>
                </a:rPr>
                <a:t>sabiedrisko</a:t>
              </a:r>
              <a:r>
                <a:rPr kumimoji="0" lang="lv-LV" sz="1800" b="1" i="0" u="none" strike="noStrike" kern="0" cap="none" spc="0" normalizeH="0" baseline="0" noProof="0">
                  <a:ln>
                    <a:noFill/>
                  </a:ln>
                  <a:solidFill>
                    <a:prstClr val="white"/>
                  </a:solidFill>
                  <a:effectLst/>
                  <a:uLnTx/>
                  <a:uFillTx/>
                  <a:latin typeface="Verdana"/>
                  <a:ea typeface="Verdana"/>
                  <a:cs typeface="Poppins"/>
                </a:rPr>
                <a:t> ūdenssaimniecības pakalpojumu sniedzēji</a:t>
              </a:r>
              <a:endParaRPr kumimoji="0" lang="lv-LV" sz="1800" b="0" i="0" u="none" strike="noStrike" kern="0" cap="none" spc="0" normalizeH="0" baseline="0" noProof="0">
                <a:ln>
                  <a:noFill/>
                </a:ln>
                <a:solidFill>
                  <a:prstClr val="white"/>
                </a:solidFill>
                <a:effectLst/>
                <a:uLnTx/>
                <a:uFillTx/>
                <a:latin typeface="Verdana"/>
                <a:ea typeface="Verdana"/>
                <a:cs typeface="Poppins"/>
              </a:endParaRPr>
            </a:p>
          </p:txBody>
        </p:sp>
      </p:grpSp>
      <p:sp>
        <p:nvSpPr>
          <p:cNvPr id="29" name="Freeform 995">
            <a:extLst>
              <a:ext uri="{FF2B5EF4-FFF2-40B4-BE49-F238E27FC236}">
                <a16:creationId xmlns:a16="http://schemas.microsoft.com/office/drawing/2014/main" id="{C5F12613-A5C6-87D9-E40B-07B7966FE7CC}"/>
              </a:ext>
            </a:extLst>
          </p:cNvPr>
          <p:cNvSpPr>
            <a:spLocks noChangeAspect="1" noChangeArrowheads="1"/>
          </p:cNvSpPr>
          <p:nvPr/>
        </p:nvSpPr>
        <p:spPr bwMode="auto">
          <a:xfrm>
            <a:off x="961490" y="3661588"/>
            <a:ext cx="491701" cy="478749"/>
          </a:xfrm>
          <a:custGeom>
            <a:avLst/>
            <a:gdLst>
              <a:gd name="T0" fmla="*/ 402125 w 290152"/>
              <a:gd name="T1" fmla="*/ 506459 h 290151"/>
              <a:gd name="T2" fmla="*/ 515039 w 290152"/>
              <a:gd name="T3" fmla="*/ 506459 h 290151"/>
              <a:gd name="T4" fmla="*/ 410709 w 290152"/>
              <a:gd name="T5" fmla="*/ 477405 h 290151"/>
              <a:gd name="T6" fmla="*/ 273366 w 290152"/>
              <a:gd name="T7" fmla="*/ 506459 h 290151"/>
              <a:gd name="T8" fmla="*/ 386279 w 290152"/>
              <a:gd name="T9" fmla="*/ 506459 h 290151"/>
              <a:gd name="T10" fmla="*/ 281291 w 290152"/>
              <a:gd name="T11" fmla="*/ 477405 h 290151"/>
              <a:gd name="T12" fmla="*/ 144608 w 290152"/>
              <a:gd name="T13" fmla="*/ 506459 h 290151"/>
              <a:gd name="T14" fmla="*/ 257518 w 290152"/>
              <a:gd name="T15" fmla="*/ 506459 h 290151"/>
              <a:gd name="T16" fmla="*/ 153189 w 290152"/>
              <a:gd name="T17" fmla="*/ 477405 h 290151"/>
              <a:gd name="T18" fmla="*/ 15849 w 290152"/>
              <a:gd name="T19" fmla="*/ 506459 h 290151"/>
              <a:gd name="T20" fmla="*/ 128761 w 290152"/>
              <a:gd name="T21" fmla="*/ 506459 h 290151"/>
              <a:gd name="T22" fmla="*/ 24436 w 290152"/>
              <a:gd name="T23" fmla="*/ 477405 h 290151"/>
              <a:gd name="T24" fmla="*/ 402125 w 290152"/>
              <a:gd name="T25" fmla="*/ 452973 h 290151"/>
              <a:gd name="T26" fmla="*/ 515039 w 290152"/>
              <a:gd name="T27" fmla="*/ 452973 h 290151"/>
              <a:gd name="T28" fmla="*/ 410709 w 290152"/>
              <a:gd name="T29" fmla="*/ 423919 h 290151"/>
              <a:gd name="T30" fmla="*/ 273366 w 290152"/>
              <a:gd name="T31" fmla="*/ 452973 h 290151"/>
              <a:gd name="T32" fmla="*/ 386279 w 290152"/>
              <a:gd name="T33" fmla="*/ 452973 h 290151"/>
              <a:gd name="T34" fmla="*/ 281291 w 290152"/>
              <a:gd name="T35" fmla="*/ 423919 h 290151"/>
              <a:gd name="T36" fmla="*/ 144608 w 290152"/>
              <a:gd name="T37" fmla="*/ 452973 h 290151"/>
              <a:gd name="T38" fmla="*/ 257518 w 290152"/>
              <a:gd name="T39" fmla="*/ 452973 h 290151"/>
              <a:gd name="T40" fmla="*/ 153189 w 290152"/>
              <a:gd name="T41" fmla="*/ 423919 h 290151"/>
              <a:gd name="T42" fmla="*/ 273366 w 290152"/>
              <a:gd name="T43" fmla="*/ 399487 h 290151"/>
              <a:gd name="T44" fmla="*/ 386279 w 290152"/>
              <a:gd name="T45" fmla="*/ 399487 h 290151"/>
              <a:gd name="T46" fmla="*/ 281291 w 290152"/>
              <a:gd name="T47" fmla="*/ 370433 h 290151"/>
              <a:gd name="T48" fmla="*/ 256857 w 290152"/>
              <a:gd name="T49" fmla="*/ 353927 h 290151"/>
              <a:gd name="T50" fmla="*/ 329494 w 290152"/>
              <a:gd name="T51" fmla="*/ 252240 h 290151"/>
              <a:gd name="T52" fmla="*/ 385618 w 290152"/>
              <a:gd name="T53" fmla="*/ 252240 h 290151"/>
              <a:gd name="T54" fmla="*/ 330456 w 290152"/>
              <a:gd name="T55" fmla="*/ 103897 h 290151"/>
              <a:gd name="T56" fmla="*/ 322415 w 290152"/>
              <a:gd name="T57" fmla="*/ 95852 h 290151"/>
              <a:gd name="T58" fmla="*/ 205878 w 290152"/>
              <a:gd name="T59" fmla="*/ 112613 h 290151"/>
              <a:gd name="T60" fmla="*/ 262545 w 290152"/>
              <a:gd name="T61" fmla="*/ 37762 h 290151"/>
              <a:gd name="T62" fmla="*/ 293675 w 290152"/>
              <a:gd name="T63" fmla="*/ 69854 h 290151"/>
              <a:gd name="T64" fmla="*/ 262545 w 290152"/>
              <a:gd name="T65" fmla="*/ 65923 h 290151"/>
              <a:gd name="T66" fmla="*/ 295622 w 290152"/>
              <a:gd name="T67" fmla="*/ 126835 h 290151"/>
              <a:gd name="T68" fmla="*/ 262545 w 290152"/>
              <a:gd name="T69" fmla="*/ 170719 h 290151"/>
              <a:gd name="T70" fmla="*/ 232059 w 290152"/>
              <a:gd name="T71" fmla="*/ 138625 h 290151"/>
              <a:gd name="T72" fmla="*/ 262545 w 290152"/>
              <a:gd name="T73" fmla="*/ 142555 h 290151"/>
              <a:gd name="T74" fmla="*/ 229465 w 290152"/>
              <a:gd name="T75" fmla="*/ 80985 h 290151"/>
              <a:gd name="T76" fmla="*/ 262545 w 290152"/>
              <a:gd name="T77" fmla="*/ 37762 h 290151"/>
              <a:gd name="T78" fmla="*/ 265444 w 290152"/>
              <a:gd name="T79" fmla="*/ 192810 h 290151"/>
              <a:gd name="T80" fmla="*/ 265444 w 290152"/>
              <a:gd name="T81" fmla="*/ 0 h 290151"/>
              <a:gd name="T82" fmla="*/ 273366 w 290152"/>
              <a:gd name="T83" fmla="*/ 262804 h 290151"/>
              <a:gd name="T84" fmla="*/ 402125 w 290152"/>
              <a:gd name="T85" fmla="*/ 244314 h 290151"/>
              <a:gd name="T86" fmla="*/ 273366 w 290152"/>
              <a:gd name="T87" fmla="*/ 355247 h 290151"/>
              <a:gd name="T88" fmla="*/ 402125 w 290152"/>
              <a:gd name="T89" fmla="*/ 377696 h 290151"/>
              <a:gd name="T90" fmla="*/ 410709 w 290152"/>
              <a:gd name="T91" fmla="*/ 407411 h 290151"/>
              <a:gd name="T92" fmla="*/ 530884 w 290152"/>
              <a:gd name="T93" fmla="*/ 452973 h 290151"/>
              <a:gd name="T94" fmla="*/ 530884 w 290152"/>
              <a:gd name="T95" fmla="*/ 506459 h 290151"/>
              <a:gd name="T96" fmla="*/ 394203 w 290152"/>
              <a:gd name="T97" fmla="*/ 524945 h 290151"/>
              <a:gd name="T98" fmla="*/ 265444 w 290152"/>
              <a:gd name="T99" fmla="*/ 524945 h 290151"/>
              <a:gd name="T100" fmla="*/ 137346 w 290152"/>
              <a:gd name="T101" fmla="*/ 524945 h 290151"/>
              <a:gd name="T102" fmla="*/ 0 w 290152"/>
              <a:gd name="T103" fmla="*/ 506459 h 290151"/>
              <a:gd name="T104" fmla="*/ 120832 w 290152"/>
              <a:gd name="T105" fmla="*/ 461556 h 290151"/>
              <a:gd name="T106" fmla="*/ 128761 w 290152"/>
              <a:gd name="T107" fmla="*/ 431843 h 290151"/>
              <a:gd name="T108" fmla="*/ 257518 w 290152"/>
              <a:gd name="T109" fmla="*/ 408733 h 290151"/>
              <a:gd name="T110" fmla="*/ 128761 w 290152"/>
              <a:gd name="T111" fmla="*/ 297802 h 290151"/>
              <a:gd name="T112" fmla="*/ 257518 w 290152"/>
              <a:gd name="T113" fmla="*/ 316951 h 290151"/>
              <a:gd name="T114" fmla="*/ 265444 w 290152"/>
              <a:gd name="T115" fmla="*/ 0 h 290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0152" h="290151">
                <a:moveTo>
                  <a:pt x="224471" y="260920"/>
                </a:moveTo>
                <a:cubicBezTo>
                  <a:pt x="221945" y="260920"/>
                  <a:pt x="219780" y="262724"/>
                  <a:pt x="219780" y="265250"/>
                </a:cubicBezTo>
                <a:lnTo>
                  <a:pt x="219780" y="276799"/>
                </a:lnTo>
                <a:cubicBezTo>
                  <a:pt x="219780" y="279686"/>
                  <a:pt x="221945" y="281490"/>
                  <a:pt x="224471" y="281490"/>
                </a:cubicBezTo>
                <a:lnTo>
                  <a:pt x="277160" y="281490"/>
                </a:lnTo>
                <a:cubicBezTo>
                  <a:pt x="279326" y="281490"/>
                  <a:pt x="281491" y="279686"/>
                  <a:pt x="281491" y="276799"/>
                </a:cubicBezTo>
                <a:lnTo>
                  <a:pt x="281491" y="265250"/>
                </a:lnTo>
                <a:cubicBezTo>
                  <a:pt x="281491" y="262724"/>
                  <a:pt x="279326" y="260920"/>
                  <a:pt x="277160" y="260920"/>
                </a:cubicBezTo>
                <a:lnTo>
                  <a:pt x="224471" y="260920"/>
                </a:lnTo>
                <a:close/>
                <a:moveTo>
                  <a:pt x="153737" y="260920"/>
                </a:moveTo>
                <a:cubicBezTo>
                  <a:pt x="151572" y="260920"/>
                  <a:pt x="149406" y="262724"/>
                  <a:pt x="149406" y="265250"/>
                </a:cubicBezTo>
                <a:lnTo>
                  <a:pt x="149406" y="276799"/>
                </a:lnTo>
                <a:cubicBezTo>
                  <a:pt x="149406" y="279686"/>
                  <a:pt x="151572" y="281490"/>
                  <a:pt x="153737" y="281490"/>
                </a:cubicBezTo>
                <a:lnTo>
                  <a:pt x="206788" y="281490"/>
                </a:lnTo>
                <a:cubicBezTo>
                  <a:pt x="208953" y="281490"/>
                  <a:pt x="211118" y="279686"/>
                  <a:pt x="211118" y="276799"/>
                </a:cubicBezTo>
                <a:lnTo>
                  <a:pt x="211118" y="265250"/>
                </a:lnTo>
                <a:cubicBezTo>
                  <a:pt x="211118" y="262724"/>
                  <a:pt x="208953" y="260920"/>
                  <a:pt x="206788" y="260920"/>
                </a:cubicBezTo>
                <a:lnTo>
                  <a:pt x="153737" y="260920"/>
                </a:lnTo>
                <a:close/>
                <a:moveTo>
                  <a:pt x="83725" y="260920"/>
                </a:moveTo>
                <a:cubicBezTo>
                  <a:pt x="81199" y="260920"/>
                  <a:pt x="79034" y="262724"/>
                  <a:pt x="79034" y="265250"/>
                </a:cubicBezTo>
                <a:lnTo>
                  <a:pt x="79034" y="276799"/>
                </a:lnTo>
                <a:cubicBezTo>
                  <a:pt x="79034" y="279686"/>
                  <a:pt x="81199" y="281490"/>
                  <a:pt x="83725" y="281490"/>
                </a:cubicBezTo>
                <a:lnTo>
                  <a:pt x="136415" y="281490"/>
                </a:lnTo>
                <a:cubicBezTo>
                  <a:pt x="138580" y="281490"/>
                  <a:pt x="140745" y="279686"/>
                  <a:pt x="140745" y="276799"/>
                </a:cubicBezTo>
                <a:lnTo>
                  <a:pt x="140745" y="265250"/>
                </a:lnTo>
                <a:cubicBezTo>
                  <a:pt x="140745" y="262724"/>
                  <a:pt x="138580" y="260920"/>
                  <a:pt x="136415" y="260920"/>
                </a:cubicBezTo>
                <a:lnTo>
                  <a:pt x="83725" y="260920"/>
                </a:lnTo>
                <a:close/>
                <a:moveTo>
                  <a:pt x="13353" y="260920"/>
                </a:moveTo>
                <a:cubicBezTo>
                  <a:pt x="10826" y="260920"/>
                  <a:pt x="8661" y="262724"/>
                  <a:pt x="8661" y="265250"/>
                </a:cubicBezTo>
                <a:lnTo>
                  <a:pt x="8661" y="276799"/>
                </a:lnTo>
                <a:cubicBezTo>
                  <a:pt x="8661" y="279686"/>
                  <a:pt x="10826" y="281490"/>
                  <a:pt x="13353" y="281490"/>
                </a:cubicBezTo>
                <a:lnTo>
                  <a:pt x="66042" y="281490"/>
                </a:lnTo>
                <a:cubicBezTo>
                  <a:pt x="68568" y="281490"/>
                  <a:pt x="70372" y="279686"/>
                  <a:pt x="70372" y="276799"/>
                </a:cubicBezTo>
                <a:lnTo>
                  <a:pt x="70372" y="265250"/>
                </a:lnTo>
                <a:cubicBezTo>
                  <a:pt x="70372" y="262724"/>
                  <a:pt x="68568" y="260920"/>
                  <a:pt x="66042" y="260920"/>
                </a:cubicBezTo>
                <a:lnTo>
                  <a:pt x="13353" y="260920"/>
                </a:lnTo>
                <a:close/>
                <a:moveTo>
                  <a:pt x="224471" y="231688"/>
                </a:moveTo>
                <a:cubicBezTo>
                  <a:pt x="221945" y="231688"/>
                  <a:pt x="219780" y="233492"/>
                  <a:pt x="219780" y="236019"/>
                </a:cubicBezTo>
                <a:lnTo>
                  <a:pt x="219780" y="247567"/>
                </a:lnTo>
                <a:cubicBezTo>
                  <a:pt x="219780" y="250093"/>
                  <a:pt x="221945" y="252258"/>
                  <a:pt x="224471" y="252258"/>
                </a:cubicBezTo>
                <a:lnTo>
                  <a:pt x="277160" y="252258"/>
                </a:lnTo>
                <a:cubicBezTo>
                  <a:pt x="279326" y="252258"/>
                  <a:pt x="281491" y="250093"/>
                  <a:pt x="281491" y="247567"/>
                </a:cubicBezTo>
                <a:lnTo>
                  <a:pt x="281491" y="236019"/>
                </a:lnTo>
                <a:cubicBezTo>
                  <a:pt x="281491" y="233492"/>
                  <a:pt x="279326" y="231688"/>
                  <a:pt x="277160" y="231688"/>
                </a:cubicBezTo>
                <a:lnTo>
                  <a:pt x="224471" y="231688"/>
                </a:lnTo>
                <a:close/>
                <a:moveTo>
                  <a:pt x="153737" y="231688"/>
                </a:moveTo>
                <a:cubicBezTo>
                  <a:pt x="151572" y="231688"/>
                  <a:pt x="149406" y="233492"/>
                  <a:pt x="149406" y="236019"/>
                </a:cubicBezTo>
                <a:lnTo>
                  <a:pt x="149406" y="247567"/>
                </a:lnTo>
                <a:cubicBezTo>
                  <a:pt x="149406" y="250093"/>
                  <a:pt x="151572" y="252258"/>
                  <a:pt x="153737" y="252258"/>
                </a:cubicBezTo>
                <a:lnTo>
                  <a:pt x="206788" y="252258"/>
                </a:lnTo>
                <a:cubicBezTo>
                  <a:pt x="208953" y="252258"/>
                  <a:pt x="211118" y="250093"/>
                  <a:pt x="211118" y="247567"/>
                </a:cubicBezTo>
                <a:lnTo>
                  <a:pt x="211118" y="236019"/>
                </a:lnTo>
                <a:cubicBezTo>
                  <a:pt x="211118" y="233492"/>
                  <a:pt x="208953" y="231688"/>
                  <a:pt x="206788" y="231688"/>
                </a:cubicBezTo>
                <a:lnTo>
                  <a:pt x="153737" y="231688"/>
                </a:lnTo>
                <a:close/>
                <a:moveTo>
                  <a:pt x="83725" y="231688"/>
                </a:moveTo>
                <a:cubicBezTo>
                  <a:pt x="81199" y="231688"/>
                  <a:pt x="79034" y="233492"/>
                  <a:pt x="79034" y="236019"/>
                </a:cubicBezTo>
                <a:lnTo>
                  <a:pt x="79034" y="247567"/>
                </a:lnTo>
                <a:cubicBezTo>
                  <a:pt x="79034" y="250093"/>
                  <a:pt x="81199" y="252258"/>
                  <a:pt x="83725" y="252258"/>
                </a:cubicBezTo>
                <a:lnTo>
                  <a:pt x="136415" y="252258"/>
                </a:lnTo>
                <a:cubicBezTo>
                  <a:pt x="138580" y="252258"/>
                  <a:pt x="140745" y="250093"/>
                  <a:pt x="140745" y="247567"/>
                </a:cubicBezTo>
                <a:lnTo>
                  <a:pt x="140745" y="236019"/>
                </a:lnTo>
                <a:cubicBezTo>
                  <a:pt x="140745" y="233492"/>
                  <a:pt x="138580" y="231688"/>
                  <a:pt x="136415" y="231688"/>
                </a:cubicBezTo>
                <a:lnTo>
                  <a:pt x="83725" y="231688"/>
                </a:lnTo>
                <a:close/>
                <a:moveTo>
                  <a:pt x="153737" y="202456"/>
                </a:moveTo>
                <a:cubicBezTo>
                  <a:pt x="151572" y="202456"/>
                  <a:pt x="149406" y="204261"/>
                  <a:pt x="149406" y="206426"/>
                </a:cubicBezTo>
                <a:lnTo>
                  <a:pt x="149406" y="218335"/>
                </a:lnTo>
                <a:cubicBezTo>
                  <a:pt x="149406" y="220862"/>
                  <a:pt x="151572" y="222666"/>
                  <a:pt x="153737" y="222666"/>
                </a:cubicBezTo>
                <a:lnTo>
                  <a:pt x="206788" y="222666"/>
                </a:lnTo>
                <a:cubicBezTo>
                  <a:pt x="208953" y="222666"/>
                  <a:pt x="211118" y="220862"/>
                  <a:pt x="211118" y="218335"/>
                </a:cubicBezTo>
                <a:lnTo>
                  <a:pt x="211118" y="206426"/>
                </a:lnTo>
                <a:cubicBezTo>
                  <a:pt x="211118" y="204261"/>
                  <a:pt x="208953" y="202456"/>
                  <a:pt x="206788" y="202456"/>
                </a:cubicBezTo>
                <a:lnTo>
                  <a:pt x="153737" y="202456"/>
                </a:lnTo>
                <a:close/>
                <a:moveTo>
                  <a:pt x="79395" y="167090"/>
                </a:moveTo>
                <a:cubicBezTo>
                  <a:pt x="81560" y="181886"/>
                  <a:pt x="94552" y="193434"/>
                  <a:pt x="110070" y="193434"/>
                </a:cubicBezTo>
                <a:lnTo>
                  <a:pt x="140384" y="193434"/>
                </a:lnTo>
                <a:cubicBezTo>
                  <a:pt x="138219" y="178638"/>
                  <a:pt x="125588" y="167090"/>
                  <a:pt x="110070" y="167090"/>
                </a:cubicBezTo>
                <a:lnTo>
                  <a:pt x="79395" y="167090"/>
                </a:lnTo>
                <a:close/>
                <a:moveTo>
                  <a:pt x="180082" y="137858"/>
                </a:moveTo>
                <a:cubicBezTo>
                  <a:pt x="164564" y="137858"/>
                  <a:pt x="151933" y="149046"/>
                  <a:pt x="149767" y="164203"/>
                </a:cubicBezTo>
                <a:lnTo>
                  <a:pt x="180082" y="164203"/>
                </a:lnTo>
                <a:cubicBezTo>
                  <a:pt x="195600" y="164203"/>
                  <a:pt x="208592" y="152654"/>
                  <a:pt x="210757" y="137858"/>
                </a:cubicBezTo>
                <a:lnTo>
                  <a:pt x="180082" y="137858"/>
                </a:lnTo>
                <a:close/>
                <a:moveTo>
                  <a:pt x="176213" y="52387"/>
                </a:moveTo>
                <a:cubicBezTo>
                  <a:pt x="178411" y="52387"/>
                  <a:pt x="180609" y="54585"/>
                  <a:pt x="180609" y="56783"/>
                </a:cubicBezTo>
                <a:cubicBezTo>
                  <a:pt x="180609" y="59348"/>
                  <a:pt x="178411" y="61546"/>
                  <a:pt x="176213" y="61546"/>
                </a:cubicBezTo>
                <a:cubicBezTo>
                  <a:pt x="173648" y="61546"/>
                  <a:pt x="171450" y="59348"/>
                  <a:pt x="171450" y="56783"/>
                </a:cubicBezTo>
                <a:cubicBezTo>
                  <a:pt x="171450" y="54585"/>
                  <a:pt x="173648" y="52387"/>
                  <a:pt x="176213" y="52387"/>
                </a:cubicBezTo>
                <a:close/>
                <a:moveTo>
                  <a:pt x="112522" y="52387"/>
                </a:moveTo>
                <a:cubicBezTo>
                  <a:pt x="115189" y="52387"/>
                  <a:pt x="117094" y="54585"/>
                  <a:pt x="117094" y="56783"/>
                </a:cubicBezTo>
                <a:cubicBezTo>
                  <a:pt x="117094" y="59348"/>
                  <a:pt x="115189" y="61546"/>
                  <a:pt x="112522" y="61546"/>
                </a:cubicBezTo>
                <a:cubicBezTo>
                  <a:pt x="109855" y="61546"/>
                  <a:pt x="107950" y="59348"/>
                  <a:pt x="107950" y="56783"/>
                </a:cubicBezTo>
                <a:cubicBezTo>
                  <a:pt x="107950" y="54585"/>
                  <a:pt x="109855" y="52387"/>
                  <a:pt x="112522" y="52387"/>
                </a:cubicBezTo>
                <a:close/>
                <a:moveTo>
                  <a:pt x="143492" y="20637"/>
                </a:moveTo>
                <a:cubicBezTo>
                  <a:pt x="145973" y="20637"/>
                  <a:pt x="147745" y="22427"/>
                  <a:pt x="147745" y="24932"/>
                </a:cubicBezTo>
                <a:lnTo>
                  <a:pt x="147745" y="27796"/>
                </a:lnTo>
                <a:cubicBezTo>
                  <a:pt x="153417" y="29228"/>
                  <a:pt x="158025" y="32808"/>
                  <a:pt x="160507" y="38177"/>
                </a:cubicBezTo>
                <a:cubicBezTo>
                  <a:pt x="161216" y="40325"/>
                  <a:pt x="160152" y="43189"/>
                  <a:pt x="158025" y="43905"/>
                </a:cubicBezTo>
                <a:cubicBezTo>
                  <a:pt x="155544" y="44979"/>
                  <a:pt x="153417" y="43905"/>
                  <a:pt x="152354" y="41757"/>
                </a:cubicBezTo>
                <a:cubicBezTo>
                  <a:pt x="150936" y="38535"/>
                  <a:pt x="147391" y="36029"/>
                  <a:pt x="143492" y="36029"/>
                </a:cubicBezTo>
                <a:cubicBezTo>
                  <a:pt x="138529" y="36029"/>
                  <a:pt x="133920" y="39967"/>
                  <a:pt x="133920" y="44263"/>
                </a:cubicBezTo>
                <a:cubicBezTo>
                  <a:pt x="133920" y="49990"/>
                  <a:pt x="137111" y="52496"/>
                  <a:pt x="143492" y="52496"/>
                </a:cubicBezTo>
                <a:cubicBezTo>
                  <a:pt x="154481" y="52496"/>
                  <a:pt x="161570" y="59297"/>
                  <a:pt x="161570" y="69320"/>
                </a:cubicBezTo>
                <a:cubicBezTo>
                  <a:pt x="161570" y="77196"/>
                  <a:pt x="155544" y="83997"/>
                  <a:pt x="147745" y="85787"/>
                </a:cubicBezTo>
                <a:lnTo>
                  <a:pt x="147745" y="89009"/>
                </a:lnTo>
                <a:cubicBezTo>
                  <a:pt x="147745" y="91514"/>
                  <a:pt x="145973" y="93304"/>
                  <a:pt x="143492" y="93304"/>
                </a:cubicBezTo>
                <a:cubicBezTo>
                  <a:pt x="141010" y="93304"/>
                  <a:pt x="139238" y="91514"/>
                  <a:pt x="139238" y="89009"/>
                </a:cubicBezTo>
                <a:lnTo>
                  <a:pt x="139238" y="85787"/>
                </a:lnTo>
                <a:cubicBezTo>
                  <a:pt x="133566" y="84355"/>
                  <a:pt x="128958" y="80775"/>
                  <a:pt x="126831" y="75764"/>
                </a:cubicBezTo>
                <a:cubicBezTo>
                  <a:pt x="126122" y="73258"/>
                  <a:pt x="126831" y="70752"/>
                  <a:pt x="128958" y="70036"/>
                </a:cubicBezTo>
                <a:cubicBezTo>
                  <a:pt x="131439" y="68962"/>
                  <a:pt x="133920" y="70036"/>
                  <a:pt x="134629" y="72184"/>
                </a:cubicBezTo>
                <a:cubicBezTo>
                  <a:pt x="136047" y="75406"/>
                  <a:pt x="139592" y="77912"/>
                  <a:pt x="143492" y="77912"/>
                </a:cubicBezTo>
                <a:cubicBezTo>
                  <a:pt x="148454" y="77912"/>
                  <a:pt x="153063" y="73974"/>
                  <a:pt x="153063" y="69320"/>
                </a:cubicBezTo>
                <a:cubicBezTo>
                  <a:pt x="153063" y="63951"/>
                  <a:pt x="149872" y="61445"/>
                  <a:pt x="143492" y="61445"/>
                </a:cubicBezTo>
                <a:cubicBezTo>
                  <a:pt x="130376" y="61445"/>
                  <a:pt x="125413" y="52496"/>
                  <a:pt x="125413" y="44263"/>
                </a:cubicBezTo>
                <a:cubicBezTo>
                  <a:pt x="125413" y="36387"/>
                  <a:pt x="131439" y="29586"/>
                  <a:pt x="139238" y="28154"/>
                </a:cubicBezTo>
                <a:lnTo>
                  <a:pt x="139238" y="24932"/>
                </a:lnTo>
                <a:cubicBezTo>
                  <a:pt x="139238" y="22427"/>
                  <a:pt x="141010" y="20637"/>
                  <a:pt x="143492" y="20637"/>
                </a:cubicBezTo>
                <a:close/>
                <a:moveTo>
                  <a:pt x="145076" y="8661"/>
                </a:moveTo>
                <a:cubicBezTo>
                  <a:pt x="118731" y="8661"/>
                  <a:pt x="96717" y="30314"/>
                  <a:pt x="96717" y="57020"/>
                </a:cubicBezTo>
                <a:cubicBezTo>
                  <a:pt x="96717" y="83725"/>
                  <a:pt x="118731" y="105378"/>
                  <a:pt x="145076" y="105378"/>
                </a:cubicBezTo>
                <a:cubicBezTo>
                  <a:pt x="171782" y="105378"/>
                  <a:pt x="193435" y="83725"/>
                  <a:pt x="193435" y="57020"/>
                </a:cubicBezTo>
                <a:cubicBezTo>
                  <a:pt x="193435" y="30314"/>
                  <a:pt x="171782" y="8661"/>
                  <a:pt x="145076" y="8661"/>
                </a:cubicBezTo>
                <a:close/>
                <a:moveTo>
                  <a:pt x="145076" y="0"/>
                </a:moveTo>
                <a:cubicBezTo>
                  <a:pt x="176473" y="0"/>
                  <a:pt x="202457" y="25623"/>
                  <a:pt x="202457" y="57020"/>
                </a:cubicBezTo>
                <a:cubicBezTo>
                  <a:pt x="202457" y="87334"/>
                  <a:pt x="179000" y="111874"/>
                  <a:pt x="149406" y="114040"/>
                </a:cubicBezTo>
                <a:lnTo>
                  <a:pt x="149406" y="143632"/>
                </a:lnTo>
                <a:cubicBezTo>
                  <a:pt x="156624" y="134610"/>
                  <a:pt x="167812" y="128836"/>
                  <a:pt x="180082" y="128836"/>
                </a:cubicBezTo>
                <a:lnTo>
                  <a:pt x="215449" y="128836"/>
                </a:lnTo>
                <a:cubicBezTo>
                  <a:pt x="217975" y="128836"/>
                  <a:pt x="219780" y="131001"/>
                  <a:pt x="219780" y="133527"/>
                </a:cubicBezTo>
                <a:cubicBezTo>
                  <a:pt x="219780" y="155181"/>
                  <a:pt x="202096" y="172864"/>
                  <a:pt x="180082" y="172864"/>
                </a:cubicBezTo>
                <a:lnTo>
                  <a:pt x="149406" y="172864"/>
                </a:lnTo>
                <a:lnTo>
                  <a:pt x="149406" y="194156"/>
                </a:lnTo>
                <a:cubicBezTo>
                  <a:pt x="150850" y="193795"/>
                  <a:pt x="152294" y="193434"/>
                  <a:pt x="153737" y="193434"/>
                </a:cubicBezTo>
                <a:lnTo>
                  <a:pt x="206788" y="193434"/>
                </a:lnTo>
                <a:cubicBezTo>
                  <a:pt x="214005" y="193434"/>
                  <a:pt x="219780" y="199569"/>
                  <a:pt x="219780" y="206426"/>
                </a:cubicBezTo>
                <a:lnTo>
                  <a:pt x="219780" y="218335"/>
                </a:lnTo>
                <a:cubicBezTo>
                  <a:pt x="219780" y="220501"/>
                  <a:pt x="219419" y="222305"/>
                  <a:pt x="218697" y="224109"/>
                </a:cubicBezTo>
                <a:cubicBezTo>
                  <a:pt x="220141" y="223388"/>
                  <a:pt x="222306" y="222666"/>
                  <a:pt x="224471" y="222666"/>
                </a:cubicBezTo>
                <a:lnTo>
                  <a:pt x="277160" y="222666"/>
                </a:lnTo>
                <a:cubicBezTo>
                  <a:pt x="284378" y="222666"/>
                  <a:pt x="290152" y="228801"/>
                  <a:pt x="290152" y="236019"/>
                </a:cubicBezTo>
                <a:lnTo>
                  <a:pt x="290152" y="247567"/>
                </a:lnTo>
                <a:cubicBezTo>
                  <a:pt x="290152" y="251176"/>
                  <a:pt x="289070" y="254063"/>
                  <a:pt x="286904" y="256228"/>
                </a:cubicBezTo>
                <a:cubicBezTo>
                  <a:pt x="289070" y="258754"/>
                  <a:pt x="290152" y="262002"/>
                  <a:pt x="290152" y="265250"/>
                </a:cubicBezTo>
                <a:lnTo>
                  <a:pt x="290152" y="276799"/>
                </a:lnTo>
                <a:cubicBezTo>
                  <a:pt x="290152" y="284016"/>
                  <a:pt x="284378" y="290151"/>
                  <a:pt x="277160" y="290151"/>
                </a:cubicBezTo>
                <a:lnTo>
                  <a:pt x="224471" y="290151"/>
                </a:lnTo>
                <a:cubicBezTo>
                  <a:pt x="220862" y="290151"/>
                  <a:pt x="217614" y="288708"/>
                  <a:pt x="215449" y="286903"/>
                </a:cubicBezTo>
                <a:cubicBezTo>
                  <a:pt x="212923" y="288708"/>
                  <a:pt x="210036" y="290151"/>
                  <a:pt x="206788" y="290151"/>
                </a:cubicBezTo>
                <a:lnTo>
                  <a:pt x="153737" y="290151"/>
                </a:lnTo>
                <a:cubicBezTo>
                  <a:pt x="150489" y="290151"/>
                  <a:pt x="147602" y="288708"/>
                  <a:pt x="145076" y="286903"/>
                </a:cubicBezTo>
                <a:cubicBezTo>
                  <a:pt x="142550" y="288708"/>
                  <a:pt x="139663" y="290151"/>
                  <a:pt x="136415" y="290151"/>
                </a:cubicBezTo>
                <a:lnTo>
                  <a:pt x="83725" y="290151"/>
                </a:lnTo>
                <a:cubicBezTo>
                  <a:pt x="80116" y="290151"/>
                  <a:pt x="77229" y="288708"/>
                  <a:pt x="75064" y="286903"/>
                </a:cubicBezTo>
                <a:cubicBezTo>
                  <a:pt x="72538" y="288708"/>
                  <a:pt x="69290" y="290151"/>
                  <a:pt x="66042" y="290151"/>
                </a:cubicBezTo>
                <a:lnTo>
                  <a:pt x="13353" y="290151"/>
                </a:lnTo>
                <a:cubicBezTo>
                  <a:pt x="6135" y="290151"/>
                  <a:pt x="0" y="284016"/>
                  <a:pt x="0" y="276799"/>
                </a:cubicBezTo>
                <a:lnTo>
                  <a:pt x="0" y="265250"/>
                </a:lnTo>
                <a:cubicBezTo>
                  <a:pt x="0" y="258033"/>
                  <a:pt x="6135" y="252258"/>
                  <a:pt x="13353" y="252258"/>
                </a:cubicBezTo>
                <a:lnTo>
                  <a:pt x="66042" y="252258"/>
                </a:lnTo>
                <a:cubicBezTo>
                  <a:pt x="68207" y="252258"/>
                  <a:pt x="70012" y="252619"/>
                  <a:pt x="71816" y="253341"/>
                </a:cubicBezTo>
                <a:cubicBezTo>
                  <a:pt x="70733" y="251537"/>
                  <a:pt x="70372" y="249732"/>
                  <a:pt x="70372" y="247567"/>
                </a:cubicBezTo>
                <a:lnTo>
                  <a:pt x="70372" y="236019"/>
                </a:lnTo>
                <a:cubicBezTo>
                  <a:pt x="70372" y="228801"/>
                  <a:pt x="76508" y="222666"/>
                  <a:pt x="83725" y="222666"/>
                </a:cubicBezTo>
                <a:lnTo>
                  <a:pt x="136415" y="222666"/>
                </a:lnTo>
                <a:cubicBezTo>
                  <a:pt x="137858" y="222666"/>
                  <a:pt x="139302" y="223027"/>
                  <a:pt x="140745" y="223388"/>
                </a:cubicBezTo>
                <a:lnTo>
                  <a:pt x="140745" y="202456"/>
                </a:lnTo>
                <a:lnTo>
                  <a:pt x="110070" y="202456"/>
                </a:lnTo>
                <a:cubicBezTo>
                  <a:pt x="88056" y="202456"/>
                  <a:pt x="70372" y="184412"/>
                  <a:pt x="70372" y="162759"/>
                </a:cubicBezTo>
                <a:cubicBezTo>
                  <a:pt x="70372" y="160233"/>
                  <a:pt x="72177" y="158068"/>
                  <a:pt x="75064" y="158068"/>
                </a:cubicBezTo>
                <a:lnTo>
                  <a:pt x="110070" y="158068"/>
                </a:lnTo>
                <a:cubicBezTo>
                  <a:pt x="122340" y="158068"/>
                  <a:pt x="133527" y="163842"/>
                  <a:pt x="140745" y="173225"/>
                </a:cubicBezTo>
                <a:lnTo>
                  <a:pt x="140745" y="114040"/>
                </a:lnTo>
                <a:cubicBezTo>
                  <a:pt x="111513" y="111874"/>
                  <a:pt x="88056" y="87334"/>
                  <a:pt x="88056" y="57020"/>
                </a:cubicBezTo>
                <a:cubicBezTo>
                  <a:pt x="88056" y="25623"/>
                  <a:pt x="113679" y="0"/>
                  <a:pt x="145076" y="0"/>
                </a:cubicBezTo>
                <a:close/>
              </a:path>
            </a:pathLst>
          </a:custGeom>
          <a:solidFill>
            <a:sysClr val="window" lastClr="FFFFFF"/>
          </a:solidFill>
          <a:ln w="19050" cap="rnd" cmpd="sng" algn="ctr">
            <a:solidFill>
              <a:srgbClr val="54A021"/>
            </a:solidFill>
            <a:prstDash val="solid"/>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nvGrpSpPr>
          <p:cNvPr id="30" name="Group 29">
            <a:extLst>
              <a:ext uri="{FF2B5EF4-FFF2-40B4-BE49-F238E27FC236}">
                <a16:creationId xmlns:a16="http://schemas.microsoft.com/office/drawing/2014/main" id="{19A1DD01-9F05-3CFE-A371-4849DA2C884F}"/>
              </a:ext>
            </a:extLst>
          </p:cNvPr>
          <p:cNvGrpSpPr/>
          <p:nvPr/>
        </p:nvGrpSpPr>
        <p:grpSpPr>
          <a:xfrm>
            <a:off x="4623400" y="4516761"/>
            <a:ext cx="6277600" cy="1515440"/>
            <a:chOff x="5590628" y="4150685"/>
            <a:chExt cx="6277600" cy="1515440"/>
          </a:xfrm>
        </p:grpSpPr>
        <p:sp>
          <p:nvSpPr>
            <p:cNvPr id="31" name="Chevron 20">
              <a:extLst>
                <a:ext uri="{FF2B5EF4-FFF2-40B4-BE49-F238E27FC236}">
                  <a16:creationId xmlns:a16="http://schemas.microsoft.com/office/drawing/2014/main" id="{D9E53775-79CC-547C-D2C3-3C114134D24F}"/>
                </a:ext>
              </a:extLst>
            </p:cNvPr>
            <p:cNvSpPr/>
            <p:nvPr/>
          </p:nvSpPr>
          <p:spPr>
            <a:xfrm>
              <a:off x="5590628" y="4150685"/>
              <a:ext cx="6277600" cy="1515440"/>
            </a:xfrm>
            <a:prstGeom prst="chevron">
              <a:avLst>
                <a:gd name="adj" fmla="val 29730"/>
              </a:avLst>
            </a:prstGeom>
            <a:gradFill>
              <a:gsLst>
                <a:gs pos="0">
                  <a:srgbClr val="54A021">
                    <a:lumMod val="75000"/>
                  </a:srgbClr>
                </a:gs>
                <a:gs pos="100000">
                  <a:srgbClr val="54A021"/>
                </a:gs>
              </a:gsLst>
              <a:lin ang="0" scaled="1"/>
            </a:gradFill>
            <a:ln w="38100" cap="rnd" cmpd="sng" algn="ctr">
              <a:noFill/>
              <a:prstDash val="solid"/>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2" name="Subtitle 2">
              <a:extLst>
                <a:ext uri="{FF2B5EF4-FFF2-40B4-BE49-F238E27FC236}">
                  <a16:creationId xmlns:a16="http://schemas.microsoft.com/office/drawing/2014/main" id="{621CD56E-255F-1285-0F3A-4A242AE2875E}"/>
                </a:ext>
              </a:extLst>
            </p:cNvPr>
            <p:cNvSpPr txBox="1">
              <a:spLocks/>
            </p:cNvSpPr>
            <p:nvPr/>
          </p:nvSpPr>
          <p:spPr>
            <a:xfrm>
              <a:off x="6212996" y="4453097"/>
              <a:ext cx="4550676" cy="87716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600"/>
                </a:spcAft>
                <a:buClrTx/>
                <a:buSzTx/>
                <a:buFont typeface="Arial"/>
                <a:buNone/>
                <a:tabLst/>
                <a:defRPr/>
              </a:pPr>
              <a:r>
                <a:rPr kumimoji="0" lang="lv-LV" sz="1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Poppins" panose="00000500000000000000" pitchFamily="2" charset="-70"/>
                </a:rPr>
                <a:t>Mērķteritorija: </a:t>
              </a:r>
              <a:r>
                <a:rPr kumimoji="0" lang="lv-LV" sz="1800" b="1"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Poppins" panose="00000500000000000000" pitchFamily="2" charset="-70"/>
                </a:rPr>
                <a:t>teritorija,</a:t>
              </a:r>
              <a:r>
                <a:rPr kumimoji="0" lang="lv-LV" sz="1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Poppins" panose="00000500000000000000" pitchFamily="2" charset="-70"/>
                </a:rPr>
                <a:t> </a:t>
              </a:r>
              <a:r>
                <a:rPr kumimoji="0" lang="lv-LV" sz="1800" b="1"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Poppins" panose="00000500000000000000" pitchFamily="2" charset="-70"/>
                </a:rPr>
                <a:t>kurā tiek sniegti sabiedriskie ūdenssaimniecības pakalpojumi</a:t>
              </a:r>
            </a:p>
          </p:txBody>
        </p:sp>
      </p:grpSp>
      <p:pic>
        <p:nvPicPr>
          <p:cNvPr id="33" name="Graphic 7" descr="City">
            <a:extLst>
              <a:ext uri="{FF2B5EF4-FFF2-40B4-BE49-F238E27FC236}">
                <a16:creationId xmlns:a16="http://schemas.microsoft.com/office/drawing/2014/main" id="{DF9ABFE3-EC03-779B-C868-B2A531B08D27}"/>
              </a:ext>
            </a:extLst>
          </p:cNvPr>
          <p:cNvPicPr>
            <a:picLocks noChangeAspect="1"/>
          </p:cNvPicPr>
          <p:nvPr/>
        </p:nvPicPr>
        <p:blipFill>
          <a:blip r:embed="rId3">
            <a:lum bright="70000" contrast="-70000"/>
            <a:extLst>
              <a:ext uri="{96DAC541-7B7A-43D3-8B79-37D633B846F1}">
                <asvg:svgBlip xmlns:asvg="http://schemas.microsoft.com/office/drawing/2016/SVG/main" r:embed="rId4"/>
              </a:ext>
            </a:extLst>
          </a:blip>
          <a:stretch>
            <a:fillRect/>
          </a:stretch>
        </p:blipFill>
        <p:spPr>
          <a:xfrm>
            <a:off x="9796444" y="4930642"/>
            <a:ext cx="716002" cy="722216"/>
          </a:xfrm>
          <a:prstGeom prst="rect">
            <a:avLst/>
          </a:prstGeom>
        </p:spPr>
      </p:pic>
    </p:spTree>
    <p:extLst>
      <p:ext uri="{BB962C8B-B14F-4D97-AF65-F5344CB8AC3E}">
        <p14:creationId xmlns:p14="http://schemas.microsoft.com/office/powerpoint/2010/main" val="279828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84AE-8D0E-AD05-D91A-8E89B2CD6531}"/>
            </a:ext>
          </a:extLst>
        </p:cNvPr>
        <p:cNvGrpSpPr/>
        <p:nvPr/>
      </p:nvGrpSpPr>
      <p:grpSpPr>
        <a:xfrm>
          <a:off x="0" y="0"/>
          <a:ext cx="0" cy="0"/>
          <a:chOff x="0" y="0"/>
          <a:chExt cx="0" cy="0"/>
        </a:xfrm>
      </p:grpSpPr>
      <p:sp>
        <p:nvSpPr>
          <p:cNvPr id="12" name="Chevron 21">
            <a:extLst>
              <a:ext uri="{FF2B5EF4-FFF2-40B4-BE49-F238E27FC236}">
                <a16:creationId xmlns:a16="http://schemas.microsoft.com/office/drawing/2014/main" id="{42632E2A-07C5-1AB0-99B2-26F06427EA52}"/>
              </a:ext>
            </a:extLst>
          </p:cNvPr>
          <p:cNvSpPr/>
          <p:nvPr/>
        </p:nvSpPr>
        <p:spPr>
          <a:xfrm>
            <a:off x="3040278" y="3483938"/>
            <a:ext cx="8128000" cy="1484360"/>
          </a:xfrm>
          <a:prstGeom prst="chevron">
            <a:avLst>
              <a:gd name="adj" fmla="val 29730"/>
            </a:avLst>
          </a:prstGeom>
          <a:gradFill>
            <a:gsLst>
              <a:gs pos="0">
                <a:srgbClr val="E76618">
                  <a:lumMod val="75000"/>
                </a:srgbClr>
              </a:gs>
              <a:gs pos="100000">
                <a:srgbClr val="E76618"/>
              </a:gs>
            </a:gsLst>
            <a:lin ang="0" scaled="1"/>
          </a:gradFill>
          <a:ln w="38100" cap="rnd" cmpd="sng" algn="ctr">
            <a:noFill/>
            <a:prstDash val="solid"/>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314" name="Title 1">
            <a:extLst>
              <a:ext uri="{FF2B5EF4-FFF2-40B4-BE49-F238E27FC236}">
                <a16:creationId xmlns:a16="http://schemas.microsoft.com/office/drawing/2014/main" id="{34C1C19D-5AD6-62DA-5BF7-EB0CCF525002}"/>
              </a:ext>
            </a:extLst>
          </p:cNvPr>
          <p:cNvSpPr>
            <a:spLocks noGrp="1"/>
          </p:cNvSpPr>
          <p:nvPr>
            <p:ph type="title"/>
          </p:nvPr>
        </p:nvSpPr>
        <p:spPr>
          <a:xfrm>
            <a:off x="2621829" y="703446"/>
            <a:ext cx="8128000" cy="1036638"/>
          </a:xfrm>
        </p:spPr>
        <p:txBody>
          <a:bodyPr>
            <a:normAutofit fontScale="90000"/>
          </a:bodyPr>
          <a:lstStyle/>
          <a:p>
            <a:pPr algn="ctr"/>
            <a:r>
              <a:rPr lang="lv-LV" altLang="en-US" sz="3100">
                <a:solidFill>
                  <a:srgbClr val="29702A"/>
                </a:solidFill>
              </a:rPr>
              <a:t>Pamatinformācija par 2.1.1.6. pasākuma 2.kārtu</a:t>
            </a:r>
          </a:p>
        </p:txBody>
      </p:sp>
      <p:sp>
        <p:nvSpPr>
          <p:cNvPr id="13316" name="Slide Number Placeholder 5">
            <a:extLst>
              <a:ext uri="{FF2B5EF4-FFF2-40B4-BE49-F238E27FC236}">
                <a16:creationId xmlns:a16="http://schemas.microsoft.com/office/drawing/2014/main" id="{33578C0A-9E66-60B0-9FAF-DBD6025B61F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ea typeface="Verdana" panose="020B0604030504040204" pitchFamily="34" charset="0"/>
              </a:rPr>
              <a:pPr/>
              <a:t>4</a:t>
            </a:fld>
            <a:endParaRPr lang="en-US" altLang="en-US" sz="1000">
              <a:solidFill>
                <a:srgbClr val="898989"/>
              </a:solidFill>
              <a:latin typeface="Verdana" panose="020B0604030504040204" pitchFamily="34" charset="0"/>
              <a:ea typeface="Verdana" panose="020B0604030504040204" pitchFamily="34" charset="0"/>
            </a:endParaRPr>
          </a:p>
        </p:txBody>
      </p:sp>
      <p:sp>
        <p:nvSpPr>
          <p:cNvPr id="29" name="Freeform 995">
            <a:extLst>
              <a:ext uri="{FF2B5EF4-FFF2-40B4-BE49-F238E27FC236}">
                <a16:creationId xmlns:a16="http://schemas.microsoft.com/office/drawing/2014/main" id="{5F379756-94B6-2DA1-C82C-CE43AD59C8BF}"/>
              </a:ext>
            </a:extLst>
          </p:cNvPr>
          <p:cNvSpPr>
            <a:spLocks noChangeAspect="1" noChangeArrowheads="1"/>
          </p:cNvSpPr>
          <p:nvPr/>
        </p:nvSpPr>
        <p:spPr bwMode="auto">
          <a:xfrm>
            <a:off x="9507718" y="3677885"/>
            <a:ext cx="1140368" cy="1110329"/>
          </a:xfrm>
          <a:custGeom>
            <a:avLst/>
            <a:gdLst>
              <a:gd name="T0" fmla="*/ 402125 w 290152"/>
              <a:gd name="T1" fmla="*/ 506459 h 290151"/>
              <a:gd name="T2" fmla="*/ 515039 w 290152"/>
              <a:gd name="T3" fmla="*/ 506459 h 290151"/>
              <a:gd name="T4" fmla="*/ 410709 w 290152"/>
              <a:gd name="T5" fmla="*/ 477405 h 290151"/>
              <a:gd name="T6" fmla="*/ 273366 w 290152"/>
              <a:gd name="T7" fmla="*/ 506459 h 290151"/>
              <a:gd name="T8" fmla="*/ 386279 w 290152"/>
              <a:gd name="T9" fmla="*/ 506459 h 290151"/>
              <a:gd name="T10" fmla="*/ 281291 w 290152"/>
              <a:gd name="T11" fmla="*/ 477405 h 290151"/>
              <a:gd name="T12" fmla="*/ 144608 w 290152"/>
              <a:gd name="T13" fmla="*/ 506459 h 290151"/>
              <a:gd name="T14" fmla="*/ 257518 w 290152"/>
              <a:gd name="T15" fmla="*/ 506459 h 290151"/>
              <a:gd name="T16" fmla="*/ 153189 w 290152"/>
              <a:gd name="T17" fmla="*/ 477405 h 290151"/>
              <a:gd name="T18" fmla="*/ 15849 w 290152"/>
              <a:gd name="T19" fmla="*/ 506459 h 290151"/>
              <a:gd name="T20" fmla="*/ 128761 w 290152"/>
              <a:gd name="T21" fmla="*/ 506459 h 290151"/>
              <a:gd name="T22" fmla="*/ 24436 w 290152"/>
              <a:gd name="T23" fmla="*/ 477405 h 290151"/>
              <a:gd name="T24" fmla="*/ 402125 w 290152"/>
              <a:gd name="T25" fmla="*/ 452973 h 290151"/>
              <a:gd name="T26" fmla="*/ 515039 w 290152"/>
              <a:gd name="T27" fmla="*/ 452973 h 290151"/>
              <a:gd name="T28" fmla="*/ 410709 w 290152"/>
              <a:gd name="T29" fmla="*/ 423919 h 290151"/>
              <a:gd name="T30" fmla="*/ 273366 w 290152"/>
              <a:gd name="T31" fmla="*/ 452973 h 290151"/>
              <a:gd name="T32" fmla="*/ 386279 w 290152"/>
              <a:gd name="T33" fmla="*/ 452973 h 290151"/>
              <a:gd name="T34" fmla="*/ 281291 w 290152"/>
              <a:gd name="T35" fmla="*/ 423919 h 290151"/>
              <a:gd name="T36" fmla="*/ 144608 w 290152"/>
              <a:gd name="T37" fmla="*/ 452973 h 290151"/>
              <a:gd name="T38" fmla="*/ 257518 w 290152"/>
              <a:gd name="T39" fmla="*/ 452973 h 290151"/>
              <a:gd name="T40" fmla="*/ 153189 w 290152"/>
              <a:gd name="T41" fmla="*/ 423919 h 290151"/>
              <a:gd name="T42" fmla="*/ 273366 w 290152"/>
              <a:gd name="T43" fmla="*/ 399487 h 290151"/>
              <a:gd name="T44" fmla="*/ 386279 w 290152"/>
              <a:gd name="T45" fmla="*/ 399487 h 290151"/>
              <a:gd name="T46" fmla="*/ 281291 w 290152"/>
              <a:gd name="T47" fmla="*/ 370433 h 290151"/>
              <a:gd name="T48" fmla="*/ 256857 w 290152"/>
              <a:gd name="T49" fmla="*/ 353927 h 290151"/>
              <a:gd name="T50" fmla="*/ 329494 w 290152"/>
              <a:gd name="T51" fmla="*/ 252240 h 290151"/>
              <a:gd name="T52" fmla="*/ 385618 w 290152"/>
              <a:gd name="T53" fmla="*/ 252240 h 290151"/>
              <a:gd name="T54" fmla="*/ 330456 w 290152"/>
              <a:gd name="T55" fmla="*/ 103897 h 290151"/>
              <a:gd name="T56" fmla="*/ 322415 w 290152"/>
              <a:gd name="T57" fmla="*/ 95852 h 290151"/>
              <a:gd name="T58" fmla="*/ 205878 w 290152"/>
              <a:gd name="T59" fmla="*/ 112613 h 290151"/>
              <a:gd name="T60" fmla="*/ 262545 w 290152"/>
              <a:gd name="T61" fmla="*/ 37762 h 290151"/>
              <a:gd name="T62" fmla="*/ 293675 w 290152"/>
              <a:gd name="T63" fmla="*/ 69854 h 290151"/>
              <a:gd name="T64" fmla="*/ 262545 w 290152"/>
              <a:gd name="T65" fmla="*/ 65923 h 290151"/>
              <a:gd name="T66" fmla="*/ 295622 w 290152"/>
              <a:gd name="T67" fmla="*/ 126835 h 290151"/>
              <a:gd name="T68" fmla="*/ 262545 w 290152"/>
              <a:gd name="T69" fmla="*/ 170719 h 290151"/>
              <a:gd name="T70" fmla="*/ 232059 w 290152"/>
              <a:gd name="T71" fmla="*/ 138625 h 290151"/>
              <a:gd name="T72" fmla="*/ 262545 w 290152"/>
              <a:gd name="T73" fmla="*/ 142555 h 290151"/>
              <a:gd name="T74" fmla="*/ 229465 w 290152"/>
              <a:gd name="T75" fmla="*/ 80985 h 290151"/>
              <a:gd name="T76" fmla="*/ 262545 w 290152"/>
              <a:gd name="T77" fmla="*/ 37762 h 290151"/>
              <a:gd name="T78" fmla="*/ 265444 w 290152"/>
              <a:gd name="T79" fmla="*/ 192810 h 290151"/>
              <a:gd name="T80" fmla="*/ 265444 w 290152"/>
              <a:gd name="T81" fmla="*/ 0 h 290151"/>
              <a:gd name="T82" fmla="*/ 273366 w 290152"/>
              <a:gd name="T83" fmla="*/ 262804 h 290151"/>
              <a:gd name="T84" fmla="*/ 402125 w 290152"/>
              <a:gd name="T85" fmla="*/ 244314 h 290151"/>
              <a:gd name="T86" fmla="*/ 273366 w 290152"/>
              <a:gd name="T87" fmla="*/ 355247 h 290151"/>
              <a:gd name="T88" fmla="*/ 402125 w 290152"/>
              <a:gd name="T89" fmla="*/ 377696 h 290151"/>
              <a:gd name="T90" fmla="*/ 410709 w 290152"/>
              <a:gd name="T91" fmla="*/ 407411 h 290151"/>
              <a:gd name="T92" fmla="*/ 530884 w 290152"/>
              <a:gd name="T93" fmla="*/ 452973 h 290151"/>
              <a:gd name="T94" fmla="*/ 530884 w 290152"/>
              <a:gd name="T95" fmla="*/ 506459 h 290151"/>
              <a:gd name="T96" fmla="*/ 394203 w 290152"/>
              <a:gd name="T97" fmla="*/ 524945 h 290151"/>
              <a:gd name="T98" fmla="*/ 265444 w 290152"/>
              <a:gd name="T99" fmla="*/ 524945 h 290151"/>
              <a:gd name="T100" fmla="*/ 137346 w 290152"/>
              <a:gd name="T101" fmla="*/ 524945 h 290151"/>
              <a:gd name="T102" fmla="*/ 0 w 290152"/>
              <a:gd name="T103" fmla="*/ 506459 h 290151"/>
              <a:gd name="T104" fmla="*/ 120832 w 290152"/>
              <a:gd name="T105" fmla="*/ 461556 h 290151"/>
              <a:gd name="T106" fmla="*/ 128761 w 290152"/>
              <a:gd name="T107" fmla="*/ 431843 h 290151"/>
              <a:gd name="T108" fmla="*/ 257518 w 290152"/>
              <a:gd name="T109" fmla="*/ 408733 h 290151"/>
              <a:gd name="T110" fmla="*/ 128761 w 290152"/>
              <a:gd name="T111" fmla="*/ 297802 h 290151"/>
              <a:gd name="T112" fmla="*/ 257518 w 290152"/>
              <a:gd name="T113" fmla="*/ 316951 h 290151"/>
              <a:gd name="T114" fmla="*/ 265444 w 290152"/>
              <a:gd name="T115" fmla="*/ 0 h 290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0152" h="290151">
                <a:moveTo>
                  <a:pt x="224471" y="260920"/>
                </a:moveTo>
                <a:cubicBezTo>
                  <a:pt x="221945" y="260920"/>
                  <a:pt x="219780" y="262724"/>
                  <a:pt x="219780" y="265250"/>
                </a:cubicBezTo>
                <a:lnTo>
                  <a:pt x="219780" y="276799"/>
                </a:lnTo>
                <a:cubicBezTo>
                  <a:pt x="219780" y="279686"/>
                  <a:pt x="221945" y="281490"/>
                  <a:pt x="224471" y="281490"/>
                </a:cubicBezTo>
                <a:lnTo>
                  <a:pt x="277160" y="281490"/>
                </a:lnTo>
                <a:cubicBezTo>
                  <a:pt x="279326" y="281490"/>
                  <a:pt x="281491" y="279686"/>
                  <a:pt x="281491" y="276799"/>
                </a:cubicBezTo>
                <a:lnTo>
                  <a:pt x="281491" y="265250"/>
                </a:lnTo>
                <a:cubicBezTo>
                  <a:pt x="281491" y="262724"/>
                  <a:pt x="279326" y="260920"/>
                  <a:pt x="277160" y="260920"/>
                </a:cubicBezTo>
                <a:lnTo>
                  <a:pt x="224471" y="260920"/>
                </a:lnTo>
                <a:close/>
                <a:moveTo>
                  <a:pt x="153737" y="260920"/>
                </a:moveTo>
                <a:cubicBezTo>
                  <a:pt x="151572" y="260920"/>
                  <a:pt x="149406" y="262724"/>
                  <a:pt x="149406" y="265250"/>
                </a:cubicBezTo>
                <a:lnTo>
                  <a:pt x="149406" y="276799"/>
                </a:lnTo>
                <a:cubicBezTo>
                  <a:pt x="149406" y="279686"/>
                  <a:pt x="151572" y="281490"/>
                  <a:pt x="153737" y="281490"/>
                </a:cubicBezTo>
                <a:lnTo>
                  <a:pt x="206788" y="281490"/>
                </a:lnTo>
                <a:cubicBezTo>
                  <a:pt x="208953" y="281490"/>
                  <a:pt x="211118" y="279686"/>
                  <a:pt x="211118" y="276799"/>
                </a:cubicBezTo>
                <a:lnTo>
                  <a:pt x="211118" y="265250"/>
                </a:lnTo>
                <a:cubicBezTo>
                  <a:pt x="211118" y="262724"/>
                  <a:pt x="208953" y="260920"/>
                  <a:pt x="206788" y="260920"/>
                </a:cubicBezTo>
                <a:lnTo>
                  <a:pt x="153737" y="260920"/>
                </a:lnTo>
                <a:close/>
                <a:moveTo>
                  <a:pt x="83725" y="260920"/>
                </a:moveTo>
                <a:cubicBezTo>
                  <a:pt x="81199" y="260920"/>
                  <a:pt x="79034" y="262724"/>
                  <a:pt x="79034" y="265250"/>
                </a:cubicBezTo>
                <a:lnTo>
                  <a:pt x="79034" y="276799"/>
                </a:lnTo>
                <a:cubicBezTo>
                  <a:pt x="79034" y="279686"/>
                  <a:pt x="81199" y="281490"/>
                  <a:pt x="83725" y="281490"/>
                </a:cubicBezTo>
                <a:lnTo>
                  <a:pt x="136415" y="281490"/>
                </a:lnTo>
                <a:cubicBezTo>
                  <a:pt x="138580" y="281490"/>
                  <a:pt x="140745" y="279686"/>
                  <a:pt x="140745" y="276799"/>
                </a:cubicBezTo>
                <a:lnTo>
                  <a:pt x="140745" y="265250"/>
                </a:lnTo>
                <a:cubicBezTo>
                  <a:pt x="140745" y="262724"/>
                  <a:pt x="138580" y="260920"/>
                  <a:pt x="136415" y="260920"/>
                </a:cubicBezTo>
                <a:lnTo>
                  <a:pt x="83725" y="260920"/>
                </a:lnTo>
                <a:close/>
                <a:moveTo>
                  <a:pt x="13353" y="260920"/>
                </a:moveTo>
                <a:cubicBezTo>
                  <a:pt x="10826" y="260920"/>
                  <a:pt x="8661" y="262724"/>
                  <a:pt x="8661" y="265250"/>
                </a:cubicBezTo>
                <a:lnTo>
                  <a:pt x="8661" y="276799"/>
                </a:lnTo>
                <a:cubicBezTo>
                  <a:pt x="8661" y="279686"/>
                  <a:pt x="10826" y="281490"/>
                  <a:pt x="13353" y="281490"/>
                </a:cubicBezTo>
                <a:lnTo>
                  <a:pt x="66042" y="281490"/>
                </a:lnTo>
                <a:cubicBezTo>
                  <a:pt x="68568" y="281490"/>
                  <a:pt x="70372" y="279686"/>
                  <a:pt x="70372" y="276799"/>
                </a:cubicBezTo>
                <a:lnTo>
                  <a:pt x="70372" y="265250"/>
                </a:lnTo>
                <a:cubicBezTo>
                  <a:pt x="70372" y="262724"/>
                  <a:pt x="68568" y="260920"/>
                  <a:pt x="66042" y="260920"/>
                </a:cubicBezTo>
                <a:lnTo>
                  <a:pt x="13353" y="260920"/>
                </a:lnTo>
                <a:close/>
                <a:moveTo>
                  <a:pt x="224471" y="231688"/>
                </a:moveTo>
                <a:cubicBezTo>
                  <a:pt x="221945" y="231688"/>
                  <a:pt x="219780" y="233492"/>
                  <a:pt x="219780" y="236019"/>
                </a:cubicBezTo>
                <a:lnTo>
                  <a:pt x="219780" y="247567"/>
                </a:lnTo>
                <a:cubicBezTo>
                  <a:pt x="219780" y="250093"/>
                  <a:pt x="221945" y="252258"/>
                  <a:pt x="224471" y="252258"/>
                </a:cubicBezTo>
                <a:lnTo>
                  <a:pt x="277160" y="252258"/>
                </a:lnTo>
                <a:cubicBezTo>
                  <a:pt x="279326" y="252258"/>
                  <a:pt x="281491" y="250093"/>
                  <a:pt x="281491" y="247567"/>
                </a:cubicBezTo>
                <a:lnTo>
                  <a:pt x="281491" y="236019"/>
                </a:lnTo>
                <a:cubicBezTo>
                  <a:pt x="281491" y="233492"/>
                  <a:pt x="279326" y="231688"/>
                  <a:pt x="277160" y="231688"/>
                </a:cubicBezTo>
                <a:lnTo>
                  <a:pt x="224471" y="231688"/>
                </a:lnTo>
                <a:close/>
                <a:moveTo>
                  <a:pt x="153737" y="231688"/>
                </a:moveTo>
                <a:cubicBezTo>
                  <a:pt x="151572" y="231688"/>
                  <a:pt x="149406" y="233492"/>
                  <a:pt x="149406" y="236019"/>
                </a:cubicBezTo>
                <a:lnTo>
                  <a:pt x="149406" y="247567"/>
                </a:lnTo>
                <a:cubicBezTo>
                  <a:pt x="149406" y="250093"/>
                  <a:pt x="151572" y="252258"/>
                  <a:pt x="153737" y="252258"/>
                </a:cubicBezTo>
                <a:lnTo>
                  <a:pt x="206788" y="252258"/>
                </a:lnTo>
                <a:cubicBezTo>
                  <a:pt x="208953" y="252258"/>
                  <a:pt x="211118" y="250093"/>
                  <a:pt x="211118" y="247567"/>
                </a:cubicBezTo>
                <a:lnTo>
                  <a:pt x="211118" y="236019"/>
                </a:lnTo>
                <a:cubicBezTo>
                  <a:pt x="211118" y="233492"/>
                  <a:pt x="208953" y="231688"/>
                  <a:pt x="206788" y="231688"/>
                </a:cubicBezTo>
                <a:lnTo>
                  <a:pt x="153737" y="231688"/>
                </a:lnTo>
                <a:close/>
                <a:moveTo>
                  <a:pt x="83725" y="231688"/>
                </a:moveTo>
                <a:cubicBezTo>
                  <a:pt x="81199" y="231688"/>
                  <a:pt x="79034" y="233492"/>
                  <a:pt x="79034" y="236019"/>
                </a:cubicBezTo>
                <a:lnTo>
                  <a:pt x="79034" y="247567"/>
                </a:lnTo>
                <a:cubicBezTo>
                  <a:pt x="79034" y="250093"/>
                  <a:pt x="81199" y="252258"/>
                  <a:pt x="83725" y="252258"/>
                </a:cubicBezTo>
                <a:lnTo>
                  <a:pt x="136415" y="252258"/>
                </a:lnTo>
                <a:cubicBezTo>
                  <a:pt x="138580" y="252258"/>
                  <a:pt x="140745" y="250093"/>
                  <a:pt x="140745" y="247567"/>
                </a:cubicBezTo>
                <a:lnTo>
                  <a:pt x="140745" y="236019"/>
                </a:lnTo>
                <a:cubicBezTo>
                  <a:pt x="140745" y="233492"/>
                  <a:pt x="138580" y="231688"/>
                  <a:pt x="136415" y="231688"/>
                </a:cubicBezTo>
                <a:lnTo>
                  <a:pt x="83725" y="231688"/>
                </a:lnTo>
                <a:close/>
                <a:moveTo>
                  <a:pt x="153737" y="202456"/>
                </a:moveTo>
                <a:cubicBezTo>
                  <a:pt x="151572" y="202456"/>
                  <a:pt x="149406" y="204261"/>
                  <a:pt x="149406" y="206426"/>
                </a:cubicBezTo>
                <a:lnTo>
                  <a:pt x="149406" y="218335"/>
                </a:lnTo>
                <a:cubicBezTo>
                  <a:pt x="149406" y="220862"/>
                  <a:pt x="151572" y="222666"/>
                  <a:pt x="153737" y="222666"/>
                </a:cubicBezTo>
                <a:lnTo>
                  <a:pt x="206788" y="222666"/>
                </a:lnTo>
                <a:cubicBezTo>
                  <a:pt x="208953" y="222666"/>
                  <a:pt x="211118" y="220862"/>
                  <a:pt x="211118" y="218335"/>
                </a:cubicBezTo>
                <a:lnTo>
                  <a:pt x="211118" y="206426"/>
                </a:lnTo>
                <a:cubicBezTo>
                  <a:pt x="211118" y="204261"/>
                  <a:pt x="208953" y="202456"/>
                  <a:pt x="206788" y="202456"/>
                </a:cubicBezTo>
                <a:lnTo>
                  <a:pt x="153737" y="202456"/>
                </a:lnTo>
                <a:close/>
                <a:moveTo>
                  <a:pt x="79395" y="167090"/>
                </a:moveTo>
                <a:cubicBezTo>
                  <a:pt x="81560" y="181886"/>
                  <a:pt x="94552" y="193434"/>
                  <a:pt x="110070" y="193434"/>
                </a:cubicBezTo>
                <a:lnTo>
                  <a:pt x="140384" y="193434"/>
                </a:lnTo>
                <a:cubicBezTo>
                  <a:pt x="138219" y="178638"/>
                  <a:pt x="125588" y="167090"/>
                  <a:pt x="110070" y="167090"/>
                </a:cubicBezTo>
                <a:lnTo>
                  <a:pt x="79395" y="167090"/>
                </a:lnTo>
                <a:close/>
                <a:moveTo>
                  <a:pt x="180082" y="137858"/>
                </a:moveTo>
                <a:cubicBezTo>
                  <a:pt x="164564" y="137858"/>
                  <a:pt x="151933" y="149046"/>
                  <a:pt x="149767" y="164203"/>
                </a:cubicBezTo>
                <a:lnTo>
                  <a:pt x="180082" y="164203"/>
                </a:lnTo>
                <a:cubicBezTo>
                  <a:pt x="195600" y="164203"/>
                  <a:pt x="208592" y="152654"/>
                  <a:pt x="210757" y="137858"/>
                </a:cubicBezTo>
                <a:lnTo>
                  <a:pt x="180082" y="137858"/>
                </a:lnTo>
                <a:close/>
                <a:moveTo>
                  <a:pt x="176213" y="52387"/>
                </a:moveTo>
                <a:cubicBezTo>
                  <a:pt x="178411" y="52387"/>
                  <a:pt x="180609" y="54585"/>
                  <a:pt x="180609" y="56783"/>
                </a:cubicBezTo>
                <a:cubicBezTo>
                  <a:pt x="180609" y="59348"/>
                  <a:pt x="178411" y="61546"/>
                  <a:pt x="176213" y="61546"/>
                </a:cubicBezTo>
                <a:cubicBezTo>
                  <a:pt x="173648" y="61546"/>
                  <a:pt x="171450" y="59348"/>
                  <a:pt x="171450" y="56783"/>
                </a:cubicBezTo>
                <a:cubicBezTo>
                  <a:pt x="171450" y="54585"/>
                  <a:pt x="173648" y="52387"/>
                  <a:pt x="176213" y="52387"/>
                </a:cubicBezTo>
                <a:close/>
                <a:moveTo>
                  <a:pt x="112522" y="52387"/>
                </a:moveTo>
                <a:cubicBezTo>
                  <a:pt x="115189" y="52387"/>
                  <a:pt x="117094" y="54585"/>
                  <a:pt x="117094" y="56783"/>
                </a:cubicBezTo>
                <a:cubicBezTo>
                  <a:pt x="117094" y="59348"/>
                  <a:pt x="115189" y="61546"/>
                  <a:pt x="112522" y="61546"/>
                </a:cubicBezTo>
                <a:cubicBezTo>
                  <a:pt x="109855" y="61546"/>
                  <a:pt x="107950" y="59348"/>
                  <a:pt x="107950" y="56783"/>
                </a:cubicBezTo>
                <a:cubicBezTo>
                  <a:pt x="107950" y="54585"/>
                  <a:pt x="109855" y="52387"/>
                  <a:pt x="112522" y="52387"/>
                </a:cubicBezTo>
                <a:close/>
                <a:moveTo>
                  <a:pt x="143492" y="20637"/>
                </a:moveTo>
                <a:cubicBezTo>
                  <a:pt x="145973" y="20637"/>
                  <a:pt x="147745" y="22427"/>
                  <a:pt x="147745" y="24932"/>
                </a:cubicBezTo>
                <a:lnTo>
                  <a:pt x="147745" y="27796"/>
                </a:lnTo>
                <a:cubicBezTo>
                  <a:pt x="153417" y="29228"/>
                  <a:pt x="158025" y="32808"/>
                  <a:pt x="160507" y="38177"/>
                </a:cubicBezTo>
                <a:cubicBezTo>
                  <a:pt x="161216" y="40325"/>
                  <a:pt x="160152" y="43189"/>
                  <a:pt x="158025" y="43905"/>
                </a:cubicBezTo>
                <a:cubicBezTo>
                  <a:pt x="155544" y="44979"/>
                  <a:pt x="153417" y="43905"/>
                  <a:pt x="152354" y="41757"/>
                </a:cubicBezTo>
                <a:cubicBezTo>
                  <a:pt x="150936" y="38535"/>
                  <a:pt x="147391" y="36029"/>
                  <a:pt x="143492" y="36029"/>
                </a:cubicBezTo>
                <a:cubicBezTo>
                  <a:pt x="138529" y="36029"/>
                  <a:pt x="133920" y="39967"/>
                  <a:pt x="133920" y="44263"/>
                </a:cubicBezTo>
                <a:cubicBezTo>
                  <a:pt x="133920" y="49990"/>
                  <a:pt x="137111" y="52496"/>
                  <a:pt x="143492" y="52496"/>
                </a:cubicBezTo>
                <a:cubicBezTo>
                  <a:pt x="154481" y="52496"/>
                  <a:pt x="161570" y="59297"/>
                  <a:pt x="161570" y="69320"/>
                </a:cubicBezTo>
                <a:cubicBezTo>
                  <a:pt x="161570" y="77196"/>
                  <a:pt x="155544" y="83997"/>
                  <a:pt x="147745" y="85787"/>
                </a:cubicBezTo>
                <a:lnTo>
                  <a:pt x="147745" y="89009"/>
                </a:lnTo>
                <a:cubicBezTo>
                  <a:pt x="147745" y="91514"/>
                  <a:pt x="145973" y="93304"/>
                  <a:pt x="143492" y="93304"/>
                </a:cubicBezTo>
                <a:cubicBezTo>
                  <a:pt x="141010" y="93304"/>
                  <a:pt x="139238" y="91514"/>
                  <a:pt x="139238" y="89009"/>
                </a:cubicBezTo>
                <a:lnTo>
                  <a:pt x="139238" y="85787"/>
                </a:lnTo>
                <a:cubicBezTo>
                  <a:pt x="133566" y="84355"/>
                  <a:pt x="128958" y="80775"/>
                  <a:pt x="126831" y="75764"/>
                </a:cubicBezTo>
                <a:cubicBezTo>
                  <a:pt x="126122" y="73258"/>
                  <a:pt x="126831" y="70752"/>
                  <a:pt x="128958" y="70036"/>
                </a:cubicBezTo>
                <a:cubicBezTo>
                  <a:pt x="131439" y="68962"/>
                  <a:pt x="133920" y="70036"/>
                  <a:pt x="134629" y="72184"/>
                </a:cubicBezTo>
                <a:cubicBezTo>
                  <a:pt x="136047" y="75406"/>
                  <a:pt x="139592" y="77912"/>
                  <a:pt x="143492" y="77912"/>
                </a:cubicBezTo>
                <a:cubicBezTo>
                  <a:pt x="148454" y="77912"/>
                  <a:pt x="153063" y="73974"/>
                  <a:pt x="153063" y="69320"/>
                </a:cubicBezTo>
                <a:cubicBezTo>
                  <a:pt x="153063" y="63951"/>
                  <a:pt x="149872" y="61445"/>
                  <a:pt x="143492" y="61445"/>
                </a:cubicBezTo>
                <a:cubicBezTo>
                  <a:pt x="130376" y="61445"/>
                  <a:pt x="125413" y="52496"/>
                  <a:pt x="125413" y="44263"/>
                </a:cubicBezTo>
                <a:cubicBezTo>
                  <a:pt x="125413" y="36387"/>
                  <a:pt x="131439" y="29586"/>
                  <a:pt x="139238" y="28154"/>
                </a:cubicBezTo>
                <a:lnTo>
                  <a:pt x="139238" y="24932"/>
                </a:lnTo>
                <a:cubicBezTo>
                  <a:pt x="139238" y="22427"/>
                  <a:pt x="141010" y="20637"/>
                  <a:pt x="143492" y="20637"/>
                </a:cubicBezTo>
                <a:close/>
                <a:moveTo>
                  <a:pt x="145076" y="8661"/>
                </a:moveTo>
                <a:cubicBezTo>
                  <a:pt x="118731" y="8661"/>
                  <a:pt x="96717" y="30314"/>
                  <a:pt x="96717" y="57020"/>
                </a:cubicBezTo>
                <a:cubicBezTo>
                  <a:pt x="96717" y="83725"/>
                  <a:pt x="118731" y="105378"/>
                  <a:pt x="145076" y="105378"/>
                </a:cubicBezTo>
                <a:cubicBezTo>
                  <a:pt x="171782" y="105378"/>
                  <a:pt x="193435" y="83725"/>
                  <a:pt x="193435" y="57020"/>
                </a:cubicBezTo>
                <a:cubicBezTo>
                  <a:pt x="193435" y="30314"/>
                  <a:pt x="171782" y="8661"/>
                  <a:pt x="145076" y="8661"/>
                </a:cubicBezTo>
                <a:close/>
                <a:moveTo>
                  <a:pt x="145076" y="0"/>
                </a:moveTo>
                <a:cubicBezTo>
                  <a:pt x="176473" y="0"/>
                  <a:pt x="202457" y="25623"/>
                  <a:pt x="202457" y="57020"/>
                </a:cubicBezTo>
                <a:cubicBezTo>
                  <a:pt x="202457" y="87334"/>
                  <a:pt x="179000" y="111874"/>
                  <a:pt x="149406" y="114040"/>
                </a:cubicBezTo>
                <a:lnTo>
                  <a:pt x="149406" y="143632"/>
                </a:lnTo>
                <a:cubicBezTo>
                  <a:pt x="156624" y="134610"/>
                  <a:pt x="167812" y="128836"/>
                  <a:pt x="180082" y="128836"/>
                </a:cubicBezTo>
                <a:lnTo>
                  <a:pt x="215449" y="128836"/>
                </a:lnTo>
                <a:cubicBezTo>
                  <a:pt x="217975" y="128836"/>
                  <a:pt x="219780" y="131001"/>
                  <a:pt x="219780" y="133527"/>
                </a:cubicBezTo>
                <a:cubicBezTo>
                  <a:pt x="219780" y="155181"/>
                  <a:pt x="202096" y="172864"/>
                  <a:pt x="180082" y="172864"/>
                </a:cubicBezTo>
                <a:lnTo>
                  <a:pt x="149406" y="172864"/>
                </a:lnTo>
                <a:lnTo>
                  <a:pt x="149406" y="194156"/>
                </a:lnTo>
                <a:cubicBezTo>
                  <a:pt x="150850" y="193795"/>
                  <a:pt x="152294" y="193434"/>
                  <a:pt x="153737" y="193434"/>
                </a:cubicBezTo>
                <a:lnTo>
                  <a:pt x="206788" y="193434"/>
                </a:lnTo>
                <a:cubicBezTo>
                  <a:pt x="214005" y="193434"/>
                  <a:pt x="219780" y="199569"/>
                  <a:pt x="219780" y="206426"/>
                </a:cubicBezTo>
                <a:lnTo>
                  <a:pt x="219780" y="218335"/>
                </a:lnTo>
                <a:cubicBezTo>
                  <a:pt x="219780" y="220501"/>
                  <a:pt x="219419" y="222305"/>
                  <a:pt x="218697" y="224109"/>
                </a:cubicBezTo>
                <a:cubicBezTo>
                  <a:pt x="220141" y="223388"/>
                  <a:pt x="222306" y="222666"/>
                  <a:pt x="224471" y="222666"/>
                </a:cubicBezTo>
                <a:lnTo>
                  <a:pt x="277160" y="222666"/>
                </a:lnTo>
                <a:cubicBezTo>
                  <a:pt x="284378" y="222666"/>
                  <a:pt x="290152" y="228801"/>
                  <a:pt x="290152" y="236019"/>
                </a:cubicBezTo>
                <a:lnTo>
                  <a:pt x="290152" y="247567"/>
                </a:lnTo>
                <a:cubicBezTo>
                  <a:pt x="290152" y="251176"/>
                  <a:pt x="289070" y="254063"/>
                  <a:pt x="286904" y="256228"/>
                </a:cubicBezTo>
                <a:cubicBezTo>
                  <a:pt x="289070" y="258754"/>
                  <a:pt x="290152" y="262002"/>
                  <a:pt x="290152" y="265250"/>
                </a:cubicBezTo>
                <a:lnTo>
                  <a:pt x="290152" y="276799"/>
                </a:lnTo>
                <a:cubicBezTo>
                  <a:pt x="290152" y="284016"/>
                  <a:pt x="284378" y="290151"/>
                  <a:pt x="277160" y="290151"/>
                </a:cubicBezTo>
                <a:lnTo>
                  <a:pt x="224471" y="290151"/>
                </a:lnTo>
                <a:cubicBezTo>
                  <a:pt x="220862" y="290151"/>
                  <a:pt x="217614" y="288708"/>
                  <a:pt x="215449" y="286903"/>
                </a:cubicBezTo>
                <a:cubicBezTo>
                  <a:pt x="212923" y="288708"/>
                  <a:pt x="210036" y="290151"/>
                  <a:pt x="206788" y="290151"/>
                </a:cubicBezTo>
                <a:lnTo>
                  <a:pt x="153737" y="290151"/>
                </a:lnTo>
                <a:cubicBezTo>
                  <a:pt x="150489" y="290151"/>
                  <a:pt x="147602" y="288708"/>
                  <a:pt x="145076" y="286903"/>
                </a:cubicBezTo>
                <a:cubicBezTo>
                  <a:pt x="142550" y="288708"/>
                  <a:pt x="139663" y="290151"/>
                  <a:pt x="136415" y="290151"/>
                </a:cubicBezTo>
                <a:lnTo>
                  <a:pt x="83725" y="290151"/>
                </a:lnTo>
                <a:cubicBezTo>
                  <a:pt x="80116" y="290151"/>
                  <a:pt x="77229" y="288708"/>
                  <a:pt x="75064" y="286903"/>
                </a:cubicBezTo>
                <a:cubicBezTo>
                  <a:pt x="72538" y="288708"/>
                  <a:pt x="69290" y="290151"/>
                  <a:pt x="66042" y="290151"/>
                </a:cubicBezTo>
                <a:lnTo>
                  <a:pt x="13353" y="290151"/>
                </a:lnTo>
                <a:cubicBezTo>
                  <a:pt x="6135" y="290151"/>
                  <a:pt x="0" y="284016"/>
                  <a:pt x="0" y="276799"/>
                </a:cubicBezTo>
                <a:lnTo>
                  <a:pt x="0" y="265250"/>
                </a:lnTo>
                <a:cubicBezTo>
                  <a:pt x="0" y="258033"/>
                  <a:pt x="6135" y="252258"/>
                  <a:pt x="13353" y="252258"/>
                </a:cubicBezTo>
                <a:lnTo>
                  <a:pt x="66042" y="252258"/>
                </a:lnTo>
                <a:cubicBezTo>
                  <a:pt x="68207" y="252258"/>
                  <a:pt x="70012" y="252619"/>
                  <a:pt x="71816" y="253341"/>
                </a:cubicBezTo>
                <a:cubicBezTo>
                  <a:pt x="70733" y="251537"/>
                  <a:pt x="70372" y="249732"/>
                  <a:pt x="70372" y="247567"/>
                </a:cubicBezTo>
                <a:lnTo>
                  <a:pt x="70372" y="236019"/>
                </a:lnTo>
                <a:cubicBezTo>
                  <a:pt x="70372" y="228801"/>
                  <a:pt x="76508" y="222666"/>
                  <a:pt x="83725" y="222666"/>
                </a:cubicBezTo>
                <a:lnTo>
                  <a:pt x="136415" y="222666"/>
                </a:lnTo>
                <a:cubicBezTo>
                  <a:pt x="137858" y="222666"/>
                  <a:pt x="139302" y="223027"/>
                  <a:pt x="140745" y="223388"/>
                </a:cubicBezTo>
                <a:lnTo>
                  <a:pt x="140745" y="202456"/>
                </a:lnTo>
                <a:lnTo>
                  <a:pt x="110070" y="202456"/>
                </a:lnTo>
                <a:cubicBezTo>
                  <a:pt x="88056" y="202456"/>
                  <a:pt x="70372" y="184412"/>
                  <a:pt x="70372" y="162759"/>
                </a:cubicBezTo>
                <a:cubicBezTo>
                  <a:pt x="70372" y="160233"/>
                  <a:pt x="72177" y="158068"/>
                  <a:pt x="75064" y="158068"/>
                </a:cubicBezTo>
                <a:lnTo>
                  <a:pt x="110070" y="158068"/>
                </a:lnTo>
                <a:cubicBezTo>
                  <a:pt x="122340" y="158068"/>
                  <a:pt x="133527" y="163842"/>
                  <a:pt x="140745" y="173225"/>
                </a:cubicBezTo>
                <a:lnTo>
                  <a:pt x="140745" y="114040"/>
                </a:lnTo>
                <a:cubicBezTo>
                  <a:pt x="111513" y="111874"/>
                  <a:pt x="88056" y="87334"/>
                  <a:pt x="88056" y="57020"/>
                </a:cubicBezTo>
                <a:cubicBezTo>
                  <a:pt x="88056" y="25623"/>
                  <a:pt x="113679" y="0"/>
                  <a:pt x="145076" y="0"/>
                </a:cubicBezTo>
                <a:close/>
              </a:path>
            </a:pathLst>
          </a:custGeom>
          <a:solidFill>
            <a:sysClr val="window" lastClr="FFFFFF"/>
          </a:solidFill>
          <a:ln w="19050" cap="rnd" cmpd="sng" algn="ctr">
            <a:solidFill>
              <a:srgbClr val="54A021"/>
            </a:solidFill>
            <a:prstDash val="solid"/>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Chevron 18">
            <a:extLst>
              <a:ext uri="{FF2B5EF4-FFF2-40B4-BE49-F238E27FC236}">
                <a16:creationId xmlns:a16="http://schemas.microsoft.com/office/drawing/2014/main" id="{714E4CD2-8FEF-C3C9-18CC-459971B2FCF8}"/>
              </a:ext>
            </a:extLst>
          </p:cNvPr>
          <p:cNvSpPr/>
          <p:nvPr/>
        </p:nvSpPr>
        <p:spPr>
          <a:xfrm flipH="1">
            <a:off x="1759368" y="2030652"/>
            <a:ext cx="8503171" cy="1176419"/>
          </a:xfrm>
          <a:prstGeom prst="chevron">
            <a:avLst>
              <a:gd name="adj" fmla="val 29730"/>
            </a:avLst>
          </a:prstGeom>
          <a:gradFill>
            <a:gsLst>
              <a:gs pos="0">
                <a:srgbClr val="E6B91E">
                  <a:lumMod val="75000"/>
                </a:srgbClr>
              </a:gs>
              <a:gs pos="100000">
                <a:srgbClr val="E6B91E"/>
              </a:gs>
            </a:gsLst>
            <a:lin ang="0" scaled="1"/>
          </a:gradFill>
          <a:ln w="38100" cap="rnd" cmpd="sng" algn="ctr">
            <a:noFill/>
            <a:prstDash val="solid"/>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 name="Subtitle 2">
            <a:extLst>
              <a:ext uri="{FF2B5EF4-FFF2-40B4-BE49-F238E27FC236}">
                <a16:creationId xmlns:a16="http://schemas.microsoft.com/office/drawing/2014/main" id="{E61B5FC0-1762-3AD3-9D87-CBA08DE558A2}"/>
              </a:ext>
            </a:extLst>
          </p:cNvPr>
          <p:cNvSpPr txBox="1">
            <a:spLocks/>
          </p:cNvSpPr>
          <p:nvPr/>
        </p:nvSpPr>
        <p:spPr>
          <a:xfrm>
            <a:off x="3533422" y="2253047"/>
            <a:ext cx="5974295" cy="78483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fontAlgn="auto">
              <a:lnSpc>
                <a:spcPct val="100000"/>
              </a:lnSpc>
              <a:spcBef>
                <a:spcPts val="0"/>
              </a:spcBef>
              <a:spcAft>
                <a:spcPts val="1200"/>
              </a:spcAft>
              <a:defRPr/>
            </a:pPr>
            <a:r>
              <a:rPr lang="lv-LV" sz="1600" kern="0">
                <a:solidFill>
                  <a:prstClr val="white"/>
                </a:solidFill>
                <a:latin typeface="Verdana"/>
                <a:ea typeface="Verdana"/>
                <a:cs typeface="Poppins"/>
              </a:rPr>
              <a:t>Iznākuma rādītājs: </a:t>
            </a:r>
            <a:r>
              <a:rPr lang="lv-LV" sz="1600" b="1" kern="0">
                <a:solidFill>
                  <a:prstClr val="white"/>
                </a:solidFill>
                <a:latin typeface="Verdana"/>
                <a:ea typeface="Verdana"/>
                <a:cs typeface="Poppins"/>
              </a:rPr>
              <a:t>kopējā uzstādīta AER izmantojošo </a:t>
            </a:r>
            <a:r>
              <a:rPr lang="lv-LV" sz="1600" kern="0">
                <a:solidFill>
                  <a:prstClr val="white"/>
                </a:solidFill>
                <a:latin typeface="Verdana"/>
                <a:ea typeface="Verdana"/>
                <a:cs typeface="Poppins"/>
              </a:rPr>
              <a:t>tehnoloģiju elektroenerģijas ražošanas </a:t>
            </a:r>
            <a:r>
              <a:rPr lang="lv-LV" sz="1600" b="1" kern="0">
                <a:solidFill>
                  <a:prstClr val="white"/>
                </a:solidFill>
                <a:latin typeface="Verdana"/>
                <a:ea typeface="Verdana"/>
                <a:cs typeface="Poppins"/>
              </a:rPr>
              <a:t>jauda </a:t>
            </a:r>
            <a:r>
              <a:rPr lang="lv-LV" sz="1600" kern="0">
                <a:solidFill>
                  <a:prstClr val="white"/>
                </a:solidFill>
                <a:latin typeface="Verdana"/>
                <a:ea typeface="Verdana"/>
                <a:cs typeface="Poppins"/>
              </a:rPr>
              <a:t>sasniedz</a:t>
            </a:r>
            <a:r>
              <a:rPr lang="lv-LV" sz="1600" b="1" kern="0">
                <a:solidFill>
                  <a:prstClr val="white"/>
                </a:solidFill>
                <a:latin typeface="Verdana"/>
                <a:ea typeface="Verdana"/>
                <a:cs typeface="Poppins"/>
              </a:rPr>
              <a:t> vismaz 2 MW</a:t>
            </a:r>
          </a:p>
        </p:txBody>
      </p:sp>
      <p:pic>
        <p:nvPicPr>
          <p:cNvPr id="9" name="Graphic 8" descr="Renewable Energy with solid fill">
            <a:extLst>
              <a:ext uri="{FF2B5EF4-FFF2-40B4-BE49-F238E27FC236}">
                <a16:creationId xmlns:a16="http://schemas.microsoft.com/office/drawing/2014/main" id="{10E574FA-D1E5-254E-9DD9-89441B1F4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4736" y="1980352"/>
            <a:ext cx="1263318" cy="1263318"/>
          </a:xfrm>
          <a:prstGeom prst="rect">
            <a:avLst/>
          </a:prstGeom>
        </p:spPr>
      </p:pic>
      <p:sp>
        <p:nvSpPr>
          <p:cNvPr id="13" name="Subtitle 2">
            <a:extLst>
              <a:ext uri="{FF2B5EF4-FFF2-40B4-BE49-F238E27FC236}">
                <a16:creationId xmlns:a16="http://schemas.microsoft.com/office/drawing/2014/main" id="{5CE35016-39DE-4AC2-C45A-D5E801B1EE77}"/>
              </a:ext>
            </a:extLst>
          </p:cNvPr>
          <p:cNvSpPr txBox="1">
            <a:spLocks/>
          </p:cNvSpPr>
          <p:nvPr/>
        </p:nvSpPr>
        <p:spPr>
          <a:xfrm>
            <a:off x="4003816" y="3660380"/>
            <a:ext cx="5364025" cy="103105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fontAlgn="auto">
              <a:lnSpc>
                <a:spcPct val="100000"/>
              </a:lnSpc>
              <a:spcBef>
                <a:spcPts val="0"/>
              </a:spcBef>
              <a:spcAft>
                <a:spcPts val="1200"/>
              </a:spcAft>
              <a:defRPr/>
            </a:pPr>
            <a:r>
              <a:rPr lang="lv-LV" sz="1600" kern="0">
                <a:solidFill>
                  <a:prstClr val="white"/>
                </a:solidFill>
                <a:latin typeface="Verdana" panose="020B0604030504040204" pitchFamily="34" charset="0"/>
                <a:ea typeface="Verdana" panose="020B0604030504040204" pitchFamily="34" charset="0"/>
                <a:cs typeface="Poppins" panose="00000500000000000000" pitchFamily="2" charset="-70"/>
              </a:rPr>
              <a:t>Nacionālais rezultāta rādītājs: </a:t>
            </a: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sabiedrisko ūdenssaimniecības pakalpojumu sniedzēju kopējais sasniedzamais enerģijas </a:t>
            </a:r>
            <a:r>
              <a:rPr lang="lv-LV" sz="1600" b="1" kern="0" err="1">
                <a:solidFill>
                  <a:prstClr val="white"/>
                </a:solidFill>
                <a:latin typeface="Verdana" panose="020B0604030504040204" pitchFamily="34" charset="0"/>
                <a:ea typeface="Verdana" panose="020B0604030504040204" pitchFamily="34" charset="0"/>
                <a:cs typeface="Poppins" panose="00000500000000000000" pitchFamily="2" charset="-70"/>
              </a:rPr>
              <a:t>galapatēriņa</a:t>
            </a: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 ietaupījums </a:t>
            </a:r>
          </a:p>
        </p:txBody>
      </p:sp>
      <p:sp>
        <p:nvSpPr>
          <p:cNvPr id="22" name="Chevron 18">
            <a:extLst>
              <a:ext uri="{FF2B5EF4-FFF2-40B4-BE49-F238E27FC236}">
                <a16:creationId xmlns:a16="http://schemas.microsoft.com/office/drawing/2014/main" id="{D98B7FA1-C796-FB08-4021-A069132C9DF9}"/>
              </a:ext>
            </a:extLst>
          </p:cNvPr>
          <p:cNvSpPr/>
          <p:nvPr/>
        </p:nvSpPr>
        <p:spPr>
          <a:xfrm flipH="1">
            <a:off x="1759367" y="5182883"/>
            <a:ext cx="8503172" cy="1176419"/>
          </a:xfrm>
          <a:prstGeom prst="chevron">
            <a:avLst>
              <a:gd name="adj" fmla="val 29730"/>
            </a:avLst>
          </a:prstGeom>
          <a:solidFill>
            <a:srgbClr val="C42F1A"/>
          </a:solidFill>
          <a:ln w="38100" cap="rnd" cmpd="sng" algn="ctr">
            <a:noFill/>
            <a:prstDash val="solid"/>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 name="Subtitle 2">
            <a:extLst>
              <a:ext uri="{FF2B5EF4-FFF2-40B4-BE49-F238E27FC236}">
                <a16:creationId xmlns:a16="http://schemas.microsoft.com/office/drawing/2014/main" id="{6ED2F3A5-FFFC-E594-1C93-ACE5B89E6025}"/>
              </a:ext>
            </a:extLst>
          </p:cNvPr>
          <p:cNvSpPr txBox="1">
            <a:spLocks/>
          </p:cNvSpPr>
          <p:nvPr/>
        </p:nvSpPr>
        <p:spPr>
          <a:xfrm>
            <a:off x="2948890" y="5359244"/>
            <a:ext cx="6558827" cy="78483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just" fontAlgn="auto">
              <a:lnSpc>
                <a:spcPct val="100000"/>
              </a:lnSpc>
              <a:spcBef>
                <a:spcPts val="0"/>
              </a:spcBef>
              <a:spcAft>
                <a:spcPts val="0"/>
              </a:spcAft>
              <a:buFont typeface="Arial" panose="020B0604020202020204" pitchFamily="34" charset="0"/>
              <a:buChar char="•"/>
              <a:defRPr/>
            </a:pPr>
            <a:r>
              <a:rPr lang="lv-LV" sz="1600" kern="0">
                <a:solidFill>
                  <a:prstClr val="white"/>
                </a:solidFill>
                <a:latin typeface="Verdana" panose="020B0604030504040204" pitchFamily="34" charset="0"/>
                <a:ea typeface="Verdana" panose="020B0604030504040204" pitchFamily="34" charset="0"/>
                <a:cs typeface="Poppins" panose="00000500000000000000" pitchFamily="2" charset="-70"/>
              </a:rPr>
              <a:t>ERAF finansējums: </a:t>
            </a: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6,5 milj. €</a:t>
            </a:r>
          </a:p>
          <a:p>
            <a:pPr marL="285750" indent="-285750" algn="just" fontAlgn="auto">
              <a:lnSpc>
                <a:spcPct val="100000"/>
              </a:lnSpc>
              <a:spcBef>
                <a:spcPts val="0"/>
              </a:spcBef>
              <a:spcAft>
                <a:spcPts val="0"/>
              </a:spcAft>
              <a:buFont typeface="Arial" panose="020B0604020202020204" pitchFamily="34" charset="0"/>
              <a:buChar char="•"/>
              <a:defRPr/>
            </a:pP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atbalsta intensitāte nepārsniedz 65%</a:t>
            </a:r>
          </a:p>
          <a:p>
            <a:pPr marL="285750" indent="-285750" algn="just" fontAlgn="auto">
              <a:lnSpc>
                <a:spcPct val="100000"/>
              </a:lnSpc>
              <a:spcBef>
                <a:spcPts val="0"/>
              </a:spcBef>
              <a:spcAft>
                <a:spcPts val="0"/>
              </a:spcAft>
              <a:buFont typeface="Arial" panose="020B0604020202020204" pitchFamily="34" charset="0"/>
              <a:buChar char="•"/>
              <a:defRPr/>
            </a:pP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projektam maksimālais </a:t>
            </a:r>
            <a:r>
              <a:rPr lang="lv-LV" sz="1600" kern="0">
                <a:solidFill>
                  <a:prstClr val="white"/>
                </a:solidFill>
                <a:latin typeface="Verdana" panose="020B0604030504040204" pitchFamily="34" charset="0"/>
                <a:ea typeface="Verdana" panose="020B0604030504040204" pitchFamily="34" charset="0"/>
                <a:cs typeface="Poppins" panose="00000500000000000000" pitchFamily="2" charset="-70"/>
              </a:rPr>
              <a:t>ERAF finansējums ir</a:t>
            </a:r>
            <a:r>
              <a:rPr lang="lv-LV" sz="1600" b="1" kern="0">
                <a:solidFill>
                  <a:prstClr val="white"/>
                </a:solidFill>
                <a:latin typeface="Verdana" panose="020B0604030504040204" pitchFamily="34" charset="0"/>
                <a:ea typeface="Verdana" panose="020B0604030504040204" pitchFamily="34" charset="0"/>
                <a:cs typeface="Poppins" panose="00000500000000000000" pitchFamily="2" charset="-70"/>
              </a:rPr>
              <a:t> 1 milj. €</a:t>
            </a:r>
            <a:endParaRPr lang="lv-LV" sz="1600" b="1" i="1" kern="0">
              <a:solidFill>
                <a:prstClr val="white"/>
              </a:solidFill>
              <a:latin typeface="Verdana" panose="020B0604030504040204" pitchFamily="34" charset="0"/>
              <a:ea typeface="Verdana" panose="020B0604030504040204" pitchFamily="34" charset="0"/>
              <a:cs typeface="Poppins" panose="00000500000000000000" pitchFamily="2" charset="-70"/>
            </a:endParaRPr>
          </a:p>
        </p:txBody>
      </p:sp>
      <p:pic>
        <p:nvPicPr>
          <p:cNvPr id="24" name="Graphic 23" descr="Coins outline">
            <a:extLst>
              <a:ext uri="{FF2B5EF4-FFF2-40B4-BE49-F238E27FC236}">
                <a16:creationId xmlns:a16="http://schemas.microsoft.com/office/drawing/2014/main" id="{DE18F232-987E-136A-835C-20BF760C3D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9053" y="5495884"/>
            <a:ext cx="693420" cy="594543"/>
          </a:xfrm>
          <a:prstGeom prst="rect">
            <a:avLst/>
          </a:prstGeom>
          <a:effectLst/>
        </p:spPr>
      </p:pic>
    </p:spTree>
    <p:extLst>
      <p:ext uri="{BB962C8B-B14F-4D97-AF65-F5344CB8AC3E}">
        <p14:creationId xmlns:p14="http://schemas.microsoft.com/office/powerpoint/2010/main" val="270013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CA568-558E-43E8-B9D4-EFF5FCC3B32F}"/>
              </a:ext>
            </a:extLst>
          </p:cNvPr>
          <p:cNvSpPr>
            <a:spLocks noGrp="1"/>
          </p:cNvSpPr>
          <p:nvPr>
            <p:ph type="title"/>
          </p:nvPr>
        </p:nvSpPr>
        <p:spPr>
          <a:xfrm>
            <a:off x="3454400" y="272976"/>
            <a:ext cx="5948218" cy="1162051"/>
          </a:xfrm>
        </p:spPr>
        <p:txBody>
          <a:bodyPr wrap="square" anchor="t">
            <a:normAutofit/>
          </a:bodyPr>
          <a:lstStyle/>
          <a:p>
            <a:pPr>
              <a:lnSpc>
                <a:spcPct val="90000"/>
              </a:lnSpc>
            </a:pPr>
            <a:r>
              <a:rPr lang="lv-LV" sz="2800">
                <a:solidFill>
                  <a:srgbClr val="29702A"/>
                </a:solidFill>
              </a:rPr>
              <a:t>Atbalstāmās darbības</a:t>
            </a:r>
            <a:br>
              <a:rPr lang="lv-LV"/>
            </a:br>
            <a:endParaRPr lang="lv-LV"/>
          </a:p>
        </p:txBody>
      </p:sp>
      <p:sp>
        <p:nvSpPr>
          <p:cNvPr id="7" name="Content Placeholder 6">
            <a:extLst>
              <a:ext uri="{FF2B5EF4-FFF2-40B4-BE49-F238E27FC236}">
                <a16:creationId xmlns:a16="http://schemas.microsoft.com/office/drawing/2014/main" id="{07E1FC45-9B23-4606-B784-BA67D2FEEA62}"/>
              </a:ext>
            </a:extLst>
          </p:cNvPr>
          <p:cNvSpPr>
            <a:spLocks noGrp="1"/>
          </p:cNvSpPr>
          <p:nvPr>
            <p:ph type="body" sz="half" idx="2"/>
          </p:nvPr>
        </p:nvSpPr>
        <p:spPr>
          <a:xfrm>
            <a:off x="651850" y="2014536"/>
            <a:ext cx="6060701" cy="4053756"/>
          </a:xfrm>
        </p:spPr>
        <p:txBody>
          <a:bodyPr wrap="square" anchor="t">
            <a:normAutofit lnSpcReduction="10000"/>
          </a:bodyPr>
          <a:lstStyle/>
          <a:p>
            <a:pPr marL="285750" marR="0" lvl="0" indent="-285750" rtl="0">
              <a:lnSpc>
                <a:spcPct val="90000"/>
              </a:lnSpc>
              <a:spcBef>
                <a:spcPts val="0"/>
              </a:spcBef>
              <a:spcAft>
                <a:spcPts val="0"/>
              </a:spcAft>
              <a:buFont typeface="Wingdings" panose="05000000000000000000" pitchFamily="2" charset="2"/>
              <a:buChar char="ü"/>
            </a:pPr>
            <a:r>
              <a:rPr lang="lv-LV" sz="1800">
                <a:latin typeface="Verdana"/>
                <a:ea typeface="Verdana"/>
                <a:cs typeface="Poppins"/>
              </a:rPr>
              <a:t>AER izmantojošas </a:t>
            </a:r>
            <a:r>
              <a:rPr lang="lv-LV" sz="1800" b="1">
                <a:latin typeface="Verdana"/>
                <a:ea typeface="Verdana"/>
                <a:cs typeface="Poppins"/>
              </a:rPr>
              <a:t>elektroenerģiju ražojošas</a:t>
            </a:r>
            <a:r>
              <a:rPr lang="lv-LV" sz="1800">
                <a:latin typeface="Verdana"/>
                <a:ea typeface="Verdana"/>
                <a:cs typeface="Poppins"/>
              </a:rPr>
              <a:t> un </a:t>
            </a:r>
            <a:r>
              <a:rPr lang="lv-LV" sz="1800" b="1">
                <a:latin typeface="Verdana"/>
                <a:ea typeface="Verdana"/>
                <a:cs typeface="Poppins"/>
              </a:rPr>
              <a:t>to</a:t>
            </a:r>
            <a:r>
              <a:rPr lang="lv-LV" sz="1800">
                <a:latin typeface="Verdana"/>
                <a:ea typeface="Verdana"/>
                <a:cs typeface="Poppins"/>
              </a:rPr>
              <a:t> </a:t>
            </a:r>
            <a:r>
              <a:rPr lang="lv-LV" sz="1800" b="1">
                <a:latin typeface="Verdana"/>
                <a:ea typeface="Verdana"/>
                <a:cs typeface="Poppins"/>
              </a:rPr>
              <a:t>saražotās</a:t>
            </a:r>
            <a:r>
              <a:rPr lang="lv-LV" sz="1800">
                <a:latin typeface="Verdana"/>
                <a:ea typeface="Verdana"/>
                <a:cs typeface="Poppins"/>
              </a:rPr>
              <a:t> enerģijas </a:t>
            </a:r>
            <a:r>
              <a:rPr lang="lv-LV" sz="1800" b="1">
                <a:latin typeface="Verdana"/>
                <a:ea typeface="Verdana"/>
                <a:cs typeface="Poppins"/>
              </a:rPr>
              <a:t>akumulējošās </a:t>
            </a:r>
            <a:r>
              <a:rPr lang="lv-LV" sz="1800">
                <a:latin typeface="Verdana"/>
                <a:ea typeface="Verdana"/>
                <a:cs typeface="Poppins"/>
              </a:rPr>
              <a:t>iekārtas</a:t>
            </a:r>
          </a:p>
          <a:p>
            <a:pPr marR="0" lvl="0" rtl="0">
              <a:lnSpc>
                <a:spcPct val="90000"/>
              </a:lnSpc>
              <a:spcBef>
                <a:spcPts val="0"/>
              </a:spcBef>
              <a:spcAft>
                <a:spcPts val="0"/>
              </a:spcAft>
            </a:pPr>
            <a:endParaRPr lang="lv-LV" sz="1800">
              <a:cs typeface="Poppins" panose="00000500000000000000" pitchFamily="2" charset="-70"/>
            </a:endParaRPr>
          </a:p>
          <a:p>
            <a:pPr marL="285750" indent="-285750">
              <a:lnSpc>
                <a:spcPct val="90000"/>
              </a:lnSpc>
              <a:buFont typeface="Wingdings" panose="05000000000000000000" pitchFamily="2" charset="2"/>
              <a:buChar char="ü"/>
            </a:pPr>
            <a:r>
              <a:rPr lang="lv-LV" sz="1800">
                <a:latin typeface="Verdana"/>
                <a:ea typeface="Verdana"/>
                <a:cs typeface="Poppins"/>
              </a:rPr>
              <a:t>sabiedrisko ūdenssaimniecības pakalpojumu sniegšanā iesaistīto </a:t>
            </a:r>
            <a:r>
              <a:rPr lang="lv-LV" sz="1800" b="1">
                <a:latin typeface="Verdana"/>
                <a:ea typeface="Verdana"/>
                <a:cs typeface="Poppins"/>
              </a:rPr>
              <a:t>tehnoloģisko iekārtu un procesu energoefektivitātes uzlabošana</a:t>
            </a:r>
          </a:p>
          <a:p>
            <a:pPr>
              <a:lnSpc>
                <a:spcPct val="90000"/>
              </a:lnSpc>
            </a:pPr>
            <a:endParaRPr lang="lv-LV" sz="1800" b="1">
              <a:cs typeface="Poppins" panose="00000500000000000000" pitchFamily="2" charset="-70"/>
            </a:endParaRPr>
          </a:p>
          <a:p>
            <a:pPr marL="285750" marR="0" lvl="0" indent="-285750" rtl="0">
              <a:lnSpc>
                <a:spcPct val="90000"/>
              </a:lnSpc>
              <a:spcBef>
                <a:spcPts val="0"/>
              </a:spcBef>
              <a:spcAft>
                <a:spcPts val="0"/>
              </a:spcAft>
              <a:buFont typeface="Wingdings" panose="05000000000000000000" pitchFamily="2" charset="2"/>
              <a:buChar char="ü"/>
            </a:pPr>
            <a:r>
              <a:rPr lang="lv-LV" sz="1800">
                <a:latin typeface="Verdana"/>
                <a:ea typeface="Verdana"/>
                <a:cs typeface="Poppins"/>
              </a:rPr>
              <a:t>enerģijas patēriņa vadībai nepieciešamo viedo tehnoloģiju iegāde un uzstādīšana</a:t>
            </a:r>
          </a:p>
          <a:p>
            <a:pPr marR="0" lvl="0" rtl="0">
              <a:lnSpc>
                <a:spcPct val="90000"/>
              </a:lnSpc>
              <a:spcBef>
                <a:spcPts val="0"/>
              </a:spcBef>
              <a:spcAft>
                <a:spcPts val="0"/>
              </a:spcAft>
            </a:pPr>
            <a:endParaRPr lang="lv-LV" sz="1800">
              <a:cs typeface="Poppins" panose="00000500000000000000" pitchFamily="2" charset="-70"/>
            </a:endParaRPr>
          </a:p>
          <a:p>
            <a:pPr marL="285750" marR="0" lvl="0" indent="-285750" rtl="0">
              <a:lnSpc>
                <a:spcPct val="90000"/>
              </a:lnSpc>
              <a:spcBef>
                <a:spcPts val="0"/>
              </a:spcBef>
              <a:spcAft>
                <a:spcPts val="0"/>
              </a:spcAft>
              <a:buFont typeface="Wingdings" panose="05000000000000000000" pitchFamily="2" charset="2"/>
              <a:buChar char="ü"/>
            </a:pPr>
            <a:r>
              <a:rPr lang="lv-LV" sz="1800">
                <a:effectLst/>
                <a:latin typeface="Verdana"/>
                <a:ea typeface="Verdana"/>
                <a:cs typeface="Poppins"/>
              </a:rPr>
              <a:t>darbības horizontālā principa “Nenodarīt būtisku kaitējumu”, “Energoefektivitāte pirmajā vietā”, “</a:t>
            </a:r>
            <a:r>
              <a:rPr lang="lv-LV" sz="1800" err="1">
                <a:effectLst/>
                <a:latin typeface="Verdana"/>
                <a:ea typeface="Verdana"/>
                <a:cs typeface="Poppins"/>
              </a:rPr>
              <a:t>Klimatdrošināšana</a:t>
            </a:r>
            <a:r>
              <a:rPr lang="lv-LV" sz="1800">
                <a:effectLst/>
                <a:latin typeface="Verdana"/>
                <a:ea typeface="Verdana"/>
                <a:cs typeface="Poppins"/>
              </a:rPr>
              <a:t>” un “Vienlīdzība, iekļaušana, </a:t>
            </a:r>
            <a:r>
              <a:rPr lang="lv-LV" sz="1800" err="1">
                <a:effectLst/>
                <a:latin typeface="Verdana"/>
                <a:ea typeface="Verdana"/>
                <a:cs typeface="Poppins"/>
              </a:rPr>
              <a:t>nediskriminācija</a:t>
            </a:r>
            <a:r>
              <a:rPr lang="lv-LV" sz="1800">
                <a:effectLst/>
                <a:latin typeface="Verdana"/>
                <a:ea typeface="Verdana"/>
                <a:cs typeface="Poppins"/>
              </a:rPr>
              <a:t> un </a:t>
            </a:r>
            <a:r>
              <a:rPr lang="lv-LV" sz="1800" err="1">
                <a:effectLst/>
                <a:latin typeface="Verdana"/>
                <a:ea typeface="Verdana"/>
                <a:cs typeface="Poppins"/>
              </a:rPr>
              <a:t>pamattiesību</a:t>
            </a:r>
            <a:r>
              <a:rPr lang="lv-LV" sz="1800">
                <a:effectLst/>
                <a:latin typeface="Verdana"/>
                <a:ea typeface="Verdana"/>
                <a:cs typeface="Poppins"/>
              </a:rPr>
              <a:t> ievērošana” nodrošināšanai</a:t>
            </a:r>
            <a:endParaRPr lang="lv-LV" sz="1800" b="1">
              <a:latin typeface="Verdana"/>
              <a:ea typeface="Verdana"/>
              <a:cs typeface="Poppins"/>
            </a:endParaRPr>
          </a:p>
        </p:txBody>
      </p:sp>
      <p:sp>
        <p:nvSpPr>
          <p:cNvPr id="21" name="Text Placeholder 7">
            <a:extLst>
              <a:ext uri="{FF2B5EF4-FFF2-40B4-BE49-F238E27FC236}">
                <a16:creationId xmlns:a16="http://schemas.microsoft.com/office/drawing/2014/main" id="{AA86D019-7F3B-52D6-A933-B34E1B3557ED}"/>
              </a:ext>
            </a:extLst>
          </p:cNvPr>
          <p:cNvSpPr>
            <a:spLocks noGrp="1"/>
          </p:cNvSpPr>
          <p:nvPr>
            <p:ph type="body" sz="quarter" idx="12"/>
          </p:nvPr>
        </p:nvSpPr>
        <p:spPr>
          <a:xfrm>
            <a:off x="6892692" y="6171579"/>
            <a:ext cx="4405971" cy="304800"/>
          </a:xfrm>
        </p:spPr>
        <p:txBody>
          <a:bodyPr wrap="square" anchor="t">
            <a:normAutofit lnSpcReduction="10000"/>
          </a:bodyPr>
          <a:lstStyle/>
          <a:p>
            <a:r>
              <a:rPr lang="lv-LV" sz="700">
                <a:latin typeface="Verdana"/>
                <a:ea typeface="Verdana"/>
              </a:rPr>
              <a:t>https://www.hydrotech-group.com/blog/2-in-1-the-largest-solar-farm-in-new-zealand-to-be-built-on-a-wastewater-treatment-plant</a:t>
            </a:r>
            <a:endParaRPr lang="en-US"/>
          </a:p>
        </p:txBody>
      </p:sp>
      <p:sp>
        <p:nvSpPr>
          <p:cNvPr id="5" name="Slide Number Placeholder 4">
            <a:extLst>
              <a:ext uri="{FF2B5EF4-FFF2-40B4-BE49-F238E27FC236}">
                <a16:creationId xmlns:a16="http://schemas.microsoft.com/office/drawing/2014/main" id="{B7628A33-E0F2-45CE-80B0-BC7C9ACC424A}"/>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D2535878-322B-41E6-819E-6EE0C5A9D2A1}" type="slidenum">
              <a:rPr lang="en-US" altLang="en-US" smtClean="0">
                <a:ea typeface="Verdana" panose="020B0604030504040204" pitchFamily="34" charset="0"/>
              </a:rPr>
              <a:pPr>
                <a:spcAft>
                  <a:spcPts val="600"/>
                </a:spcAft>
                <a:defRPr/>
              </a:pPr>
              <a:t>5</a:t>
            </a:fld>
            <a:endParaRPr lang="en-US" altLang="en-US">
              <a:ea typeface="Verdana" panose="020B0604030504040204" pitchFamily="34" charset="0"/>
            </a:endParaRPr>
          </a:p>
        </p:txBody>
      </p:sp>
      <p:pic>
        <p:nvPicPr>
          <p:cNvPr id="2" name="Picture 1" descr="A row of solar panels in water&#10;&#10;Description automatically generated">
            <a:extLst>
              <a:ext uri="{FF2B5EF4-FFF2-40B4-BE49-F238E27FC236}">
                <a16:creationId xmlns:a16="http://schemas.microsoft.com/office/drawing/2014/main" id="{1DFB2273-5D0A-60FD-E7AE-8A573C36FD28}"/>
              </a:ext>
            </a:extLst>
          </p:cNvPr>
          <p:cNvPicPr>
            <a:picLocks noChangeAspect="1"/>
          </p:cNvPicPr>
          <p:nvPr/>
        </p:nvPicPr>
        <p:blipFill>
          <a:blip r:embed="rId3"/>
          <a:stretch>
            <a:fillRect/>
          </a:stretch>
        </p:blipFill>
        <p:spPr>
          <a:xfrm>
            <a:off x="7020622" y="2179095"/>
            <a:ext cx="4271537" cy="2877712"/>
          </a:xfrm>
          <a:prstGeom prst="rect">
            <a:avLst/>
          </a:prstGeom>
        </p:spPr>
      </p:pic>
    </p:spTree>
    <p:extLst>
      <p:ext uri="{BB962C8B-B14F-4D97-AF65-F5344CB8AC3E}">
        <p14:creationId xmlns:p14="http://schemas.microsoft.com/office/powerpoint/2010/main" val="48565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A538-4260-66EE-E4F8-CD63326823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8CB21B-A170-53E6-36B1-71D9EB01BCD7}"/>
              </a:ext>
            </a:extLst>
          </p:cNvPr>
          <p:cNvSpPr>
            <a:spLocks noGrp="1"/>
          </p:cNvSpPr>
          <p:nvPr>
            <p:ph type="title"/>
          </p:nvPr>
        </p:nvSpPr>
        <p:spPr>
          <a:xfrm>
            <a:off x="3454400" y="272976"/>
            <a:ext cx="5948218" cy="1162051"/>
          </a:xfrm>
        </p:spPr>
        <p:txBody>
          <a:bodyPr wrap="square" anchor="t">
            <a:normAutofit fontScale="90000"/>
          </a:bodyPr>
          <a:lstStyle/>
          <a:p>
            <a:pPr algn="ctr">
              <a:lnSpc>
                <a:spcPct val="90000"/>
              </a:lnSpc>
            </a:pPr>
            <a:r>
              <a:rPr lang="lv-LV" sz="2800">
                <a:solidFill>
                  <a:srgbClr val="29702A"/>
                </a:solidFill>
              </a:rPr>
              <a:t>Pamata</a:t>
            </a:r>
            <a:br>
              <a:rPr lang="lv-LV" sz="2800">
                <a:solidFill>
                  <a:srgbClr val="29702A"/>
                </a:solidFill>
              </a:rPr>
            </a:br>
            <a:r>
              <a:rPr lang="lv-LV" sz="2800">
                <a:solidFill>
                  <a:srgbClr val="29702A"/>
                </a:solidFill>
              </a:rPr>
              <a:t>attiecināmās izmaksas</a:t>
            </a:r>
            <a:br>
              <a:rPr lang="lv-LV" sz="2800">
                <a:solidFill>
                  <a:srgbClr val="29702A"/>
                </a:solidFill>
              </a:rPr>
            </a:br>
            <a:br>
              <a:rPr lang="lv-LV"/>
            </a:br>
            <a:endParaRPr lang="lv-LV"/>
          </a:p>
        </p:txBody>
      </p:sp>
      <p:sp>
        <p:nvSpPr>
          <p:cNvPr id="7" name="Content Placeholder 6">
            <a:extLst>
              <a:ext uri="{FF2B5EF4-FFF2-40B4-BE49-F238E27FC236}">
                <a16:creationId xmlns:a16="http://schemas.microsoft.com/office/drawing/2014/main" id="{1023604C-B900-8152-E30F-9CBFCEB6E219}"/>
              </a:ext>
            </a:extLst>
          </p:cNvPr>
          <p:cNvSpPr>
            <a:spLocks noGrp="1"/>
          </p:cNvSpPr>
          <p:nvPr>
            <p:ph type="body" sz="half" idx="2"/>
          </p:nvPr>
        </p:nvSpPr>
        <p:spPr>
          <a:xfrm>
            <a:off x="1480909" y="2014536"/>
            <a:ext cx="5231642" cy="4053756"/>
          </a:xfrm>
        </p:spPr>
        <p:txBody>
          <a:bodyPr wrap="square" anchor="t">
            <a:noAutofit/>
          </a:bodyPr>
          <a:lstStyle/>
          <a:p>
            <a:pPr marL="342900" marR="0" lvl="0" indent="-342900" algn="l" rtl="0">
              <a:lnSpc>
                <a:spcPct val="100000"/>
              </a:lnSpc>
              <a:spcBef>
                <a:spcPts val="0"/>
              </a:spcBef>
              <a:spcAft>
                <a:spcPts val="0"/>
              </a:spcAft>
              <a:buFont typeface="Arial" panose="020B0604020202020204" pitchFamily="34" charset="0"/>
              <a:buChar char="•"/>
            </a:pPr>
            <a:r>
              <a:rPr lang="lv-LV" b="1">
                <a:solidFill>
                  <a:schemeClr val="dk1"/>
                </a:solidFill>
                <a:cs typeface="Poppins" panose="00000500000000000000" pitchFamily="2" charset="-70"/>
                <a:sym typeface="DM Sans"/>
              </a:rPr>
              <a:t>AER</a:t>
            </a:r>
            <a:r>
              <a:rPr lang="lv-LV" b="1" u="none" strike="noStrike" cap="none">
                <a:solidFill>
                  <a:schemeClr val="dk1"/>
                </a:solidFill>
                <a:cs typeface="Poppins" panose="00000500000000000000" pitchFamily="2" charset="-70"/>
                <a:sym typeface="DM Sans"/>
              </a:rPr>
              <a:t> izmantojošu </a:t>
            </a:r>
            <a:r>
              <a:rPr lang="lv-LV" u="none" strike="noStrike" cap="none">
                <a:solidFill>
                  <a:schemeClr val="dk1"/>
                </a:solidFill>
                <a:cs typeface="Poppins" panose="00000500000000000000" pitchFamily="2" charset="-70"/>
                <a:sym typeface="DM Sans"/>
              </a:rPr>
              <a:t>elektroenerģiju ražojošu </a:t>
            </a:r>
            <a:r>
              <a:rPr lang="lv-LV" b="1" u="none" strike="noStrike" cap="none">
                <a:solidFill>
                  <a:schemeClr val="dk1"/>
                </a:solidFill>
                <a:cs typeface="Poppins" panose="00000500000000000000" pitchFamily="2" charset="-70"/>
                <a:sym typeface="DM Sans"/>
              </a:rPr>
              <a:t>iekārtu un to saražotās enerģijas akumulējošās iekārtas </a:t>
            </a:r>
            <a:r>
              <a:rPr lang="lv-LV" u="none" strike="noStrike" cap="none">
                <a:solidFill>
                  <a:schemeClr val="dk1"/>
                </a:solidFill>
                <a:cs typeface="Poppins" panose="00000500000000000000" pitchFamily="2" charset="-70"/>
                <a:sym typeface="DM Sans"/>
              </a:rPr>
              <a:t>iegādes, piegādes, uzstādīšanas un ieregulēšanas </a:t>
            </a:r>
            <a:r>
              <a:rPr lang="lv-LV" b="1" u="none" strike="noStrike" cap="none">
                <a:solidFill>
                  <a:schemeClr val="dk1"/>
                </a:solidFill>
                <a:cs typeface="Poppins" panose="00000500000000000000" pitchFamily="2" charset="-70"/>
                <a:sym typeface="DM Sans"/>
              </a:rPr>
              <a:t>izmaksas</a:t>
            </a:r>
            <a:endParaRPr lang="lv-LV">
              <a:solidFill>
                <a:schemeClr val="dk1"/>
              </a:solidFill>
              <a:cs typeface="Poppins" panose="00000500000000000000" pitchFamily="2" charset="-70"/>
              <a:sym typeface="DM Sans"/>
            </a:endParaRPr>
          </a:p>
          <a:p>
            <a:pPr marL="342900" marR="0" lvl="0" indent="-342900" algn="l" rtl="0">
              <a:lnSpc>
                <a:spcPct val="100000"/>
              </a:lnSpc>
              <a:spcBef>
                <a:spcPts val="0"/>
              </a:spcBef>
              <a:spcAft>
                <a:spcPts val="0"/>
              </a:spcAft>
              <a:buFont typeface="Arial" panose="020B0604020202020204" pitchFamily="34" charset="0"/>
              <a:buChar char="•"/>
            </a:pPr>
            <a:endParaRPr lang="lv-LV" u="none" strike="noStrike" cap="none">
              <a:solidFill>
                <a:schemeClr val="dk1"/>
              </a:solidFill>
              <a:cs typeface="Poppins" panose="00000500000000000000" pitchFamily="2" charset="-70"/>
              <a:sym typeface="DM Sans"/>
            </a:endParaRPr>
          </a:p>
          <a:p>
            <a:pPr marL="342900" marR="0" lvl="0" indent="-342900" algn="l" rtl="0">
              <a:lnSpc>
                <a:spcPct val="100000"/>
              </a:lnSpc>
              <a:spcBef>
                <a:spcPts val="0"/>
              </a:spcBef>
              <a:spcAft>
                <a:spcPts val="0"/>
              </a:spcAft>
              <a:buFont typeface="Arial" panose="020B0604020202020204" pitchFamily="34" charset="0"/>
              <a:buChar char="•"/>
            </a:pPr>
            <a:r>
              <a:rPr lang="lv-LV" b="1">
                <a:solidFill>
                  <a:schemeClr val="dk1"/>
                </a:solidFill>
                <a:cs typeface="Poppins" panose="00000500000000000000" pitchFamily="2" charset="-70"/>
                <a:sym typeface="DM Sans"/>
              </a:rPr>
              <a:t>T</a:t>
            </a:r>
            <a:r>
              <a:rPr lang="lv-LV" b="1" u="none" strike="noStrike" cap="none">
                <a:solidFill>
                  <a:schemeClr val="dk1"/>
                </a:solidFill>
                <a:cs typeface="Poppins" panose="00000500000000000000" pitchFamily="2" charset="-70"/>
                <a:sym typeface="DM Sans"/>
              </a:rPr>
              <a:t>ehnoloģisko iekārtu un mehānismu </a:t>
            </a:r>
            <a:r>
              <a:rPr lang="lv-LV" u="none" strike="noStrike" cap="none">
                <a:solidFill>
                  <a:schemeClr val="dk1"/>
                </a:solidFill>
                <a:cs typeface="Poppins" panose="00000500000000000000" pitchFamily="2" charset="-70"/>
                <a:sym typeface="DM Sans"/>
              </a:rPr>
              <a:t>iegādes, piegādes, uzstādīšanas un ieregulēšanas izmaksas</a:t>
            </a:r>
          </a:p>
        </p:txBody>
      </p:sp>
      <p:sp>
        <p:nvSpPr>
          <p:cNvPr id="21" name="Text Placeholder 7">
            <a:extLst>
              <a:ext uri="{FF2B5EF4-FFF2-40B4-BE49-F238E27FC236}">
                <a16:creationId xmlns:a16="http://schemas.microsoft.com/office/drawing/2014/main" id="{5B4EAC01-3AF1-F279-B3FE-5C0BC4565565}"/>
              </a:ext>
            </a:extLst>
          </p:cNvPr>
          <p:cNvSpPr>
            <a:spLocks noGrp="1"/>
          </p:cNvSpPr>
          <p:nvPr>
            <p:ph type="body" sz="quarter" idx="12"/>
          </p:nvPr>
        </p:nvSpPr>
        <p:spPr>
          <a:xfrm>
            <a:off x="6502400" y="6400798"/>
            <a:ext cx="4876800" cy="304800"/>
          </a:xfrm>
        </p:spPr>
        <p:txBody>
          <a:bodyPr wrap="square" anchor="t">
            <a:normAutofit fontScale="77500" lnSpcReduction="20000"/>
          </a:bodyPr>
          <a:lstStyle/>
          <a:p>
            <a:r>
              <a:rPr lang="en-US">
                <a:latin typeface="Verdana"/>
                <a:ea typeface="Verdana"/>
              </a:rPr>
              <a:t>https://medium.com/mark-and-focus/renewable-energy-opportunities-for-wastewater-treatment-plants-a-case-study-of-melbourne-water-79f45382917b</a:t>
            </a:r>
            <a:endParaRPr lang="en-US"/>
          </a:p>
        </p:txBody>
      </p:sp>
      <p:sp>
        <p:nvSpPr>
          <p:cNvPr id="5" name="Slide Number Placeholder 4">
            <a:extLst>
              <a:ext uri="{FF2B5EF4-FFF2-40B4-BE49-F238E27FC236}">
                <a16:creationId xmlns:a16="http://schemas.microsoft.com/office/drawing/2014/main" id="{EA405E32-8E59-D490-692F-8B04233B2CF3}"/>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D2535878-322B-41E6-819E-6EE0C5A9D2A1}" type="slidenum">
              <a:rPr lang="en-US" altLang="en-US" smtClean="0">
                <a:ea typeface="Verdana" panose="020B0604030504040204" pitchFamily="34" charset="0"/>
              </a:rPr>
              <a:pPr>
                <a:spcAft>
                  <a:spcPts val="600"/>
                </a:spcAft>
                <a:defRPr/>
              </a:pPr>
              <a:t>6</a:t>
            </a:fld>
            <a:endParaRPr lang="en-US" altLang="en-US">
              <a:ea typeface="Verdana" panose="020B0604030504040204" pitchFamily="34" charset="0"/>
            </a:endParaRPr>
          </a:p>
        </p:txBody>
      </p:sp>
      <p:pic>
        <p:nvPicPr>
          <p:cNvPr id="2" name="Picture 1" descr="A solar panels and wind turbines in a field&#10;&#10;Description automatically generated">
            <a:extLst>
              <a:ext uri="{FF2B5EF4-FFF2-40B4-BE49-F238E27FC236}">
                <a16:creationId xmlns:a16="http://schemas.microsoft.com/office/drawing/2014/main" id="{D23B97CC-F2DC-97CE-F695-1791934435DB}"/>
              </a:ext>
            </a:extLst>
          </p:cNvPr>
          <p:cNvPicPr>
            <a:picLocks noChangeAspect="1"/>
          </p:cNvPicPr>
          <p:nvPr/>
        </p:nvPicPr>
        <p:blipFill>
          <a:blip r:embed="rId3"/>
          <a:stretch>
            <a:fillRect/>
          </a:stretch>
        </p:blipFill>
        <p:spPr>
          <a:xfrm>
            <a:off x="7676006" y="1716048"/>
            <a:ext cx="3704683" cy="3704683"/>
          </a:xfrm>
          <a:prstGeom prst="rect">
            <a:avLst/>
          </a:prstGeom>
        </p:spPr>
      </p:pic>
    </p:spTree>
    <p:extLst>
      <p:ext uri="{BB962C8B-B14F-4D97-AF65-F5344CB8AC3E}">
        <p14:creationId xmlns:p14="http://schemas.microsoft.com/office/powerpoint/2010/main" val="277588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B5DFA-F2B8-2664-E171-5F80E5B7DA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F7EB0D-D51E-D060-1531-29008D8670FA}"/>
              </a:ext>
            </a:extLst>
          </p:cNvPr>
          <p:cNvSpPr>
            <a:spLocks noGrp="1"/>
          </p:cNvSpPr>
          <p:nvPr>
            <p:ph type="title"/>
          </p:nvPr>
        </p:nvSpPr>
        <p:spPr>
          <a:xfrm>
            <a:off x="3454400" y="272976"/>
            <a:ext cx="5948218" cy="1162051"/>
          </a:xfrm>
        </p:spPr>
        <p:txBody>
          <a:bodyPr wrap="square" anchor="t">
            <a:normAutofit fontScale="90000"/>
          </a:bodyPr>
          <a:lstStyle/>
          <a:p>
            <a:pPr>
              <a:lnSpc>
                <a:spcPct val="90000"/>
              </a:lnSpc>
            </a:pPr>
            <a:r>
              <a:rPr lang="lv-LV" sz="2800">
                <a:solidFill>
                  <a:srgbClr val="29702A"/>
                </a:solidFill>
              </a:rPr>
              <a:t>Papildus attiecināmās izmaksas</a:t>
            </a:r>
            <a:br>
              <a:rPr lang="lv-LV" sz="2800">
                <a:solidFill>
                  <a:srgbClr val="29702A"/>
                </a:solidFill>
              </a:rPr>
            </a:br>
            <a:br>
              <a:rPr lang="lv-LV"/>
            </a:br>
            <a:endParaRPr lang="lv-LV"/>
          </a:p>
        </p:txBody>
      </p:sp>
      <p:sp>
        <p:nvSpPr>
          <p:cNvPr id="7" name="Content Placeholder 6">
            <a:extLst>
              <a:ext uri="{FF2B5EF4-FFF2-40B4-BE49-F238E27FC236}">
                <a16:creationId xmlns:a16="http://schemas.microsoft.com/office/drawing/2014/main" id="{543D78BF-8174-F16F-6572-14C1B413DF52}"/>
              </a:ext>
            </a:extLst>
          </p:cNvPr>
          <p:cNvSpPr>
            <a:spLocks noGrp="1"/>
          </p:cNvSpPr>
          <p:nvPr>
            <p:ph type="body" sz="half" idx="2"/>
          </p:nvPr>
        </p:nvSpPr>
        <p:spPr>
          <a:xfrm>
            <a:off x="1149790" y="2014535"/>
            <a:ext cx="5696281" cy="4503959"/>
          </a:xfrm>
        </p:spPr>
        <p:txBody>
          <a:bodyPr wrap="square" anchor="t">
            <a:noAutofit/>
          </a:bodyPr>
          <a:lstStyle/>
          <a:p>
            <a:pPr marL="342900" marR="0" lvl="0" indent="-342900" algn="l" rtl="0">
              <a:lnSpc>
                <a:spcPct val="100000"/>
              </a:lnSpc>
              <a:spcBef>
                <a:spcPts val="0"/>
              </a:spcBef>
              <a:spcAft>
                <a:spcPts val="0"/>
              </a:spcAft>
              <a:buFont typeface="Arial" panose="020B0604020202020204" pitchFamily="34" charset="0"/>
              <a:buChar char="•"/>
            </a:pPr>
            <a:r>
              <a:rPr lang="lv-LV" sz="1800" u="none" strike="noStrike" cap="none">
                <a:solidFill>
                  <a:schemeClr val="dk1"/>
                </a:solidFill>
                <a:cs typeface="Poppins" panose="00000500000000000000" pitchFamily="2" charset="-70"/>
                <a:sym typeface="DM Sans"/>
              </a:rPr>
              <a:t>Pamatojošās dokumentācijas sagatavošana</a:t>
            </a:r>
          </a:p>
          <a:p>
            <a:pPr marL="342900" marR="0" lvl="0" indent="-342900" algn="l" rtl="0">
              <a:lnSpc>
                <a:spcPct val="100000"/>
              </a:lnSpc>
              <a:spcBef>
                <a:spcPts val="0"/>
              </a:spcBef>
              <a:spcAft>
                <a:spcPts val="0"/>
              </a:spcAft>
              <a:buFont typeface="Arial" panose="020B0604020202020204" pitchFamily="34" charset="0"/>
              <a:buChar char="•"/>
            </a:pPr>
            <a:r>
              <a:rPr lang="lv-LV" sz="1800">
                <a:solidFill>
                  <a:schemeClr val="dk1"/>
                </a:solidFill>
                <a:cs typeface="Poppins" panose="00000500000000000000" pitchFamily="2" charset="-70"/>
                <a:sym typeface="DM Sans"/>
              </a:rPr>
              <a:t>T</a:t>
            </a:r>
            <a:r>
              <a:rPr lang="lv-LV" sz="1800" u="none" strike="noStrike" cap="none">
                <a:solidFill>
                  <a:schemeClr val="dk1"/>
                </a:solidFill>
                <a:cs typeface="Poppins" panose="00000500000000000000" pitchFamily="2" charset="-70"/>
                <a:sym typeface="DM Sans"/>
              </a:rPr>
              <a:t>eritorijas sagatavošanas izmaksas būvdarbu veikšanai vai iekārtu uzstādīšanai</a:t>
            </a:r>
          </a:p>
          <a:p>
            <a:pPr marL="342900" marR="0" lvl="0" indent="-342900" algn="l" rtl="0">
              <a:lnSpc>
                <a:spcPct val="100000"/>
              </a:lnSpc>
              <a:spcBef>
                <a:spcPts val="0"/>
              </a:spcBef>
              <a:spcAft>
                <a:spcPts val="0"/>
              </a:spcAft>
              <a:buFont typeface="Arial" panose="020B0604020202020204" pitchFamily="34" charset="0"/>
              <a:buChar char="•"/>
            </a:pPr>
            <a:r>
              <a:rPr lang="lv-LV" sz="1800">
                <a:solidFill>
                  <a:schemeClr val="dk1"/>
                </a:solidFill>
                <a:cs typeface="Poppins" panose="00000500000000000000" pitchFamily="2" charset="-70"/>
                <a:sym typeface="DM Sans"/>
              </a:rPr>
              <a:t>E</a:t>
            </a:r>
            <a:r>
              <a:rPr lang="lv-LV" sz="1800" u="none" strike="noStrike" cap="none">
                <a:solidFill>
                  <a:schemeClr val="dk1"/>
                </a:solidFill>
                <a:cs typeface="Poppins" panose="00000500000000000000" pitchFamily="2" charset="-70"/>
                <a:sym typeface="DM Sans"/>
              </a:rPr>
              <a:t>nerģijas patēriņa vadības viedo tehnoloģiju izmaksas</a:t>
            </a:r>
          </a:p>
          <a:p>
            <a:pPr marL="342900" marR="0" lvl="0" indent="-342900" algn="l" rtl="0">
              <a:lnSpc>
                <a:spcPct val="100000"/>
              </a:lnSpc>
              <a:spcBef>
                <a:spcPts val="0"/>
              </a:spcBef>
              <a:spcAft>
                <a:spcPts val="0"/>
              </a:spcAft>
              <a:buFont typeface="Arial" panose="020B0604020202020204" pitchFamily="34" charset="0"/>
              <a:buChar char="•"/>
            </a:pPr>
            <a:r>
              <a:rPr lang="lv-LV" sz="1800">
                <a:solidFill>
                  <a:schemeClr val="dk1"/>
                </a:solidFill>
                <a:cs typeface="Poppins" panose="00000500000000000000" pitchFamily="2" charset="-70"/>
                <a:sym typeface="DM Sans"/>
              </a:rPr>
              <a:t>HP īstenošanas izmaksas</a:t>
            </a:r>
            <a:endParaRPr lang="lv-LV" sz="1800" u="none" strike="noStrike" cap="none">
              <a:solidFill>
                <a:schemeClr val="dk1"/>
              </a:solidFill>
              <a:cs typeface="Poppins" panose="00000500000000000000" pitchFamily="2" charset="-70"/>
              <a:sym typeface="DM Sans"/>
            </a:endParaRPr>
          </a:p>
          <a:p>
            <a:pPr marL="342900" marR="0" lvl="0" indent="-342900" algn="l" rtl="0">
              <a:lnSpc>
                <a:spcPct val="100000"/>
              </a:lnSpc>
              <a:spcBef>
                <a:spcPts val="0"/>
              </a:spcBef>
              <a:spcAft>
                <a:spcPts val="0"/>
              </a:spcAft>
              <a:buFont typeface="Arial" panose="020B0604020202020204" pitchFamily="34" charset="0"/>
              <a:buChar char="•"/>
            </a:pPr>
            <a:r>
              <a:rPr lang="lv-LV" sz="1800">
                <a:solidFill>
                  <a:schemeClr val="dk1"/>
                </a:solidFill>
                <a:cs typeface="Poppins" panose="00000500000000000000" pitchFamily="2" charset="-70"/>
                <a:sym typeface="DM Sans"/>
              </a:rPr>
              <a:t>Komunikācija un vizuālās identitātes izmaksas</a:t>
            </a:r>
          </a:p>
          <a:p>
            <a:pPr marL="342900" indent="-342900">
              <a:buFont typeface="Arial" panose="020B0604020202020204" pitchFamily="34" charset="0"/>
              <a:buChar char="•"/>
            </a:pPr>
            <a:r>
              <a:rPr lang="lv-LV" sz="1800">
                <a:solidFill>
                  <a:schemeClr val="dk1"/>
                </a:solidFill>
                <a:cs typeface="Poppins" panose="00000500000000000000" pitchFamily="2" charset="-70"/>
                <a:sym typeface="DM Sans"/>
              </a:rPr>
              <a:t>Rezerves izmaksas līdz 10% no būvniecības izmaksām vai neparedzētie izdevumi līdz 5% no kopējām attiecināmajām izmaksām</a:t>
            </a:r>
          </a:p>
          <a:p>
            <a:pPr marL="342900" indent="-342900">
              <a:buFont typeface="Arial" panose="020B0604020202020204" pitchFamily="34" charset="0"/>
              <a:buChar char="•"/>
            </a:pPr>
            <a:r>
              <a:rPr lang="lv-LV" sz="1800">
                <a:solidFill>
                  <a:schemeClr val="dk1"/>
                </a:solidFill>
                <a:cs typeface="Poppins" panose="00000500000000000000" pitchFamily="2" charset="-70"/>
                <a:sym typeface="DM Sans"/>
              </a:rPr>
              <a:t>PVN, ja nav atgūstams</a:t>
            </a:r>
          </a:p>
        </p:txBody>
      </p:sp>
      <p:sp>
        <p:nvSpPr>
          <p:cNvPr id="21" name="Text Placeholder 7">
            <a:extLst>
              <a:ext uri="{FF2B5EF4-FFF2-40B4-BE49-F238E27FC236}">
                <a16:creationId xmlns:a16="http://schemas.microsoft.com/office/drawing/2014/main" id="{CE0ED508-84C3-E166-7403-36C842826626}"/>
              </a:ext>
            </a:extLst>
          </p:cNvPr>
          <p:cNvSpPr>
            <a:spLocks noGrp="1"/>
          </p:cNvSpPr>
          <p:nvPr>
            <p:ph type="body" sz="quarter" idx="12"/>
          </p:nvPr>
        </p:nvSpPr>
        <p:spPr>
          <a:xfrm>
            <a:off x="6502400" y="6400798"/>
            <a:ext cx="4876800" cy="304800"/>
          </a:xfrm>
        </p:spPr>
        <p:txBody>
          <a:bodyPr wrap="square" anchor="t">
            <a:normAutofit/>
          </a:bodyPr>
          <a:lstStyle/>
          <a:p>
            <a:r>
              <a:rPr lang="lv-LV" sz="700"/>
              <a:t>https://ignitis.lt/lt/naujienos/kokia-elektros-energija-vartosime-iki-2030-m</a:t>
            </a:r>
            <a:endParaRPr lang="en-US" sz="700"/>
          </a:p>
        </p:txBody>
      </p:sp>
      <p:sp>
        <p:nvSpPr>
          <p:cNvPr id="5" name="Slide Number Placeholder 4">
            <a:extLst>
              <a:ext uri="{FF2B5EF4-FFF2-40B4-BE49-F238E27FC236}">
                <a16:creationId xmlns:a16="http://schemas.microsoft.com/office/drawing/2014/main" id="{7B38E922-4F34-C9C4-5368-7B5C2B6CE057}"/>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D2535878-322B-41E6-819E-6EE0C5A9D2A1}" type="slidenum">
              <a:rPr lang="en-US" altLang="en-US" smtClean="0">
                <a:ea typeface="Verdana" panose="020B0604030504040204" pitchFamily="34" charset="0"/>
              </a:rPr>
              <a:pPr>
                <a:spcAft>
                  <a:spcPts val="600"/>
                </a:spcAft>
                <a:defRPr/>
              </a:pPr>
              <a:t>7</a:t>
            </a:fld>
            <a:endParaRPr lang="en-US" altLang="en-US">
              <a:ea typeface="Verdana" panose="020B0604030504040204" pitchFamily="34" charset="0"/>
            </a:endParaRPr>
          </a:p>
        </p:txBody>
      </p:sp>
      <p:pic>
        <p:nvPicPr>
          <p:cNvPr id="4098" name="Picture 2" descr="Kokią elektros energiją vartosime iki 2030 m.? - Ignitis">
            <a:extLst>
              <a:ext uri="{FF2B5EF4-FFF2-40B4-BE49-F238E27FC236}">
                <a16:creationId xmlns:a16="http://schemas.microsoft.com/office/drawing/2014/main" id="{4C7A4AAC-6F95-3BE6-17A3-55BD3C16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511" y="2169414"/>
            <a:ext cx="4525694" cy="302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6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810D11B-9AA8-4F73-998D-56407CA1EF74}"/>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rPr>
              <a:t>Finansējuma nosacījumi</a:t>
            </a:r>
            <a:endParaRPr lang="lv-LV" altLang="en-US" sz="2800" b="0"/>
          </a:p>
        </p:txBody>
      </p:sp>
      <p:sp>
        <p:nvSpPr>
          <p:cNvPr id="24579" name="Content Placeholder 1">
            <a:extLst>
              <a:ext uri="{FF2B5EF4-FFF2-40B4-BE49-F238E27FC236}">
                <a16:creationId xmlns:a16="http://schemas.microsoft.com/office/drawing/2014/main" id="{4C5C7601-2448-4627-97A9-1A94C07E7834}"/>
              </a:ext>
            </a:extLst>
          </p:cNvPr>
          <p:cNvSpPr>
            <a:spLocks noGrp="1"/>
          </p:cNvSpPr>
          <p:nvPr>
            <p:ph idx="1"/>
          </p:nvPr>
        </p:nvSpPr>
        <p:spPr>
          <a:xfrm>
            <a:off x="2678115" y="4307639"/>
            <a:ext cx="8904285" cy="1550467"/>
          </a:xfrm>
        </p:spPr>
        <p:txBody>
          <a:bodyPr wrap="square">
            <a:spAutoFit/>
          </a:bodyPr>
          <a:lstStyle/>
          <a:p>
            <a:pPr>
              <a:lnSpc>
                <a:spcPct val="107000"/>
              </a:lnSpc>
              <a:spcAft>
                <a:spcPts val="600"/>
              </a:spcAft>
            </a:pPr>
            <a:r>
              <a:rPr lang="lv-LV" sz="1800" b="1"/>
              <a:t>Ja</a:t>
            </a:r>
            <a:r>
              <a:rPr lang="lv-LV" sz="1800"/>
              <a:t> sabiedrisko ūdenssaimniecības pakalpojumu sniegšanas </a:t>
            </a:r>
            <a:r>
              <a:rPr lang="lv-LV" sz="1800" b="1"/>
              <a:t>teritorijā</a:t>
            </a:r>
            <a:r>
              <a:rPr lang="lv-LV" sz="1800"/>
              <a:t> </a:t>
            </a:r>
            <a:r>
              <a:rPr lang="lv-LV" sz="1800" b="1"/>
              <a:t>ir vairākas aglomerācijas</a:t>
            </a:r>
            <a:r>
              <a:rPr lang="lv-LV" sz="1800"/>
              <a:t>, tad projekta iesniedzējs </a:t>
            </a:r>
            <a:r>
              <a:rPr lang="lv-LV" sz="1800" b="1"/>
              <a:t>var iesniegt projekta iesniegumu par katru</a:t>
            </a:r>
            <a:r>
              <a:rPr lang="lv-LV" sz="1800"/>
              <a:t> tā sabiedrisko ūdenssaimniecības pakalpojumu sniegšanas teritorijā esošo </a:t>
            </a:r>
            <a:r>
              <a:rPr lang="lv-LV" sz="1800" b="1"/>
              <a:t>aglomerāciju</a:t>
            </a:r>
            <a:r>
              <a:rPr lang="lv-LV" sz="1800"/>
              <a:t> un ar to saistīto centralizēto ūdensapgādes sistēmu</a:t>
            </a:r>
            <a:endParaRPr lang="lv-LV" altLang="lv-LV" sz="1800">
              <a:cs typeface="Times New Roman" panose="02020603050405020304" pitchFamily="18" charset="0"/>
            </a:endParaRPr>
          </a:p>
        </p:txBody>
      </p:sp>
      <p:sp>
        <p:nvSpPr>
          <p:cNvPr id="24580" name="Slide Number Placeholder 5">
            <a:extLst>
              <a:ext uri="{FF2B5EF4-FFF2-40B4-BE49-F238E27FC236}">
                <a16:creationId xmlns:a16="http://schemas.microsoft.com/office/drawing/2014/main" id="{8B7936E6-5080-4C62-A8DF-66CF2AFA7837}"/>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ea typeface="Verdana" panose="020B0604030504040204" pitchFamily="34" charset="0"/>
              </a:rPr>
              <a:pPr/>
              <a:t>8</a:t>
            </a:fld>
            <a:endParaRPr lang="en-US" altLang="en-US" sz="1000">
              <a:solidFill>
                <a:srgbClr val="898989"/>
              </a:solidFill>
              <a:latin typeface="Verdana" panose="020B0604030504040204" pitchFamily="34" charset="0"/>
              <a:ea typeface="Verdana" panose="020B0604030504040204" pitchFamily="34" charset="0"/>
            </a:endParaRPr>
          </a:p>
        </p:txBody>
      </p:sp>
      <p:sp>
        <p:nvSpPr>
          <p:cNvPr id="5" name="Pentagon 4">
            <a:extLst>
              <a:ext uri="{FF2B5EF4-FFF2-40B4-BE49-F238E27FC236}">
                <a16:creationId xmlns:a16="http://schemas.microsoft.com/office/drawing/2014/main" id="{3594246F-31F9-4445-9462-298B3FADF131}"/>
              </a:ext>
            </a:extLst>
          </p:cNvPr>
          <p:cNvSpPr/>
          <p:nvPr/>
        </p:nvSpPr>
        <p:spPr>
          <a:xfrm>
            <a:off x="693738" y="4450856"/>
            <a:ext cx="1781176" cy="546100"/>
          </a:xfrm>
          <a:prstGeom prst="homePlate">
            <a:avLst/>
          </a:prstGeom>
          <a:solidFill>
            <a:srgbClr val="EAEC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tLang="lv-LV">
              <a:solidFill>
                <a:srgbClr val="29702A"/>
              </a:solidFill>
              <a:latin typeface="Verdana" panose="020B0604030504040204" pitchFamily="34" charset="0"/>
              <a:ea typeface="Verdana" panose="020B0604030504040204" pitchFamily="34" charset="0"/>
              <a:cs typeface="Arial" panose="020B0604020202020204" pitchFamily="34" charset="0"/>
            </a:endParaRPr>
          </a:p>
        </p:txBody>
      </p:sp>
      <p:sp>
        <p:nvSpPr>
          <p:cNvPr id="9" name="Pentagon 8">
            <a:extLst>
              <a:ext uri="{FF2B5EF4-FFF2-40B4-BE49-F238E27FC236}">
                <a16:creationId xmlns:a16="http://schemas.microsoft.com/office/drawing/2014/main" id="{726F0A89-C473-4E6D-8BD9-EDEBEB148F98}"/>
              </a:ext>
            </a:extLst>
          </p:cNvPr>
          <p:cNvSpPr/>
          <p:nvPr/>
        </p:nvSpPr>
        <p:spPr>
          <a:xfrm>
            <a:off x="741741" y="2494251"/>
            <a:ext cx="1781175" cy="546100"/>
          </a:xfrm>
          <a:prstGeom prst="homePlate">
            <a:avLst/>
          </a:prstGeom>
          <a:solidFill>
            <a:srgbClr val="EAEC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tLang="lv-LV">
              <a:solidFill>
                <a:srgbClr val="29702A"/>
              </a:solidFill>
              <a:latin typeface="Verdana" panose="020B0604030504040204" pitchFamily="34" charset="0"/>
              <a:ea typeface="Verdana" panose="020B0604030504040204" pitchFamily="34" charset="0"/>
              <a:cs typeface="Arial" panose="020B0604020202020204" pitchFamily="34" charset="0"/>
            </a:endParaRPr>
          </a:p>
        </p:txBody>
      </p:sp>
      <p:sp>
        <p:nvSpPr>
          <p:cNvPr id="24609" name="Content Placeholder 1">
            <a:extLst>
              <a:ext uri="{FF2B5EF4-FFF2-40B4-BE49-F238E27FC236}">
                <a16:creationId xmlns:a16="http://schemas.microsoft.com/office/drawing/2014/main" id="{D6E198CB-FB1B-4990-85E9-3641961E4975}"/>
              </a:ext>
            </a:extLst>
          </p:cNvPr>
          <p:cNvSpPr txBox="1">
            <a:spLocks/>
          </p:cNvSpPr>
          <p:nvPr/>
        </p:nvSpPr>
        <p:spPr bwMode="auto">
          <a:xfrm>
            <a:off x="2678115" y="2226129"/>
            <a:ext cx="8904286" cy="120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57" tIns="46979" rIns="93957" bIns="46979">
            <a:spAutoFit/>
          </a:bodyPr>
          <a:lstStyle>
            <a:lvl1pPr marL="350838" indent="-350838">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250825" indent="-2508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marL="0" lvl="1" indent="0">
              <a:spcBef>
                <a:spcPct val="0"/>
              </a:spcBef>
              <a:spcAft>
                <a:spcPts val="600"/>
              </a:spcAft>
              <a:buClr>
                <a:srgbClr val="29702A"/>
              </a:buClr>
              <a:buNone/>
            </a:pPr>
            <a:r>
              <a:rPr lang="lv-LV" sz="1800">
                <a:latin typeface="Verdana" panose="020B0604030504040204" pitchFamily="34" charset="0"/>
                <a:ea typeface="Verdana" panose="020B0604030504040204" pitchFamily="34" charset="0"/>
              </a:rPr>
              <a:t>Par </a:t>
            </a:r>
            <a:r>
              <a:rPr lang="lv-LV" sz="1800" b="1">
                <a:latin typeface="Verdana" panose="020B0604030504040204" pitchFamily="34" charset="0"/>
                <a:ea typeface="Verdana" panose="020B0604030504040204" pitchFamily="34" charset="0"/>
              </a:rPr>
              <a:t>vienu</a:t>
            </a:r>
            <a:r>
              <a:rPr lang="lv-LV" sz="1800">
                <a:latin typeface="Verdana" panose="020B0604030504040204" pitchFamily="34" charset="0"/>
                <a:ea typeface="Verdana" panose="020B0604030504040204" pitchFamily="34" charset="0"/>
              </a:rPr>
              <a:t> sabiedrisko ūdenssaimniecības pakalpojumu sniegšanas teritorijā esošo notekūdeņu apsaimniekošanas </a:t>
            </a:r>
            <a:r>
              <a:rPr lang="lv-LV" sz="1800" b="1">
                <a:latin typeface="Verdana" panose="020B0604030504040204" pitchFamily="34" charset="0"/>
                <a:ea typeface="Verdana" panose="020B0604030504040204" pitchFamily="34" charset="0"/>
              </a:rPr>
              <a:t>aglomerāciju</a:t>
            </a:r>
            <a:r>
              <a:rPr lang="lv-LV" sz="1800">
                <a:latin typeface="Verdana" panose="020B0604030504040204" pitchFamily="34" charset="0"/>
                <a:ea typeface="Verdana" panose="020B0604030504040204" pitchFamily="34" charset="0"/>
              </a:rPr>
              <a:t> un ar to saistīto centralizēto ūdensapgādes sistēmu projekta iesniedzējs var iesniegt ne vairāk kā </a:t>
            </a:r>
            <a:r>
              <a:rPr lang="lv-LV" sz="1800" b="1">
                <a:latin typeface="Verdana" panose="020B0604030504040204" pitchFamily="34" charset="0"/>
                <a:ea typeface="Verdana" panose="020B0604030504040204" pitchFamily="34" charset="0"/>
              </a:rPr>
              <a:t>vienu projekta iesniegumu</a:t>
            </a:r>
            <a:endParaRPr lang="lv-LV" altLang="lv-LV" sz="1800">
              <a:latin typeface="Verdana" panose="020B0604030504040204" pitchFamily="34" charset="0"/>
              <a:ea typeface="Verdana" panose="020B0604030504040204" pitchFamily="34" charset="0"/>
            </a:endParaRPr>
          </a:p>
        </p:txBody>
      </p:sp>
      <p:grpSp>
        <p:nvGrpSpPr>
          <p:cNvPr id="2" name="Google Shape;8933;p75">
            <a:extLst>
              <a:ext uri="{FF2B5EF4-FFF2-40B4-BE49-F238E27FC236}">
                <a16:creationId xmlns:a16="http://schemas.microsoft.com/office/drawing/2014/main" id="{54536929-470D-6CF9-AFD0-DF4299629DA3}"/>
              </a:ext>
            </a:extLst>
          </p:cNvPr>
          <p:cNvGrpSpPr/>
          <p:nvPr/>
        </p:nvGrpSpPr>
        <p:grpSpPr>
          <a:xfrm>
            <a:off x="1706940" y="2521875"/>
            <a:ext cx="398661" cy="453605"/>
            <a:chOff x="1516475" y="238075"/>
            <a:chExt cx="424650" cy="483175"/>
          </a:xfrm>
          <a:solidFill>
            <a:srgbClr val="29702A"/>
          </a:solidFill>
        </p:grpSpPr>
        <p:sp>
          <p:nvSpPr>
            <p:cNvPr id="4" name="Google Shape;8934;p75">
              <a:extLst>
                <a:ext uri="{FF2B5EF4-FFF2-40B4-BE49-F238E27FC236}">
                  <a16:creationId xmlns:a16="http://schemas.microsoft.com/office/drawing/2014/main" id="{CE08D360-947B-4157-C6D9-AD65E29221BE}"/>
                </a:ext>
              </a:extLst>
            </p:cNvPr>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6" name="Google Shape;8935;p75">
              <a:extLst>
                <a:ext uri="{FF2B5EF4-FFF2-40B4-BE49-F238E27FC236}">
                  <a16:creationId xmlns:a16="http://schemas.microsoft.com/office/drawing/2014/main" id="{15AD9F01-DDFE-4ACB-A0F2-E2DCF8D66D1B}"/>
                </a:ext>
              </a:extLst>
            </p:cNvPr>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grpSp>
      <p:grpSp>
        <p:nvGrpSpPr>
          <p:cNvPr id="7" name="Google Shape;8950;p75">
            <a:extLst>
              <a:ext uri="{FF2B5EF4-FFF2-40B4-BE49-F238E27FC236}">
                <a16:creationId xmlns:a16="http://schemas.microsoft.com/office/drawing/2014/main" id="{C22300B6-F7C1-72E6-0049-7392DDB7475D}"/>
              </a:ext>
            </a:extLst>
          </p:cNvPr>
          <p:cNvGrpSpPr/>
          <p:nvPr/>
        </p:nvGrpSpPr>
        <p:grpSpPr>
          <a:xfrm>
            <a:off x="1565205" y="4497127"/>
            <a:ext cx="469940" cy="453557"/>
            <a:chOff x="3857225" y="238125"/>
            <a:chExt cx="500575" cy="483125"/>
          </a:xfrm>
          <a:solidFill>
            <a:srgbClr val="29702A"/>
          </a:solidFill>
        </p:grpSpPr>
        <p:sp>
          <p:nvSpPr>
            <p:cNvPr id="8" name="Google Shape;8951;p75">
              <a:extLst>
                <a:ext uri="{FF2B5EF4-FFF2-40B4-BE49-F238E27FC236}">
                  <a16:creationId xmlns:a16="http://schemas.microsoft.com/office/drawing/2014/main" id="{515A44D6-6FBA-6AE7-CD15-60F83B81E286}"/>
                </a:ext>
              </a:extLst>
            </p:cNvPr>
            <p:cNvSpPr/>
            <p:nvPr/>
          </p:nvSpPr>
          <p:spPr>
            <a:xfrm>
              <a:off x="3857225" y="238125"/>
              <a:ext cx="500575" cy="483125"/>
            </a:xfrm>
            <a:custGeom>
              <a:avLst/>
              <a:gdLst/>
              <a:ahLst/>
              <a:cxnLst/>
              <a:rect l="l" t="t" r="r" b="b"/>
              <a:pathLst>
                <a:path w="20023" h="19325" extrusionOk="0">
                  <a:moveTo>
                    <a:pt x="15671" y="3398"/>
                  </a:moveTo>
                  <a:cubicBezTo>
                    <a:pt x="15707" y="3398"/>
                    <a:pt x="15744" y="3402"/>
                    <a:pt x="15780" y="3409"/>
                  </a:cubicBezTo>
                  <a:lnTo>
                    <a:pt x="15801" y="3415"/>
                  </a:lnTo>
                  <a:cubicBezTo>
                    <a:pt x="15814" y="3415"/>
                    <a:pt x="15823" y="3418"/>
                    <a:pt x="15835" y="3421"/>
                  </a:cubicBezTo>
                  <a:cubicBezTo>
                    <a:pt x="15844" y="3424"/>
                    <a:pt x="15856" y="3430"/>
                    <a:pt x="15868" y="3433"/>
                  </a:cubicBezTo>
                  <a:lnTo>
                    <a:pt x="15886" y="3439"/>
                  </a:lnTo>
                  <a:cubicBezTo>
                    <a:pt x="15892" y="3442"/>
                    <a:pt x="15898" y="3445"/>
                    <a:pt x="15904" y="3448"/>
                  </a:cubicBezTo>
                  <a:cubicBezTo>
                    <a:pt x="15922" y="3457"/>
                    <a:pt x="15943" y="3466"/>
                    <a:pt x="15964" y="3478"/>
                  </a:cubicBezTo>
                  <a:cubicBezTo>
                    <a:pt x="15986" y="3494"/>
                    <a:pt x="16010" y="3509"/>
                    <a:pt x="16031" y="3524"/>
                  </a:cubicBezTo>
                  <a:cubicBezTo>
                    <a:pt x="16046" y="3536"/>
                    <a:pt x="16058" y="3551"/>
                    <a:pt x="16073" y="3563"/>
                  </a:cubicBezTo>
                  <a:cubicBezTo>
                    <a:pt x="16085" y="3575"/>
                    <a:pt x="16100" y="3590"/>
                    <a:pt x="16112" y="3605"/>
                  </a:cubicBezTo>
                  <a:cubicBezTo>
                    <a:pt x="16294" y="3829"/>
                    <a:pt x="16279" y="4158"/>
                    <a:pt x="16073" y="4363"/>
                  </a:cubicBezTo>
                  <a:lnTo>
                    <a:pt x="13054" y="7383"/>
                  </a:lnTo>
                  <a:cubicBezTo>
                    <a:pt x="12939" y="7232"/>
                    <a:pt x="12815" y="7090"/>
                    <a:pt x="12682" y="6954"/>
                  </a:cubicBezTo>
                  <a:cubicBezTo>
                    <a:pt x="12546" y="6821"/>
                    <a:pt x="12405" y="6697"/>
                    <a:pt x="12254" y="6582"/>
                  </a:cubicBezTo>
                  <a:lnTo>
                    <a:pt x="15273" y="3563"/>
                  </a:lnTo>
                  <a:cubicBezTo>
                    <a:pt x="15380" y="3456"/>
                    <a:pt x="15523" y="3398"/>
                    <a:pt x="15671" y="3398"/>
                  </a:cubicBezTo>
                  <a:close/>
                  <a:moveTo>
                    <a:pt x="9887" y="9183"/>
                  </a:moveTo>
                  <a:cubicBezTo>
                    <a:pt x="10031" y="9183"/>
                    <a:pt x="10176" y="9238"/>
                    <a:pt x="10288" y="9348"/>
                  </a:cubicBezTo>
                  <a:cubicBezTo>
                    <a:pt x="10511" y="9575"/>
                    <a:pt x="10508" y="9937"/>
                    <a:pt x="10279" y="10157"/>
                  </a:cubicBezTo>
                  <a:cubicBezTo>
                    <a:pt x="10169" y="10268"/>
                    <a:pt x="10024" y="10323"/>
                    <a:pt x="9879" y="10323"/>
                  </a:cubicBezTo>
                  <a:cubicBezTo>
                    <a:pt x="9734" y="10323"/>
                    <a:pt x="9589" y="10268"/>
                    <a:pt x="9479" y="10157"/>
                  </a:cubicBezTo>
                  <a:cubicBezTo>
                    <a:pt x="9258" y="9937"/>
                    <a:pt x="9258" y="9578"/>
                    <a:pt x="9479" y="9357"/>
                  </a:cubicBezTo>
                  <a:cubicBezTo>
                    <a:pt x="9590" y="9241"/>
                    <a:pt x="9739" y="9183"/>
                    <a:pt x="9887" y="9183"/>
                  </a:cubicBezTo>
                  <a:close/>
                  <a:moveTo>
                    <a:pt x="15746" y="1062"/>
                  </a:moveTo>
                  <a:cubicBezTo>
                    <a:pt x="16469" y="1062"/>
                    <a:pt x="17193" y="1337"/>
                    <a:pt x="17746" y="1890"/>
                  </a:cubicBezTo>
                  <a:cubicBezTo>
                    <a:pt x="18878" y="3022"/>
                    <a:pt x="18845" y="4870"/>
                    <a:pt x="17673" y="5963"/>
                  </a:cubicBezTo>
                  <a:lnTo>
                    <a:pt x="11879" y="11758"/>
                  </a:lnTo>
                  <a:cubicBezTo>
                    <a:pt x="11337" y="12300"/>
                    <a:pt x="10612" y="12586"/>
                    <a:pt x="9878" y="12586"/>
                  </a:cubicBezTo>
                  <a:cubicBezTo>
                    <a:pt x="9472" y="12586"/>
                    <a:pt x="9062" y="12499"/>
                    <a:pt x="8679" y="12319"/>
                  </a:cubicBezTo>
                  <a:lnTo>
                    <a:pt x="8663" y="12313"/>
                  </a:lnTo>
                  <a:cubicBezTo>
                    <a:pt x="8198" y="12093"/>
                    <a:pt x="7803" y="11746"/>
                    <a:pt x="7516" y="11317"/>
                  </a:cubicBezTo>
                  <a:lnTo>
                    <a:pt x="8346" y="10487"/>
                  </a:lnTo>
                  <a:cubicBezTo>
                    <a:pt x="8645" y="11113"/>
                    <a:pt x="9259" y="11453"/>
                    <a:pt x="9883" y="11453"/>
                  </a:cubicBezTo>
                  <a:cubicBezTo>
                    <a:pt x="10311" y="11453"/>
                    <a:pt x="10744" y="11293"/>
                    <a:pt x="11082" y="10955"/>
                  </a:cubicBezTo>
                  <a:lnTo>
                    <a:pt x="16873" y="5160"/>
                  </a:lnTo>
                  <a:cubicBezTo>
                    <a:pt x="17541" y="4514"/>
                    <a:pt x="17562" y="3448"/>
                    <a:pt x="16922" y="2775"/>
                  </a:cubicBezTo>
                  <a:cubicBezTo>
                    <a:pt x="16588" y="2423"/>
                    <a:pt x="16140" y="2245"/>
                    <a:pt x="15690" y="2245"/>
                  </a:cubicBezTo>
                  <a:cubicBezTo>
                    <a:pt x="15275" y="2245"/>
                    <a:pt x="14860" y="2395"/>
                    <a:pt x="14533" y="2699"/>
                  </a:cubicBezTo>
                  <a:cubicBezTo>
                    <a:pt x="14512" y="2718"/>
                    <a:pt x="14491" y="2739"/>
                    <a:pt x="14470" y="2760"/>
                  </a:cubicBezTo>
                  <a:lnTo>
                    <a:pt x="11212" y="6021"/>
                  </a:lnTo>
                  <a:cubicBezTo>
                    <a:pt x="10783" y="5867"/>
                    <a:pt x="10333" y="5791"/>
                    <a:pt x="9877" y="5791"/>
                  </a:cubicBezTo>
                  <a:lnTo>
                    <a:pt x="9838" y="5791"/>
                  </a:lnTo>
                  <a:lnTo>
                    <a:pt x="13673" y="1963"/>
                  </a:lnTo>
                  <a:cubicBezTo>
                    <a:pt x="14232" y="1363"/>
                    <a:pt x="14988" y="1062"/>
                    <a:pt x="15746" y="1062"/>
                  </a:cubicBezTo>
                  <a:close/>
                  <a:moveTo>
                    <a:pt x="6707" y="12129"/>
                  </a:moveTo>
                  <a:cubicBezTo>
                    <a:pt x="6819" y="12283"/>
                    <a:pt x="6942" y="12425"/>
                    <a:pt x="7078" y="12558"/>
                  </a:cubicBezTo>
                  <a:cubicBezTo>
                    <a:pt x="7211" y="12694"/>
                    <a:pt x="7353" y="12818"/>
                    <a:pt x="7507" y="12932"/>
                  </a:cubicBezTo>
                  <a:lnTo>
                    <a:pt x="4675" y="15762"/>
                  </a:lnTo>
                  <a:cubicBezTo>
                    <a:pt x="4565" y="15872"/>
                    <a:pt x="4420" y="15927"/>
                    <a:pt x="4275" y="15927"/>
                  </a:cubicBezTo>
                  <a:cubicBezTo>
                    <a:pt x="4130" y="15927"/>
                    <a:pt x="3985" y="15872"/>
                    <a:pt x="3875" y="15762"/>
                  </a:cubicBezTo>
                  <a:cubicBezTo>
                    <a:pt x="3654" y="15541"/>
                    <a:pt x="3654" y="15182"/>
                    <a:pt x="3875" y="14961"/>
                  </a:cubicBezTo>
                  <a:lnTo>
                    <a:pt x="6707" y="12129"/>
                  </a:lnTo>
                  <a:close/>
                  <a:moveTo>
                    <a:pt x="9884" y="6926"/>
                  </a:moveTo>
                  <a:cubicBezTo>
                    <a:pt x="10290" y="6926"/>
                    <a:pt x="10698" y="7013"/>
                    <a:pt x="11082" y="7192"/>
                  </a:cubicBezTo>
                  <a:lnTo>
                    <a:pt x="11094" y="7198"/>
                  </a:lnTo>
                  <a:cubicBezTo>
                    <a:pt x="11562" y="7422"/>
                    <a:pt x="11958" y="7766"/>
                    <a:pt x="12242" y="8198"/>
                  </a:cubicBezTo>
                  <a:lnTo>
                    <a:pt x="11411" y="9028"/>
                  </a:lnTo>
                  <a:cubicBezTo>
                    <a:pt x="11112" y="8400"/>
                    <a:pt x="10499" y="8061"/>
                    <a:pt x="9877" y="8061"/>
                  </a:cubicBezTo>
                  <a:cubicBezTo>
                    <a:pt x="9448" y="8061"/>
                    <a:pt x="9016" y="8222"/>
                    <a:pt x="8679" y="8560"/>
                  </a:cubicBezTo>
                  <a:lnTo>
                    <a:pt x="3074" y="14161"/>
                  </a:lnTo>
                  <a:cubicBezTo>
                    <a:pt x="2410" y="14822"/>
                    <a:pt x="2410" y="15900"/>
                    <a:pt x="3074" y="16562"/>
                  </a:cubicBezTo>
                  <a:cubicBezTo>
                    <a:pt x="3405" y="16894"/>
                    <a:pt x="3840" y="17060"/>
                    <a:pt x="4275" y="17060"/>
                  </a:cubicBezTo>
                  <a:cubicBezTo>
                    <a:pt x="4710" y="17060"/>
                    <a:pt x="5144" y="16894"/>
                    <a:pt x="5475" y="16562"/>
                  </a:cubicBezTo>
                  <a:lnTo>
                    <a:pt x="8546" y="13491"/>
                  </a:lnTo>
                  <a:cubicBezTo>
                    <a:pt x="8974" y="13642"/>
                    <a:pt x="9424" y="13720"/>
                    <a:pt x="9880" y="13720"/>
                  </a:cubicBezTo>
                  <a:lnTo>
                    <a:pt x="9920" y="13720"/>
                  </a:lnTo>
                  <a:lnTo>
                    <a:pt x="6275" y="17362"/>
                  </a:lnTo>
                  <a:cubicBezTo>
                    <a:pt x="5716" y="17961"/>
                    <a:pt x="4960" y="18262"/>
                    <a:pt x="4202" y="18262"/>
                  </a:cubicBezTo>
                  <a:cubicBezTo>
                    <a:pt x="3479" y="18262"/>
                    <a:pt x="2755" y="17987"/>
                    <a:pt x="2202" y="17434"/>
                  </a:cubicBezTo>
                  <a:cubicBezTo>
                    <a:pt x="1070" y="16302"/>
                    <a:pt x="1103" y="14454"/>
                    <a:pt x="2274" y="13361"/>
                  </a:cubicBezTo>
                  <a:lnTo>
                    <a:pt x="7878" y="7757"/>
                  </a:lnTo>
                  <a:cubicBezTo>
                    <a:pt x="8422" y="7214"/>
                    <a:pt x="9147" y="6926"/>
                    <a:pt x="9884" y="6926"/>
                  </a:cubicBezTo>
                  <a:close/>
                  <a:moveTo>
                    <a:pt x="15673" y="1"/>
                  </a:moveTo>
                  <a:cubicBezTo>
                    <a:pt x="14659" y="1"/>
                    <a:pt x="13644" y="388"/>
                    <a:pt x="12870" y="1162"/>
                  </a:cubicBezTo>
                  <a:lnTo>
                    <a:pt x="7078" y="6957"/>
                  </a:lnTo>
                  <a:lnTo>
                    <a:pt x="1471" y="12561"/>
                  </a:lnTo>
                  <a:cubicBezTo>
                    <a:pt x="339" y="13693"/>
                    <a:pt x="1" y="15399"/>
                    <a:pt x="614" y="16879"/>
                  </a:cubicBezTo>
                  <a:cubicBezTo>
                    <a:pt x="1230" y="18358"/>
                    <a:pt x="2673" y="19324"/>
                    <a:pt x="4276" y="19324"/>
                  </a:cubicBezTo>
                  <a:cubicBezTo>
                    <a:pt x="4280" y="19325"/>
                    <a:pt x="4284" y="19325"/>
                    <a:pt x="4288" y="19325"/>
                  </a:cubicBezTo>
                  <a:cubicBezTo>
                    <a:pt x="5334" y="19325"/>
                    <a:pt x="6338" y="18908"/>
                    <a:pt x="7078" y="18165"/>
                  </a:cubicBezTo>
                  <a:lnTo>
                    <a:pt x="12682" y="12561"/>
                  </a:lnTo>
                  <a:lnTo>
                    <a:pt x="18477" y="6767"/>
                  </a:lnTo>
                  <a:cubicBezTo>
                    <a:pt x="20023" y="5221"/>
                    <a:pt x="20023" y="2711"/>
                    <a:pt x="18477" y="1162"/>
                  </a:cubicBezTo>
                  <a:cubicBezTo>
                    <a:pt x="17702" y="388"/>
                    <a:pt x="16688" y="1"/>
                    <a:pt x="1567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0" name="Google Shape;8952;p75">
              <a:extLst>
                <a:ext uri="{FF2B5EF4-FFF2-40B4-BE49-F238E27FC236}">
                  <a16:creationId xmlns:a16="http://schemas.microsoft.com/office/drawing/2014/main" id="{6BDF3BBF-1C3E-EB00-6309-2A667B47A059}"/>
                </a:ext>
              </a:extLst>
            </p:cNvPr>
            <p:cNvSpPr/>
            <p:nvPr/>
          </p:nvSpPr>
          <p:spPr>
            <a:xfrm>
              <a:off x="4208775" y="588000"/>
              <a:ext cx="71125" cy="68350"/>
            </a:xfrm>
            <a:custGeom>
              <a:avLst/>
              <a:gdLst/>
              <a:ahLst/>
              <a:cxnLst/>
              <a:rect l="l" t="t" r="r" b="b"/>
              <a:pathLst>
                <a:path w="2845" h="2734" extrusionOk="0">
                  <a:moveTo>
                    <a:pt x="621" y="1"/>
                  </a:moveTo>
                  <a:cubicBezTo>
                    <a:pt x="476" y="1"/>
                    <a:pt x="331" y="56"/>
                    <a:pt x="221" y="166"/>
                  </a:cubicBezTo>
                  <a:cubicBezTo>
                    <a:pt x="0" y="387"/>
                    <a:pt x="0" y="746"/>
                    <a:pt x="221" y="966"/>
                  </a:cubicBezTo>
                  <a:lnTo>
                    <a:pt x="1821" y="2567"/>
                  </a:lnTo>
                  <a:cubicBezTo>
                    <a:pt x="1933" y="2677"/>
                    <a:pt x="2079" y="2733"/>
                    <a:pt x="2224" y="2733"/>
                  </a:cubicBezTo>
                  <a:cubicBezTo>
                    <a:pt x="2368" y="2733"/>
                    <a:pt x="2513" y="2678"/>
                    <a:pt x="2624" y="2567"/>
                  </a:cubicBezTo>
                  <a:cubicBezTo>
                    <a:pt x="2845" y="2346"/>
                    <a:pt x="2845" y="1987"/>
                    <a:pt x="2624" y="1767"/>
                  </a:cubicBezTo>
                  <a:lnTo>
                    <a:pt x="1021" y="166"/>
                  </a:lnTo>
                  <a:cubicBezTo>
                    <a:pt x="911" y="56"/>
                    <a:pt x="766" y="1"/>
                    <a:pt x="62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1" name="Google Shape;8953;p75">
              <a:extLst>
                <a:ext uri="{FF2B5EF4-FFF2-40B4-BE49-F238E27FC236}">
                  <a16:creationId xmlns:a16="http://schemas.microsoft.com/office/drawing/2014/main" id="{63274D5D-A8B7-26AA-B4F4-5146523B3721}"/>
                </a:ext>
              </a:extLst>
            </p:cNvPr>
            <p:cNvSpPr/>
            <p:nvPr/>
          </p:nvSpPr>
          <p:spPr>
            <a:xfrm>
              <a:off x="4228400" y="527925"/>
              <a:ext cx="91050" cy="48400"/>
            </a:xfrm>
            <a:custGeom>
              <a:avLst/>
              <a:gdLst/>
              <a:ahLst/>
              <a:cxnLst/>
              <a:rect l="l" t="t" r="r" b="b"/>
              <a:pathLst>
                <a:path w="3642" h="1936" extrusionOk="0">
                  <a:moveTo>
                    <a:pt x="636" y="0"/>
                  </a:moveTo>
                  <a:cubicBezTo>
                    <a:pt x="400" y="0"/>
                    <a:pt x="180" y="150"/>
                    <a:pt x="100" y="389"/>
                  </a:cubicBezTo>
                  <a:cubicBezTo>
                    <a:pt x="0" y="685"/>
                    <a:pt x="160" y="1005"/>
                    <a:pt x="459" y="1105"/>
                  </a:cubicBezTo>
                  <a:lnTo>
                    <a:pt x="2860" y="1905"/>
                  </a:lnTo>
                  <a:cubicBezTo>
                    <a:pt x="2917" y="1923"/>
                    <a:pt x="2977" y="1935"/>
                    <a:pt x="3038" y="1935"/>
                  </a:cubicBezTo>
                  <a:cubicBezTo>
                    <a:pt x="3316" y="1932"/>
                    <a:pt x="3554" y="1733"/>
                    <a:pt x="3596" y="1458"/>
                  </a:cubicBezTo>
                  <a:cubicBezTo>
                    <a:pt x="3642" y="1183"/>
                    <a:pt x="3482" y="918"/>
                    <a:pt x="3219" y="830"/>
                  </a:cubicBezTo>
                  <a:lnTo>
                    <a:pt x="816" y="30"/>
                  </a:lnTo>
                  <a:cubicBezTo>
                    <a:pt x="756" y="10"/>
                    <a:pt x="695" y="0"/>
                    <a:pt x="636"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2" name="Google Shape;8954;p75">
              <a:extLst>
                <a:ext uri="{FF2B5EF4-FFF2-40B4-BE49-F238E27FC236}">
                  <a16:creationId xmlns:a16="http://schemas.microsoft.com/office/drawing/2014/main" id="{2A16B2A6-DBC8-D23A-922C-FA801C1A9BF0}"/>
                </a:ext>
              </a:extLst>
            </p:cNvPr>
            <p:cNvSpPr/>
            <p:nvPr/>
          </p:nvSpPr>
          <p:spPr>
            <a:xfrm>
              <a:off x="4148300" y="608000"/>
              <a:ext cx="52050" cy="88600"/>
            </a:xfrm>
            <a:custGeom>
              <a:avLst/>
              <a:gdLst/>
              <a:ahLst/>
              <a:cxnLst/>
              <a:rect l="l" t="t" r="r" b="b"/>
              <a:pathLst>
                <a:path w="2082" h="3544" extrusionOk="0">
                  <a:moveTo>
                    <a:pt x="639" y="1"/>
                  </a:moveTo>
                  <a:cubicBezTo>
                    <a:pt x="580" y="1"/>
                    <a:pt x="519" y="10"/>
                    <a:pt x="460" y="31"/>
                  </a:cubicBezTo>
                  <a:cubicBezTo>
                    <a:pt x="161" y="127"/>
                    <a:pt x="1" y="450"/>
                    <a:pt x="100" y="746"/>
                  </a:cubicBezTo>
                  <a:lnTo>
                    <a:pt x="903" y="3150"/>
                  </a:lnTo>
                  <a:cubicBezTo>
                    <a:pt x="979" y="3390"/>
                    <a:pt x="1202" y="3544"/>
                    <a:pt x="1441" y="3544"/>
                  </a:cubicBezTo>
                  <a:cubicBezTo>
                    <a:pt x="1500" y="3544"/>
                    <a:pt x="1560" y="3535"/>
                    <a:pt x="1619" y="3515"/>
                  </a:cubicBezTo>
                  <a:cubicBezTo>
                    <a:pt x="1921" y="3415"/>
                    <a:pt x="2081" y="3089"/>
                    <a:pt x="1975" y="2790"/>
                  </a:cubicBezTo>
                  <a:lnTo>
                    <a:pt x="1175" y="390"/>
                  </a:lnTo>
                  <a:cubicBezTo>
                    <a:pt x="1096" y="151"/>
                    <a:pt x="875" y="1"/>
                    <a:pt x="639"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3" name="Google Shape;8955;p75">
              <a:extLst>
                <a:ext uri="{FF2B5EF4-FFF2-40B4-BE49-F238E27FC236}">
                  <a16:creationId xmlns:a16="http://schemas.microsoft.com/office/drawing/2014/main" id="{03E73408-74C4-4CDE-BED2-3B0BAA981D32}"/>
                </a:ext>
              </a:extLst>
            </p:cNvPr>
            <p:cNvSpPr/>
            <p:nvPr/>
          </p:nvSpPr>
          <p:spPr>
            <a:xfrm>
              <a:off x="3928725" y="307900"/>
              <a:ext cx="71200" cy="68375"/>
            </a:xfrm>
            <a:custGeom>
              <a:avLst/>
              <a:gdLst/>
              <a:ahLst/>
              <a:cxnLst/>
              <a:rect l="l" t="t" r="r" b="b"/>
              <a:pathLst>
                <a:path w="2848" h="2735" extrusionOk="0">
                  <a:moveTo>
                    <a:pt x="620" y="1"/>
                  </a:moveTo>
                  <a:cubicBezTo>
                    <a:pt x="475" y="1"/>
                    <a:pt x="330" y="57"/>
                    <a:pt x="221" y="168"/>
                  </a:cubicBezTo>
                  <a:cubicBezTo>
                    <a:pt x="3" y="385"/>
                    <a:pt x="0" y="739"/>
                    <a:pt x="214" y="962"/>
                  </a:cubicBezTo>
                  <a:lnTo>
                    <a:pt x="1815" y="2562"/>
                  </a:lnTo>
                  <a:cubicBezTo>
                    <a:pt x="1926" y="2677"/>
                    <a:pt x="2074" y="2734"/>
                    <a:pt x="2222" y="2734"/>
                  </a:cubicBezTo>
                  <a:cubicBezTo>
                    <a:pt x="2367" y="2734"/>
                    <a:pt x="2512" y="2679"/>
                    <a:pt x="2624" y="2569"/>
                  </a:cubicBezTo>
                  <a:cubicBezTo>
                    <a:pt x="2847" y="2345"/>
                    <a:pt x="2844" y="1983"/>
                    <a:pt x="2615" y="1762"/>
                  </a:cubicBezTo>
                  <a:lnTo>
                    <a:pt x="1015" y="162"/>
                  </a:lnTo>
                  <a:cubicBezTo>
                    <a:pt x="904" y="54"/>
                    <a:pt x="762" y="1"/>
                    <a:pt x="62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4" name="Google Shape;8956;p75">
              <a:extLst>
                <a:ext uri="{FF2B5EF4-FFF2-40B4-BE49-F238E27FC236}">
                  <a16:creationId xmlns:a16="http://schemas.microsoft.com/office/drawing/2014/main" id="{E88155AB-25BB-039B-821D-DB485CD31E72}"/>
                </a:ext>
              </a:extLst>
            </p:cNvPr>
            <p:cNvSpPr/>
            <p:nvPr/>
          </p:nvSpPr>
          <p:spPr>
            <a:xfrm>
              <a:off x="4008200" y="267675"/>
              <a:ext cx="51875" cy="88450"/>
            </a:xfrm>
            <a:custGeom>
              <a:avLst/>
              <a:gdLst/>
              <a:ahLst/>
              <a:cxnLst/>
              <a:rect l="l" t="t" r="r" b="b"/>
              <a:pathLst>
                <a:path w="2075" h="3538" extrusionOk="0">
                  <a:moveTo>
                    <a:pt x="636" y="1"/>
                  </a:moveTo>
                  <a:cubicBezTo>
                    <a:pt x="577" y="1"/>
                    <a:pt x="518" y="10"/>
                    <a:pt x="460" y="29"/>
                  </a:cubicBezTo>
                  <a:cubicBezTo>
                    <a:pt x="161" y="128"/>
                    <a:pt x="1" y="449"/>
                    <a:pt x="100" y="747"/>
                  </a:cubicBezTo>
                  <a:lnTo>
                    <a:pt x="900" y="3151"/>
                  </a:lnTo>
                  <a:cubicBezTo>
                    <a:pt x="979" y="3380"/>
                    <a:pt x="1193" y="3537"/>
                    <a:pt x="1438" y="3537"/>
                  </a:cubicBezTo>
                  <a:cubicBezTo>
                    <a:pt x="1498" y="3534"/>
                    <a:pt x="1559" y="3525"/>
                    <a:pt x="1619" y="3507"/>
                  </a:cubicBezTo>
                  <a:cubicBezTo>
                    <a:pt x="1915" y="3408"/>
                    <a:pt x="2075" y="3088"/>
                    <a:pt x="1975" y="2789"/>
                  </a:cubicBezTo>
                  <a:lnTo>
                    <a:pt x="1175" y="388"/>
                  </a:lnTo>
                  <a:cubicBezTo>
                    <a:pt x="1095" y="151"/>
                    <a:pt x="873" y="1"/>
                    <a:pt x="636"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sp>
          <p:nvSpPr>
            <p:cNvPr id="15" name="Google Shape;8957;p75">
              <a:extLst>
                <a:ext uri="{FF2B5EF4-FFF2-40B4-BE49-F238E27FC236}">
                  <a16:creationId xmlns:a16="http://schemas.microsoft.com/office/drawing/2014/main" id="{476C00EC-C801-D77A-BA4D-18D0C5AE9D3F}"/>
                </a:ext>
              </a:extLst>
            </p:cNvPr>
            <p:cNvSpPr/>
            <p:nvPr/>
          </p:nvSpPr>
          <p:spPr>
            <a:xfrm>
              <a:off x="3888100" y="387825"/>
              <a:ext cx="91675" cy="48300"/>
            </a:xfrm>
            <a:custGeom>
              <a:avLst/>
              <a:gdLst/>
              <a:ahLst/>
              <a:cxnLst/>
              <a:rect l="l" t="t" r="r" b="b"/>
              <a:pathLst>
                <a:path w="3667" h="1932" extrusionOk="0">
                  <a:moveTo>
                    <a:pt x="636" y="0"/>
                  </a:moveTo>
                  <a:cubicBezTo>
                    <a:pt x="400" y="0"/>
                    <a:pt x="180" y="150"/>
                    <a:pt x="100" y="386"/>
                  </a:cubicBezTo>
                  <a:cubicBezTo>
                    <a:pt x="1" y="685"/>
                    <a:pt x="161" y="1005"/>
                    <a:pt x="460" y="1105"/>
                  </a:cubicBezTo>
                  <a:lnTo>
                    <a:pt x="2860" y="1905"/>
                  </a:lnTo>
                  <a:cubicBezTo>
                    <a:pt x="2917" y="1923"/>
                    <a:pt x="2975" y="1932"/>
                    <a:pt x="3032" y="1932"/>
                  </a:cubicBezTo>
                  <a:cubicBezTo>
                    <a:pt x="3270" y="1932"/>
                    <a:pt x="3492" y="1781"/>
                    <a:pt x="3570" y="1543"/>
                  </a:cubicBezTo>
                  <a:cubicBezTo>
                    <a:pt x="3666" y="1250"/>
                    <a:pt x="3512" y="933"/>
                    <a:pt x="3219" y="830"/>
                  </a:cubicBezTo>
                  <a:lnTo>
                    <a:pt x="816" y="30"/>
                  </a:lnTo>
                  <a:cubicBezTo>
                    <a:pt x="756" y="10"/>
                    <a:pt x="696" y="0"/>
                    <a:pt x="636"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367AE-1BF1-A797-0B9F-93B50FEEF249}"/>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71C50E87-1140-FC3C-99E5-7488020E0DF9}"/>
              </a:ext>
            </a:extLst>
          </p:cNvPr>
          <p:cNvSpPr>
            <a:spLocks noGrp="1"/>
          </p:cNvSpPr>
          <p:nvPr>
            <p:ph type="title"/>
          </p:nvPr>
        </p:nvSpPr>
        <p:spPr>
          <a:xfrm>
            <a:off x="2474914" y="789856"/>
            <a:ext cx="8128000" cy="1036638"/>
          </a:xfrm>
        </p:spPr>
        <p:txBody>
          <a:bodyPr/>
          <a:lstStyle/>
          <a:p>
            <a:r>
              <a:rPr kumimoji="0" lang="lv-LV" sz="2800" b="1" i="0" u="none" strike="noStrike" kern="1200" cap="none" spc="0" normalizeH="0" baseline="0" noProof="0">
                <a:ln>
                  <a:noFill/>
                </a:ln>
                <a:solidFill>
                  <a:srgbClr val="29702A"/>
                </a:solidFill>
                <a:effectLst/>
                <a:uLnTx/>
                <a:uFillTx/>
              </a:rPr>
              <a:t>Finansējuma nosacījumi</a:t>
            </a:r>
            <a:endParaRPr lang="lv-LV" altLang="en-US" sz="2800" b="0"/>
          </a:p>
        </p:txBody>
      </p:sp>
      <p:sp>
        <p:nvSpPr>
          <p:cNvPr id="24580" name="Slide Number Placeholder 5">
            <a:extLst>
              <a:ext uri="{FF2B5EF4-FFF2-40B4-BE49-F238E27FC236}">
                <a16:creationId xmlns:a16="http://schemas.microsoft.com/office/drawing/2014/main" id="{80C73FE2-2151-3CE2-CFAC-F85121C6928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6619FA8-F3CD-4534-85A3-79C9AE3244C0}" type="slidenum">
              <a:rPr lang="en-US" altLang="en-US" sz="1000" smtClean="0">
                <a:solidFill>
                  <a:srgbClr val="898989"/>
                </a:solidFill>
                <a:latin typeface="Verdana" panose="020B0604030504040204" pitchFamily="34" charset="0"/>
                <a:ea typeface="Verdana" panose="020B0604030504040204" pitchFamily="34" charset="0"/>
              </a:rPr>
              <a:pPr/>
              <a:t>9</a:t>
            </a:fld>
            <a:endParaRPr lang="en-US" altLang="en-US" sz="1000">
              <a:solidFill>
                <a:srgbClr val="898989"/>
              </a:solidFill>
              <a:latin typeface="Verdana" panose="020B0604030504040204" pitchFamily="34" charset="0"/>
              <a:ea typeface="Verdana" panose="020B0604030504040204" pitchFamily="34" charset="0"/>
            </a:endParaRPr>
          </a:p>
        </p:txBody>
      </p:sp>
      <p:sp>
        <p:nvSpPr>
          <p:cNvPr id="9" name="Pentagon 8">
            <a:extLst>
              <a:ext uri="{FF2B5EF4-FFF2-40B4-BE49-F238E27FC236}">
                <a16:creationId xmlns:a16="http://schemas.microsoft.com/office/drawing/2014/main" id="{D5CD321B-11D6-48E2-DDF5-A3114650ADD6}"/>
              </a:ext>
            </a:extLst>
          </p:cNvPr>
          <p:cNvSpPr/>
          <p:nvPr/>
        </p:nvSpPr>
        <p:spPr>
          <a:xfrm>
            <a:off x="533995" y="2147938"/>
            <a:ext cx="1781175" cy="546100"/>
          </a:xfrm>
          <a:prstGeom prst="homePlate">
            <a:avLst/>
          </a:prstGeom>
          <a:solidFill>
            <a:srgbClr val="EAEC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tLang="lv-LV">
              <a:solidFill>
                <a:srgbClr val="29702A"/>
              </a:solidFill>
              <a:latin typeface="Verdana" panose="020B0604030504040204" pitchFamily="34" charset="0"/>
              <a:ea typeface="Verdana" panose="020B0604030504040204" pitchFamily="34" charset="0"/>
              <a:cs typeface="Arial" panose="020B0604020202020204" pitchFamily="34" charset="0"/>
            </a:endParaRPr>
          </a:p>
        </p:txBody>
      </p:sp>
      <p:sp>
        <p:nvSpPr>
          <p:cNvPr id="24609" name="Content Placeholder 1">
            <a:extLst>
              <a:ext uri="{FF2B5EF4-FFF2-40B4-BE49-F238E27FC236}">
                <a16:creationId xmlns:a16="http://schemas.microsoft.com/office/drawing/2014/main" id="{8381DFFA-1D6C-A2FD-24E6-1C761673E226}"/>
              </a:ext>
            </a:extLst>
          </p:cNvPr>
          <p:cNvSpPr txBox="1">
            <a:spLocks/>
          </p:cNvSpPr>
          <p:nvPr/>
        </p:nvSpPr>
        <p:spPr bwMode="auto">
          <a:xfrm>
            <a:off x="2474914" y="1855156"/>
            <a:ext cx="8904286" cy="27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57" tIns="46979" rIns="93957" bIns="46979">
            <a:spAutoFit/>
          </a:bodyPr>
          <a:lstStyle>
            <a:lvl1pPr marL="350838" indent="-350838">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250825" indent="-250825">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marL="0" indent="0">
              <a:lnSpc>
                <a:spcPct val="107000"/>
              </a:lnSpc>
              <a:spcAft>
                <a:spcPts val="600"/>
              </a:spcAft>
              <a:buNone/>
            </a:pPr>
            <a:r>
              <a:rPr lang="lv-LV" sz="1800" b="1">
                <a:latin typeface="Verdana" panose="020B0604030504040204" pitchFamily="34" charset="0"/>
                <a:ea typeface="Verdana" panose="020B0604030504040204" pitchFamily="34" charset="0"/>
              </a:rPr>
              <a:t>AER</a:t>
            </a:r>
            <a:r>
              <a:rPr lang="lv-LV" sz="1800">
                <a:latin typeface="Verdana" panose="020B0604030504040204" pitchFamily="34" charset="0"/>
                <a:ea typeface="Verdana" panose="020B0604030504040204" pitchFamily="34" charset="0"/>
              </a:rPr>
              <a:t> izmantojošu elektroenerģijas ražošanas iekārtu </a:t>
            </a:r>
            <a:r>
              <a:rPr lang="lv-LV" sz="1800" b="1">
                <a:latin typeface="Verdana" panose="020B0604030504040204" pitchFamily="34" charset="0"/>
                <a:ea typeface="Verdana" panose="020B0604030504040204" pitchFamily="34" charset="0"/>
              </a:rPr>
              <a:t>jauda</a:t>
            </a:r>
            <a:r>
              <a:rPr lang="lv-LV" sz="1800">
                <a:latin typeface="Verdana" panose="020B0604030504040204" pitchFamily="34" charset="0"/>
                <a:ea typeface="Verdana" panose="020B0604030504040204" pitchFamily="34" charset="0"/>
              </a:rPr>
              <a:t> </a:t>
            </a:r>
            <a:r>
              <a:rPr lang="lv-LV" sz="1800" b="1">
                <a:latin typeface="Verdana" panose="020B0604030504040204" pitchFamily="34" charset="0"/>
                <a:ea typeface="Verdana" panose="020B0604030504040204" pitchFamily="34" charset="0"/>
              </a:rPr>
              <a:t>kopsummā </a:t>
            </a:r>
            <a:r>
              <a:rPr lang="lv-LV" sz="1800">
                <a:latin typeface="Verdana" panose="020B0604030504040204" pitchFamily="34" charset="0"/>
                <a:ea typeface="Verdana" panose="020B0604030504040204" pitchFamily="34" charset="0"/>
              </a:rPr>
              <a:t>ir </a:t>
            </a:r>
            <a:r>
              <a:rPr lang="lv-LV" sz="1800" b="1">
                <a:latin typeface="Verdana" panose="020B0604030504040204" pitchFamily="34" charset="0"/>
                <a:ea typeface="Verdana" panose="020B0604030504040204" pitchFamily="34" charset="0"/>
              </a:rPr>
              <a:t>vismaz</a:t>
            </a:r>
            <a:r>
              <a:rPr lang="lv-LV" sz="1800">
                <a:latin typeface="Verdana" panose="020B0604030504040204" pitchFamily="34" charset="0"/>
                <a:ea typeface="Verdana" panose="020B0604030504040204" pitchFamily="34" charset="0"/>
              </a:rPr>
              <a:t>:</a:t>
            </a:r>
          </a:p>
          <a:p>
            <a:pPr marL="285750" indent="-285750">
              <a:lnSpc>
                <a:spcPct val="107000"/>
              </a:lnSpc>
              <a:spcAft>
                <a:spcPts val="600"/>
              </a:spcAft>
            </a:pPr>
            <a:r>
              <a:rPr lang="lv-LV" sz="1800" b="1">
                <a:latin typeface="Verdana" panose="020B0604030504040204" pitchFamily="34" charset="0"/>
                <a:ea typeface="Verdana" panose="020B0604030504040204" pitchFamily="34" charset="0"/>
              </a:rPr>
              <a:t>50,00</a:t>
            </a:r>
            <a:r>
              <a:rPr lang="lv-LV" sz="1800">
                <a:latin typeface="Verdana" panose="020B0604030504040204" pitchFamily="34" charset="0"/>
                <a:ea typeface="Verdana" panose="020B0604030504040204" pitchFamily="34" charset="0"/>
              </a:rPr>
              <a:t> </a:t>
            </a:r>
            <a:r>
              <a:rPr lang="lv-LV" sz="1800" b="1" err="1">
                <a:latin typeface="Verdana" panose="020B0604030504040204" pitchFamily="34" charset="0"/>
                <a:ea typeface="Verdana" panose="020B0604030504040204" pitchFamily="34" charset="0"/>
              </a:rPr>
              <a:t>kW</a:t>
            </a:r>
            <a:r>
              <a:rPr lang="lv-LV" sz="1800">
                <a:latin typeface="Verdana" panose="020B0604030504040204" pitchFamily="34" charset="0"/>
                <a:ea typeface="Verdana" panose="020B0604030504040204" pitchFamily="34" charset="0"/>
              </a:rPr>
              <a:t>, </a:t>
            </a:r>
            <a:r>
              <a:rPr lang="lv-LV" sz="1800" b="1">
                <a:latin typeface="Verdana" panose="020B0604030504040204" pitchFamily="34" charset="0"/>
                <a:ea typeface="Verdana" panose="020B0604030504040204" pitchFamily="34" charset="0"/>
              </a:rPr>
              <a:t>ja</a:t>
            </a:r>
            <a:r>
              <a:rPr lang="lv-LV" sz="1800">
                <a:latin typeface="Verdana" panose="020B0604030504040204" pitchFamily="34" charset="0"/>
                <a:ea typeface="Verdana" panose="020B0604030504040204" pitchFamily="34" charset="0"/>
              </a:rPr>
              <a:t> projekta iesniegumā norādītā aglomerācija ir ar piesārņojuma slodzes apjomu </a:t>
            </a:r>
            <a:r>
              <a:rPr lang="lv-LV" sz="1800" err="1">
                <a:latin typeface="Verdana" panose="020B0604030504040204" pitchFamily="34" charset="0"/>
                <a:ea typeface="Verdana" panose="020B0604030504040204" pitchFamily="34" charset="0"/>
              </a:rPr>
              <a:t>cilvēkekvivalentos</a:t>
            </a:r>
            <a:r>
              <a:rPr lang="lv-LV" sz="1800">
                <a:latin typeface="Verdana" panose="020B0604030504040204" pitchFamily="34" charset="0"/>
                <a:ea typeface="Verdana" panose="020B0604030504040204" pitchFamily="34" charset="0"/>
              </a:rPr>
              <a:t> (CE), </a:t>
            </a:r>
            <a:r>
              <a:rPr lang="lv-LV" sz="1800" b="1">
                <a:latin typeface="Verdana" panose="020B0604030504040204" pitchFamily="34" charset="0"/>
                <a:ea typeface="Verdana" panose="020B0604030504040204" pitchFamily="34" charset="0"/>
              </a:rPr>
              <a:t>mazāku </a:t>
            </a:r>
            <a:r>
              <a:rPr lang="lv-LV" sz="1800">
                <a:latin typeface="Verdana" panose="020B0604030504040204" pitchFamily="34" charset="0"/>
                <a:ea typeface="Verdana" panose="020B0604030504040204" pitchFamily="34" charset="0"/>
              </a:rPr>
              <a:t>par 10 000</a:t>
            </a:r>
          </a:p>
          <a:p>
            <a:pPr marL="285750" indent="-285750">
              <a:lnSpc>
                <a:spcPct val="107000"/>
              </a:lnSpc>
              <a:spcAft>
                <a:spcPts val="600"/>
              </a:spcAft>
            </a:pPr>
            <a:r>
              <a:rPr lang="lv-LV" sz="1800" b="1">
                <a:latin typeface="Verdana" panose="020B0604030504040204" pitchFamily="34" charset="0"/>
                <a:ea typeface="Verdana" panose="020B0604030504040204" pitchFamily="34" charset="0"/>
              </a:rPr>
              <a:t>100,00</a:t>
            </a:r>
            <a:r>
              <a:rPr lang="lv-LV" sz="1800">
                <a:latin typeface="Verdana" panose="020B0604030504040204" pitchFamily="34" charset="0"/>
                <a:ea typeface="Verdana" panose="020B0604030504040204" pitchFamily="34" charset="0"/>
              </a:rPr>
              <a:t> </a:t>
            </a:r>
            <a:r>
              <a:rPr lang="lv-LV" sz="1800" b="1" err="1">
                <a:latin typeface="Verdana" panose="020B0604030504040204" pitchFamily="34" charset="0"/>
                <a:ea typeface="Verdana" panose="020B0604030504040204" pitchFamily="34" charset="0"/>
              </a:rPr>
              <a:t>kW</a:t>
            </a:r>
            <a:r>
              <a:rPr lang="lv-LV" sz="1800">
                <a:latin typeface="Verdana" panose="020B0604030504040204" pitchFamily="34" charset="0"/>
                <a:ea typeface="Verdana" panose="020B0604030504040204" pitchFamily="34" charset="0"/>
              </a:rPr>
              <a:t>,  </a:t>
            </a:r>
            <a:r>
              <a:rPr lang="lv-LV" sz="1800" b="1">
                <a:latin typeface="Verdana" panose="020B0604030504040204" pitchFamily="34" charset="0"/>
                <a:ea typeface="Verdana" panose="020B0604030504040204" pitchFamily="34" charset="0"/>
              </a:rPr>
              <a:t>ja</a:t>
            </a:r>
            <a:r>
              <a:rPr lang="lv-LV" sz="1800">
                <a:latin typeface="Verdana" panose="020B0604030504040204" pitchFamily="34" charset="0"/>
                <a:ea typeface="Verdana" panose="020B0604030504040204" pitchFamily="34" charset="0"/>
              </a:rPr>
              <a:t> projekta iesniegumā norādītā aglomerācija ir ar piesārņojuma slodzes apjomu </a:t>
            </a:r>
            <a:r>
              <a:rPr lang="lv-LV" sz="1800" err="1">
                <a:latin typeface="Verdana" panose="020B0604030504040204" pitchFamily="34" charset="0"/>
                <a:ea typeface="Verdana" panose="020B0604030504040204" pitchFamily="34" charset="0"/>
              </a:rPr>
              <a:t>cilvēkekvivalentos</a:t>
            </a:r>
            <a:r>
              <a:rPr lang="lv-LV" sz="1800">
                <a:latin typeface="Verdana" panose="020B0604030504040204" pitchFamily="34" charset="0"/>
                <a:ea typeface="Verdana" panose="020B0604030504040204" pitchFamily="34" charset="0"/>
              </a:rPr>
              <a:t> (CE), </a:t>
            </a:r>
            <a:r>
              <a:rPr lang="lv-LV" sz="1800" b="1">
                <a:latin typeface="Verdana" panose="020B0604030504040204" pitchFamily="34" charset="0"/>
                <a:ea typeface="Verdana" panose="020B0604030504040204" pitchFamily="34" charset="0"/>
              </a:rPr>
              <a:t>lielāku </a:t>
            </a:r>
            <a:r>
              <a:rPr lang="lv-LV" sz="1800">
                <a:latin typeface="Verdana" panose="020B0604030504040204" pitchFamily="34" charset="0"/>
                <a:ea typeface="Verdana" panose="020B0604030504040204" pitchFamily="34" charset="0"/>
              </a:rPr>
              <a:t>par 10 000</a:t>
            </a:r>
            <a:endParaRPr lang="lv-LV" altLang="lv-LV" sz="1800">
              <a:latin typeface="Verdana" panose="020B0604030504040204" pitchFamily="34" charset="0"/>
              <a:ea typeface="Verdana" panose="020B0604030504040204" pitchFamily="34" charset="0"/>
            </a:endParaRPr>
          </a:p>
        </p:txBody>
      </p:sp>
      <p:sp>
        <p:nvSpPr>
          <p:cNvPr id="16" name="Content Placeholder 1">
            <a:extLst>
              <a:ext uri="{FF2B5EF4-FFF2-40B4-BE49-F238E27FC236}">
                <a16:creationId xmlns:a16="http://schemas.microsoft.com/office/drawing/2014/main" id="{DF65073B-553C-236C-F5CE-5DF620FA9B19}"/>
              </a:ext>
            </a:extLst>
          </p:cNvPr>
          <p:cNvSpPr txBox="1">
            <a:spLocks/>
          </p:cNvSpPr>
          <p:nvPr/>
        </p:nvSpPr>
        <p:spPr bwMode="auto">
          <a:xfrm>
            <a:off x="2474915" y="4844390"/>
            <a:ext cx="8904285" cy="194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sp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07000"/>
              </a:lnSpc>
              <a:spcAft>
                <a:spcPts val="600"/>
              </a:spcAft>
            </a:pPr>
            <a:r>
              <a:rPr lang="lv-LV" sz="1800"/>
              <a:t>Ieguldītais </a:t>
            </a:r>
            <a:r>
              <a:rPr lang="lv-LV" sz="1800" b="1"/>
              <a:t>ERAF</a:t>
            </a:r>
            <a:r>
              <a:rPr lang="lv-LV" sz="1800"/>
              <a:t> finansējums </a:t>
            </a:r>
            <a:r>
              <a:rPr lang="lv-LV" sz="1800" b="1"/>
              <a:t>uz vienu </a:t>
            </a:r>
            <a:r>
              <a:rPr lang="lv-LV" sz="1800"/>
              <a:t>projektā plānoto AER jaudas </a:t>
            </a:r>
            <a:r>
              <a:rPr lang="lv-LV" sz="1800" b="1"/>
              <a:t>kilovatu</a:t>
            </a:r>
            <a:r>
              <a:rPr lang="lv-LV" sz="1800"/>
              <a:t> (</a:t>
            </a:r>
            <a:r>
              <a:rPr lang="lv-LV" sz="1800" err="1"/>
              <a:t>kW</a:t>
            </a:r>
            <a:r>
              <a:rPr lang="lv-LV" sz="1800"/>
              <a:t>) (elektroenerģijas ražošanai):</a:t>
            </a:r>
          </a:p>
          <a:p>
            <a:pPr marL="285750" indent="-285750">
              <a:lnSpc>
                <a:spcPct val="107000"/>
              </a:lnSpc>
              <a:spcAft>
                <a:spcPts val="600"/>
              </a:spcAft>
              <a:buFont typeface="Arial" panose="020B0604020202020204" pitchFamily="34" charset="0"/>
              <a:buChar char="•"/>
            </a:pPr>
            <a:r>
              <a:rPr lang="lv-LV" altLang="lv-LV" sz="1800">
                <a:cs typeface="Times New Roman" panose="02020603050405020304" pitchFamily="18" charset="0"/>
              </a:rPr>
              <a:t>saules elektrostacijām </a:t>
            </a:r>
            <a:r>
              <a:rPr lang="lv-LV" altLang="lv-LV" sz="1800" b="1">
                <a:cs typeface="Times New Roman" panose="02020603050405020304" pitchFamily="18" charset="0"/>
              </a:rPr>
              <a:t>nepārsniedz</a:t>
            </a:r>
            <a:r>
              <a:rPr lang="lv-LV" altLang="lv-LV" sz="1800">
                <a:cs typeface="Times New Roman" panose="02020603050405020304" pitchFamily="18" charset="0"/>
              </a:rPr>
              <a:t> </a:t>
            </a:r>
            <a:r>
              <a:rPr lang="lv-LV" altLang="lv-LV" sz="1800" b="1">
                <a:cs typeface="Times New Roman" panose="02020603050405020304" pitchFamily="18" charset="0"/>
              </a:rPr>
              <a:t>1800</a:t>
            </a:r>
            <a:r>
              <a:rPr lang="lv-LV" altLang="lv-LV" sz="1800">
                <a:cs typeface="Times New Roman" panose="02020603050405020304" pitchFamily="18" charset="0"/>
              </a:rPr>
              <a:t> </a:t>
            </a:r>
            <a:r>
              <a:rPr lang="lv-LV" sz="1800" kern="0">
                <a:cs typeface="Poppins" panose="00000500000000000000" pitchFamily="2" charset="-70"/>
              </a:rPr>
              <a:t>€</a:t>
            </a:r>
            <a:endParaRPr lang="lv-LV" altLang="lv-LV" sz="180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lv-LV" altLang="lv-LV" sz="1800">
                <a:cs typeface="Times New Roman" panose="02020603050405020304" pitchFamily="18" charset="0"/>
              </a:rPr>
              <a:t>citu </a:t>
            </a:r>
            <a:r>
              <a:rPr lang="lv-LV" altLang="lv-LV" sz="1800" err="1">
                <a:cs typeface="Times New Roman" panose="02020603050405020304" pitchFamily="18" charset="0"/>
              </a:rPr>
              <a:t>atjaunīgo</a:t>
            </a:r>
            <a:r>
              <a:rPr lang="lv-LV" altLang="lv-LV" sz="1800">
                <a:cs typeface="Times New Roman" panose="02020603050405020304" pitchFamily="18" charset="0"/>
              </a:rPr>
              <a:t> energoresursu tehnoloģijām </a:t>
            </a:r>
            <a:r>
              <a:rPr lang="lv-LV" altLang="lv-LV" sz="1800" b="1">
                <a:cs typeface="Times New Roman" panose="02020603050405020304" pitchFamily="18" charset="0"/>
              </a:rPr>
              <a:t>nepārsniedz</a:t>
            </a:r>
            <a:r>
              <a:rPr lang="lv-LV" altLang="lv-LV" sz="1800">
                <a:cs typeface="Times New Roman" panose="02020603050405020304" pitchFamily="18" charset="0"/>
              </a:rPr>
              <a:t> </a:t>
            </a:r>
            <a:r>
              <a:rPr lang="lv-LV" altLang="lv-LV" sz="1800" b="1">
                <a:cs typeface="Times New Roman" panose="02020603050405020304" pitchFamily="18" charset="0"/>
              </a:rPr>
              <a:t>3000</a:t>
            </a:r>
            <a:r>
              <a:rPr lang="lv-LV" altLang="lv-LV" sz="1800">
                <a:cs typeface="Times New Roman" panose="02020603050405020304" pitchFamily="18" charset="0"/>
              </a:rPr>
              <a:t> </a:t>
            </a:r>
            <a:r>
              <a:rPr lang="lv-LV" sz="1800" kern="0">
                <a:cs typeface="Poppins" panose="00000500000000000000" pitchFamily="2" charset="-70"/>
              </a:rPr>
              <a:t>€</a:t>
            </a:r>
            <a:endParaRPr lang="lv-LV" altLang="lv-LV" sz="180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endParaRPr lang="lv-LV" altLang="lv-LV" sz="1800">
              <a:cs typeface="Times New Roman" panose="02020603050405020304" pitchFamily="18" charset="0"/>
            </a:endParaRPr>
          </a:p>
        </p:txBody>
      </p:sp>
      <p:sp>
        <p:nvSpPr>
          <p:cNvPr id="17" name="Pentagon 4">
            <a:extLst>
              <a:ext uri="{FF2B5EF4-FFF2-40B4-BE49-F238E27FC236}">
                <a16:creationId xmlns:a16="http://schemas.microsoft.com/office/drawing/2014/main" id="{4370A89D-E3FE-81E1-E9D4-35169E1F3FCA}"/>
              </a:ext>
            </a:extLst>
          </p:cNvPr>
          <p:cNvSpPr/>
          <p:nvPr/>
        </p:nvSpPr>
        <p:spPr>
          <a:xfrm>
            <a:off x="574747" y="4939568"/>
            <a:ext cx="1781175" cy="546100"/>
          </a:xfrm>
          <a:prstGeom prst="homePlate">
            <a:avLst/>
          </a:prstGeom>
          <a:solidFill>
            <a:srgbClr val="EAEC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tLang="lv-LV">
              <a:solidFill>
                <a:srgbClr val="29702A"/>
              </a:solidFill>
              <a:latin typeface="Verdana" panose="020B0604030504040204" pitchFamily="34" charset="0"/>
              <a:ea typeface="Verdana" panose="020B0604030504040204" pitchFamily="34" charset="0"/>
              <a:cs typeface="Arial" panose="020B0604020202020204" pitchFamily="34" charset="0"/>
            </a:endParaRPr>
          </a:p>
        </p:txBody>
      </p:sp>
      <p:sp>
        <p:nvSpPr>
          <p:cNvPr id="19" name="Google Shape;9060;p75">
            <a:extLst>
              <a:ext uri="{FF2B5EF4-FFF2-40B4-BE49-F238E27FC236}">
                <a16:creationId xmlns:a16="http://schemas.microsoft.com/office/drawing/2014/main" id="{385DF7BD-8D91-3BA5-D98F-AF982C96C483}"/>
              </a:ext>
            </a:extLst>
          </p:cNvPr>
          <p:cNvSpPr/>
          <p:nvPr/>
        </p:nvSpPr>
        <p:spPr>
          <a:xfrm>
            <a:off x="1535092" y="2197427"/>
            <a:ext cx="400351" cy="453581"/>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rgbClr val="29702A"/>
          </a:solidFill>
          <a:ln>
            <a:noFill/>
          </a:ln>
        </p:spPr>
        <p:txBody>
          <a:bodyPr spcFirstLastPara="1" wrap="square" lIns="121900" tIns="121900" rIns="121900" bIns="121900" anchor="ctr" anchorCtr="0">
            <a:noAutofit/>
          </a:bodyPr>
          <a:lstStyle/>
          <a:p>
            <a:pPr>
              <a:spcBef>
                <a:spcPts val="0"/>
              </a:spcBef>
              <a:spcAft>
                <a:spcPts val="0"/>
              </a:spcAft>
            </a:pPr>
            <a:endParaRPr sz="2267">
              <a:solidFill>
                <a:srgbClr val="435D74"/>
              </a:solidFill>
              <a:latin typeface="Verdana" panose="020B0604030504040204" pitchFamily="34" charset="0"/>
              <a:ea typeface="Verdana" panose="020B0604030504040204" pitchFamily="34" charset="0"/>
            </a:endParaRPr>
          </a:p>
        </p:txBody>
      </p:sp>
      <p:pic>
        <p:nvPicPr>
          <p:cNvPr id="20" name="Picture 19">
            <a:extLst>
              <a:ext uri="{FF2B5EF4-FFF2-40B4-BE49-F238E27FC236}">
                <a16:creationId xmlns:a16="http://schemas.microsoft.com/office/drawing/2014/main" id="{8880DB11-DDA7-4B25-EBFD-030F22367032}"/>
              </a:ext>
            </a:extLst>
          </p:cNvPr>
          <p:cNvPicPr>
            <a:picLocks noChangeAspect="1"/>
          </p:cNvPicPr>
          <p:nvPr/>
        </p:nvPicPr>
        <p:blipFill>
          <a:blip r:embed="rId3"/>
          <a:stretch>
            <a:fillRect/>
          </a:stretch>
        </p:blipFill>
        <p:spPr>
          <a:xfrm>
            <a:off x="1496493" y="5011432"/>
            <a:ext cx="438950" cy="402371"/>
          </a:xfrm>
          <a:prstGeom prst="rect">
            <a:avLst/>
          </a:prstGeom>
        </p:spPr>
      </p:pic>
    </p:spTree>
    <p:extLst>
      <p:ext uri="{BB962C8B-B14F-4D97-AF65-F5344CB8AC3E}">
        <p14:creationId xmlns:p14="http://schemas.microsoft.com/office/powerpoint/2010/main" val="332733843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6" ma:contentTypeDescription="Create a new document." ma:contentTypeScope="" ma:versionID="a8c0a6ef51c4202741ac7f2d538e8b85">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70ce71153bee3b71918a281891b37a47"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Props1.xml><?xml version="1.0" encoding="utf-8"?>
<ds:datastoreItem xmlns:ds="http://schemas.openxmlformats.org/officeDocument/2006/customXml" ds:itemID="{8F54046C-0027-492F-AAF0-1AA1EBE2F6F5}"/>
</file>

<file path=customXml/itemProps2.xml><?xml version="1.0" encoding="utf-8"?>
<ds:datastoreItem xmlns:ds="http://schemas.openxmlformats.org/officeDocument/2006/customXml" ds:itemID="{48EA2E1D-7D32-4159-8440-47E80B4F59DF}"/>
</file>

<file path=customXml/itemProps3.xml><?xml version="1.0" encoding="utf-8"?>
<ds:datastoreItem xmlns:ds="http://schemas.openxmlformats.org/officeDocument/2006/customXml" ds:itemID="{782FD2E1-6E92-43BD-8768-A65F62FC5366}"/>
</file>

<file path=docProps/app.xml><?xml version="1.0" encoding="utf-8"?>
<Properties xmlns="http://schemas.openxmlformats.org/officeDocument/2006/extended-properties" xmlns:vt="http://schemas.openxmlformats.org/officeDocument/2006/docPropsVTypes">
  <Template>89_Prezentacija_templateLV</Template>
  <Application>Microsoft Office PowerPoint</Application>
  <PresentationFormat>Widescreen</PresentationFormat>
  <Slides>14</Slides>
  <Notes>12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89_Prezentacija_templateLV</vt:lpstr>
      <vt:lpstr>   </vt:lpstr>
      <vt:lpstr>Sasniedzamie mērķi </vt:lpstr>
      <vt:lpstr>Pamatinformācija par 2.1.1.6. pasākuma 2.kārtu</vt:lpstr>
      <vt:lpstr>Pamatinformācija par 2.1.1.6. pasākuma 2.kārtu</vt:lpstr>
      <vt:lpstr>Atbalstāmās darbības </vt:lpstr>
      <vt:lpstr>Pamata attiecināmās izmaksas  </vt:lpstr>
      <vt:lpstr>Papildus attiecināmās izmaksas  </vt:lpstr>
      <vt:lpstr>Finansējuma nosacījumi</vt:lpstr>
      <vt:lpstr>Finansējuma nosacījumi</vt:lpstr>
      <vt:lpstr>Finansējuma nosacījumi</vt:lpstr>
      <vt:lpstr>Finansējuma nosacījumi</vt:lpstr>
      <vt:lpstr>Finansējuma nosacījumi</vt:lpstr>
      <vt:lpstr>Finansējuma nosacījumi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revision>1</cp:revision>
  <dcterms:created xsi:type="dcterms:W3CDTF">2014-11-20T14:46:47Z</dcterms:created>
  <dcterms:modified xsi:type="dcterms:W3CDTF">2024-12-18T06:57:05Z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ies>
</file>