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821" r:id="rId5"/>
  </p:sldMasterIdLst>
  <p:notesMasterIdLst>
    <p:notesMasterId r:id="rId17"/>
  </p:notesMasterIdLst>
  <p:sldIdLst>
    <p:sldId id="359" r:id="rId6"/>
    <p:sldId id="425" r:id="rId7"/>
    <p:sldId id="436" r:id="rId8"/>
    <p:sldId id="435" r:id="rId9"/>
    <p:sldId id="437" r:id="rId10"/>
    <p:sldId id="426" r:id="rId11"/>
    <p:sldId id="438" r:id="rId12"/>
    <p:sldId id="439" r:id="rId13"/>
    <p:sldId id="440" r:id="rId14"/>
    <p:sldId id="429" r:id="rId15"/>
    <p:sldId id="378" r:id="rId16"/>
  </p:sldIdLst>
  <p:sldSz cx="9144000" cy="6858000" type="screen4x3"/>
  <p:notesSz cx="6858000" cy="9144000"/>
  <p:defaultTextStyle>
    <a:defPPr>
      <a:defRPr lang="lv-LV"/>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6435"/>
    <a:srgbClr val="ECFC9C"/>
    <a:srgbClr val="B03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9616BB-3DFB-8C63-84C4-6AB9E877958E}" v="6" dt="2024-12-17T17:59:15.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84983" autoAdjust="0"/>
  </p:normalViewPr>
  <p:slideViewPr>
    <p:cSldViewPr snapToGrid="0">
      <p:cViewPr varScale="1">
        <p:scale>
          <a:sx n="94" d="100"/>
          <a:sy n="94" d="100"/>
        </p:scale>
        <p:origin x="169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eva Šakena" userId="S::ieva.sakena@cfla.gov.lv::a4fe58c2-c692-4c3c-837a-390aebb8a419" providerId="AD" clId="Web-{939616BB-3DFB-8C63-84C4-6AB9E877958E}"/>
    <pc:docChg chg="modSld">
      <pc:chgData name="Ieva Šakena" userId="S::ieva.sakena@cfla.gov.lv::a4fe58c2-c692-4c3c-837a-390aebb8a419" providerId="AD" clId="Web-{939616BB-3DFB-8C63-84C4-6AB9E877958E}" dt="2024-12-17T17:59:15.645" v="3" actId="20577"/>
      <pc:docMkLst>
        <pc:docMk/>
      </pc:docMkLst>
      <pc:sldChg chg="modSp">
        <pc:chgData name="Ieva Šakena" userId="S::ieva.sakena@cfla.gov.lv::a4fe58c2-c692-4c3c-837a-390aebb8a419" providerId="AD" clId="Web-{939616BB-3DFB-8C63-84C4-6AB9E877958E}" dt="2024-12-17T17:59:15.645" v="3" actId="20577"/>
        <pc:sldMkLst>
          <pc:docMk/>
          <pc:sldMk cId="877703042" sldId="426"/>
        </pc:sldMkLst>
        <pc:spChg chg="mod">
          <ac:chgData name="Ieva Šakena" userId="S::ieva.sakena@cfla.gov.lv::a4fe58c2-c692-4c3c-837a-390aebb8a419" providerId="AD" clId="Web-{939616BB-3DFB-8C63-84C4-6AB9E877958E}" dt="2024-12-17T17:59:15.645" v="3" actId="20577"/>
          <ac:spMkLst>
            <pc:docMk/>
            <pc:sldMk cId="877703042" sldId="426"/>
            <ac:spMk id="2" creationId="{EE2CF159-5F07-18FA-A02F-0EE0D52E873A}"/>
          </ac:spMkLst>
        </pc:spChg>
      </pc:sldChg>
      <pc:sldChg chg="modSp">
        <pc:chgData name="Ieva Šakena" userId="S::ieva.sakena@cfla.gov.lv::a4fe58c2-c692-4c3c-837a-390aebb8a419" providerId="AD" clId="Web-{939616BB-3DFB-8C63-84C4-6AB9E877958E}" dt="2024-12-17T17:58:55.176" v="1" actId="20577"/>
        <pc:sldMkLst>
          <pc:docMk/>
          <pc:sldMk cId="590241503" sldId="429"/>
        </pc:sldMkLst>
        <pc:spChg chg="mod">
          <ac:chgData name="Ieva Šakena" userId="S::ieva.sakena@cfla.gov.lv::a4fe58c2-c692-4c3c-837a-390aebb8a419" providerId="AD" clId="Web-{939616BB-3DFB-8C63-84C4-6AB9E877958E}" dt="2024-12-17T17:58:55.176" v="1" actId="20577"/>
          <ac:spMkLst>
            <pc:docMk/>
            <pc:sldMk cId="590241503" sldId="429"/>
            <ac:spMk id="5" creationId="{F0485F1D-70DE-4166-A06A-EDC6B38B7A2F}"/>
          </ac:spMkLst>
        </pc:spChg>
      </pc:sldChg>
    </pc:docChg>
  </pc:docChgLst>
  <pc:docChgLst>
    <pc:chgData name="Linda Reinvalde" userId="23d51bda-638e-4e16-970a-442e23695f7e" providerId="ADAL" clId="{AAB50281-1DE0-41B8-BFF4-060FF6BA0A8B}"/>
    <pc:docChg chg="custSel modSld">
      <pc:chgData name="Linda Reinvalde" userId="23d51bda-638e-4e16-970a-442e23695f7e" providerId="ADAL" clId="{AAB50281-1DE0-41B8-BFF4-060FF6BA0A8B}" dt="2024-12-18T09:38:46.571" v="104" actId="20577"/>
      <pc:docMkLst>
        <pc:docMk/>
      </pc:docMkLst>
      <pc:sldChg chg="modSp mod">
        <pc:chgData name="Linda Reinvalde" userId="23d51bda-638e-4e16-970a-442e23695f7e" providerId="ADAL" clId="{AAB50281-1DE0-41B8-BFF4-060FF6BA0A8B}" dt="2024-12-18T09:35:53.257" v="12" actId="20577"/>
        <pc:sldMkLst>
          <pc:docMk/>
          <pc:sldMk cId="3387864518" sldId="425"/>
        </pc:sldMkLst>
        <pc:spChg chg="mod">
          <ac:chgData name="Linda Reinvalde" userId="23d51bda-638e-4e16-970a-442e23695f7e" providerId="ADAL" clId="{AAB50281-1DE0-41B8-BFF4-060FF6BA0A8B}" dt="2024-12-18T09:35:53.257" v="12" actId="20577"/>
          <ac:spMkLst>
            <pc:docMk/>
            <pc:sldMk cId="3387864518" sldId="425"/>
            <ac:spMk id="2" creationId="{1D634EB6-4CB9-B707-7904-32343C740317}"/>
          </ac:spMkLst>
        </pc:spChg>
      </pc:sldChg>
      <pc:sldChg chg="modSp mod">
        <pc:chgData name="Linda Reinvalde" userId="23d51bda-638e-4e16-970a-442e23695f7e" providerId="ADAL" clId="{AAB50281-1DE0-41B8-BFF4-060FF6BA0A8B}" dt="2024-12-18T09:38:46.571" v="104" actId="20577"/>
        <pc:sldMkLst>
          <pc:docMk/>
          <pc:sldMk cId="590241503" sldId="429"/>
        </pc:sldMkLst>
        <pc:spChg chg="mod">
          <ac:chgData name="Linda Reinvalde" userId="23d51bda-638e-4e16-970a-442e23695f7e" providerId="ADAL" clId="{AAB50281-1DE0-41B8-BFF4-060FF6BA0A8B}" dt="2024-12-18T09:38:46.571" v="104" actId="20577"/>
          <ac:spMkLst>
            <pc:docMk/>
            <pc:sldMk cId="590241503" sldId="429"/>
            <ac:spMk id="7" creationId="{00000000-0000-0000-0000-000000000000}"/>
          </ac:spMkLst>
        </pc:spChg>
      </pc:sldChg>
      <pc:sldChg chg="modSp mod">
        <pc:chgData name="Linda Reinvalde" userId="23d51bda-638e-4e16-970a-442e23695f7e" providerId="ADAL" clId="{AAB50281-1DE0-41B8-BFF4-060FF6BA0A8B}" dt="2024-12-18T09:37:53.721" v="72" actId="20577"/>
        <pc:sldMkLst>
          <pc:docMk/>
          <pc:sldMk cId="2746351857" sldId="435"/>
        </pc:sldMkLst>
        <pc:spChg chg="mod">
          <ac:chgData name="Linda Reinvalde" userId="23d51bda-638e-4e16-970a-442e23695f7e" providerId="ADAL" clId="{AAB50281-1DE0-41B8-BFF4-060FF6BA0A8B}" dt="2024-12-18T09:37:53.721" v="72" actId="20577"/>
          <ac:spMkLst>
            <pc:docMk/>
            <pc:sldMk cId="2746351857" sldId="435"/>
            <ac:spMk id="2" creationId="{F3D820CB-6231-7D00-4A51-72AFBAA04DA9}"/>
          </ac:spMkLst>
        </pc:spChg>
      </pc:sldChg>
      <pc:sldChg chg="modSp mod">
        <pc:chgData name="Linda Reinvalde" userId="23d51bda-638e-4e16-970a-442e23695f7e" providerId="ADAL" clId="{AAB50281-1DE0-41B8-BFF4-060FF6BA0A8B}" dt="2024-12-18T09:37:22.269" v="42" actId="20577"/>
        <pc:sldMkLst>
          <pc:docMk/>
          <pc:sldMk cId="2753528922" sldId="436"/>
        </pc:sldMkLst>
        <pc:spChg chg="mod">
          <ac:chgData name="Linda Reinvalde" userId="23d51bda-638e-4e16-970a-442e23695f7e" providerId="ADAL" clId="{AAB50281-1DE0-41B8-BFF4-060FF6BA0A8B}" dt="2024-12-18T09:37:22.269" v="42" actId="20577"/>
          <ac:spMkLst>
            <pc:docMk/>
            <pc:sldMk cId="2753528922" sldId="436"/>
            <ac:spMk id="2" creationId="{7AD7B986-29B2-64B5-7D0C-40B300FECE53}"/>
          </ac:spMkLst>
        </pc:spChg>
      </pc:sldChg>
      <pc:sldChg chg="modSp mod">
        <pc:chgData name="Linda Reinvalde" userId="23d51bda-638e-4e16-970a-442e23695f7e" providerId="ADAL" clId="{AAB50281-1DE0-41B8-BFF4-060FF6BA0A8B}" dt="2024-12-18T09:38:15.511" v="102" actId="20577"/>
        <pc:sldMkLst>
          <pc:docMk/>
          <pc:sldMk cId="1795235843" sldId="437"/>
        </pc:sldMkLst>
        <pc:spChg chg="mod">
          <ac:chgData name="Linda Reinvalde" userId="23d51bda-638e-4e16-970a-442e23695f7e" providerId="ADAL" clId="{AAB50281-1DE0-41B8-BFF4-060FF6BA0A8B}" dt="2024-12-18T09:38:15.511" v="102" actId="20577"/>
          <ac:spMkLst>
            <pc:docMk/>
            <pc:sldMk cId="1795235843" sldId="437"/>
            <ac:spMk id="2" creationId="{500B34BC-AB0A-EA18-6385-08E92478E22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8F2658-B421-4993-BFA2-3466C59B3CC3}" type="datetimeFigureOut">
              <a:rPr lang="lv-LV" smtClean="0"/>
              <a:pPr/>
              <a:t>18.12.2024</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AD5472-4390-4797-915C-6F28A9837A83}" type="slidenum">
              <a:rPr lang="lv-LV" smtClean="0"/>
              <a:pPr/>
              <a:t>‹#›</a:t>
            </a:fld>
            <a:endParaRPr lang="lv-LV"/>
          </a:p>
        </p:txBody>
      </p:sp>
    </p:spTree>
    <p:extLst>
      <p:ext uri="{BB962C8B-B14F-4D97-AF65-F5344CB8AC3E}">
        <p14:creationId xmlns:p14="http://schemas.microsoft.com/office/powerpoint/2010/main" val="784734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2DB6756E-1201-4286-9B64-BB0A032132B5}" type="slidenum">
              <a:rPr lang="lv-LV" altLang="lv-LV" sz="1200" smtClean="0">
                <a:solidFill>
                  <a:prstClr val="black"/>
                </a:solidFill>
                <a:latin typeface="Calibri" panose="020F0502020204030204" pitchFamily="34" charset="0"/>
              </a:rPr>
              <a:pPr/>
              <a:t>1</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41332520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10</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1524475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ECFBFA9F-4838-4DDA-9ED3-DB6699E2624C}" type="slidenum">
              <a:rPr lang="lv-LV" altLang="lv-LV" sz="1200" smtClean="0">
                <a:solidFill>
                  <a:prstClr val="black"/>
                </a:solidFill>
                <a:latin typeface="Calibri" panose="020F0502020204030204" pitchFamily="34" charset="0"/>
              </a:rPr>
              <a:pPr/>
              <a:t>11</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3661756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2</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779368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6563B-4D92-F1C0-5887-9400FDEE4B31}"/>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72216836-E245-8887-96CA-BC7A247132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DDCF1563-A1BD-8478-353B-07FC17EAB2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02292292-A5CD-D4B0-9982-9E35513AA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3</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3112570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2F111-0F28-B848-5B1C-64C8AEA44BF0}"/>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74F9529-6E49-1A79-D0D3-27B25D4847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A84EAA4-A760-07F8-E81D-BB310D5740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DAB0A77D-9CCD-2E89-A3C9-51A5780631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4</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3064909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323FF-F0FC-D5B9-40E8-86DF53F9039A}"/>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D907AE12-0431-9BBD-5732-DB84607CDE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367D14CA-2700-7DD6-B936-14DBFB8E0B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D9CC50C7-91BC-44A9-68BC-C86229AFD1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5</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917345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6</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1810586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3D4ED-E4F6-FFF4-E3DF-827892F51C01}"/>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086C1B62-988A-ED32-AC7D-DEE9568E7A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EE086721-7294-11FF-10B1-FEAF010AA7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D1AA87EB-74E3-E0FC-8A52-4EB4E2603F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7</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1678193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A08D7-1874-6111-CB74-0868A027F5FE}"/>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428337E3-6224-2531-C563-73A39C3572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95F9D9DB-90AD-4471-B272-AC48E268FF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453831B3-F516-AFBF-78E7-5243A4711B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8</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1545740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70856-4D82-78DE-465F-4D617849CDDB}"/>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8E639D5B-3BDC-E677-1D03-EF22241893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D9ECDF7-FAA1-1D4A-18C8-2C127BE573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74756" name="Slide Number Placeholder 3">
            <a:extLst>
              <a:ext uri="{FF2B5EF4-FFF2-40B4-BE49-F238E27FC236}">
                <a16:creationId xmlns:a16="http://schemas.microsoft.com/office/drawing/2014/main" id="{27DD0F42-F72C-683B-6BE2-E61C174497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015ECC5-5729-4C04-AE17-47DD31006850}" type="slidenum">
              <a:rPr lang="lv-LV" altLang="lv-LV" sz="1200" smtClean="0">
                <a:solidFill>
                  <a:prstClr val="black"/>
                </a:solidFill>
                <a:latin typeface="Calibri" panose="020F0502020204030204" pitchFamily="34" charset="0"/>
              </a:rPr>
              <a:pPr/>
              <a:t>9</a:t>
            </a:fld>
            <a:endParaRPr lang="lv-LV" altLang="lv-LV" sz="1200">
              <a:solidFill>
                <a:prstClr val="black"/>
              </a:solidFill>
              <a:latin typeface="Calibri" panose="020F0502020204030204" pitchFamily="34" charset="0"/>
            </a:endParaRPr>
          </a:p>
        </p:txBody>
      </p:sp>
    </p:spTree>
    <p:extLst>
      <p:ext uri="{BB962C8B-B14F-4D97-AF65-F5344CB8AC3E}">
        <p14:creationId xmlns:p14="http://schemas.microsoft.com/office/powerpoint/2010/main" val="459132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a:defRPr/>
            </a:pPr>
            <a:endParaRPr lang="lv-LV"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283802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a:defRPr/>
            </a:pPr>
            <a:endParaRPr lang="lv-LV" sz="14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87682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CFABCA09-F35F-4FD7-BAB1-7A1DE24B1809}" type="slidenum">
              <a:rPr lang="en-US" altLang="lv-LV"/>
              <a:pPr>
                <a:defRPr/>
              </a:pPr>
              <a:t>‹#›</a:t>
            </a:fld>
            <a:endParaRPr lang="en-US" altLang="lv-LV"/>
          </a:p>
        </p:txBody>
      </p:sp>
    </p:spTree>
    <p:extLst>
      <p:ext uri="{BB962C8B-B14F-4D97-AF65-F5344CB8AC3E}">
        <p14:creationId xmlns:p14="http://schemas.microsoft.com/office/powerpoint/2010/main" val="646978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E84C3B81-B4B2-40FA-A2DF-0D51DB6BD251}" type="slidenum">
              <a:rPr lang="en-US" altLang="lv-LV"/>
              <a:pPr>
                <a:defRPr/>
              </a:pPr>
              <a:t>‹#›</a:t>
            </a:fld>
            <a:endParaRPr lang="en-US" altLang="lv-LV"/>
          </a:p>
        </p:txBody>
      </p:sp>
    </p:spTree>
    <p:extLst>
      <p:ext uri="{BB962C8B-B14F-4D97-AF65-F5344CB8AC3E}">
        <p14:creationId xmlns:p14="http://schemas.microsoft.com/office/powerpoint/2010/main" val="3690717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6CD54605-E940-4767-8AAC-EB57E867B60B}" type="slidenum">
              <a:rPr lang="en-US" altLang="lv-LV"/>
              <a:pPr>
                <a:defRPr/>
              </a:pPr>
              <a:t>‹#›</a:t>
            </a:fld>
            <a:endParaRPr lang="en-US" altLang="lv-LV"/>
          </a:p>
        </p:txBody>
      </p:sp>
    </p:spTree>
    <p:extLst>
      <p:ext uri="{BB962C8B-B14F-4D97-AF65-F5344CB8AC3E}">
        <p14:creationId xmlns:p14="http://schemas.microsoft.com/office/powerpoint/2010/main" val="29902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1CD22730-4773-454F-BC89-6A25AC1D698D}" type="slidenum">
              <a:rPr lang="en-US" altLang="lv-LV"/>
              <a:pPr>
                <a:defRPr/>
              </a:pPr>
              <a:t>‹#›</a:t>
            </a:fld>
            <a:endParaRPr lang="en-US" altLang="lv-LV"/>
          </a:p>
        </p:txBody>
      </p:sp>
    </p:spTree>
    <p:extLst>
      <p:ext uri="{BB962C8B-B14F-4D97-AF65-F5344CB8AC3E}">
        <p14:creationId xmlns:p14="http://schemas.microsoft.com/office/powerpoint/2010/main" val="2344861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99CFC4AB-7B03-4CCC-AB22-ED6EC6D6A547}" type="slidenum">
              <a:rPr lang="en-US" altLang="lv-LV"/>
              <a:pPr>
                <a:defRPr/>
              </a:pPr>
              <a:t>‹#›</a:t>
            </a:fld>
            <a:endParaRPr lang="en-US" altLang="lv-LV"/>
          </a:p>
        </p:txBody>
      </p:sp>
    </p:spTree>
    <p:extLst>
      <p:ext uri="{BB962C8B-B14F-4D97-AF65-F5344CB8AC3E}">
        <p14:creationId xmlns:p14="http://schemas.microsoft.com/office/powerpoint/2010/main" val="59097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31953439-F850-4F71-B640-1C712698FCEF}" type="slidenum">
              <a:rPr lang="en-US" altLang="lv-LV"/>
              <a:pPr>
                <a:defRPr/>
              </a:pPr>
              <a:t>‹#›</a:t>
            </a:fld>
            <a:endParaRPr lang="en-US" altLang="lv-LV"/>
          </a:p>
        </p:txBody>
      </p:sp>
    </p:spTree>
    <p:extLst>
      <p:ext uri="{BB962C8B-B14F-4D97-AF65-F5344CB8AC3E}">
        <p14:creationId xmlns:p14="http://schemas.microsoft.com/office/powerpoint/2010/main" val="3109062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BD03C0A-2F83-42F6-9CAA-395A22FCFFCE}" type="slidenum">
              <a:rPr lang="en-US" altLang="lv-LV"/>
              <a:pPr>
                <a:defRPr/>
              </a:pPr>
              <a:t>‹#›</a:t>
            </a:fld>
            <a:endParaRPr lang="en-US" altLang="lv-LV"/>
          </a:p>
        </p:txBody>
      </p:sp>
    </p:spTree>
    <p:extLst>
      <p:ext uri="{BB962C8B-B14F-4D97-AF65-F5344CB8AC3E}">
        <p14:creationId xmlns:p14="http://schemas.microsoft.com/office/powerpoint/2010/main" val="34052615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9957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CFABCA09-F35F-4FD7-BAB1-7A1DE24B1809}" type="slidenum">
              <a:rPr lang="en-US" altLang="lv-LV"/>
              <a:pPr>
                <a:defRPr/>
              </a:pPr>
              <a:t>‹#›</a:t>
            </a:fld>
            <a:endParaRPr lang="en-US" altLang="lv-LV"/>
          </a:p>
        </p:txBody>
      </p:sp>
    </p:spTree>
    <p:extLst>
      <p:ext uri="{BB962C8B-B14F-4D97-AF65-F5344CB8AC3E}">
        <p14:creationId xmlns:p14="http://schemas.microsoft.com/office/powerpoint/2010/main" val="171543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E84C3B81-B4B2-40FA-A2DF-0D51DB6BD251}" type="slidenum">
              <a:rPr lang="en-US" altLang="lv-LV"/>
              <a:pPr>
                <a:defRPr/>
              </a:pPr>
              <a:t>‹#›</a:t>
            </a:fld>
            <a:endParaRPr lang="en-US" altLang="lv-LV"/>
          </a:p>
        </p:txBody>
      </p:sp>
    </p:spTree>
    <p:extLst>
      <p:ext uri="{BB962C8B-B14F-4D97-AF65-F5344CB8AC3E}">
        <p14:creationId xmlns:p14="http://schemas.microsoft.com/office/powerpoint/2010/main" val="2267178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6CD54605-E940-4767-8AAC-EB57E867B60B}" type="slidenum">
              <a:rPr lang="en-US" altLang="lv-LV"/>
              <a:pPr>
                <a:defRPr/>
              </a:pPr>
              <a:t>‹#›</a:t>
            </a:fld>
            <a:endParaRPr lang="en-US" altLang="lv-LV"/>
          </a:p>
        </p:txBody>
      </p:sp>
    </p:spTree>
    <p:extLst>
      <p:ext uri="{BB962C8B-B14F-4D97-AF65-F5344CB8AC3E}">
        <p14:creationId xmlns:p14="http://schemas.microsoft.com/office/powerpoint/2010/main" val="147511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1CD22730-4773-454F-BC89-6A25AC1D698D}" type="slidenum">
              <a:rPr lang="en-US" altLang="lv-LV"/>
              <a:pPr>
                <a:defRPr/>
              </a:pPr>
              <a:t>‹#›</a:t>
            </a:fld>
            <a:endParaRPr lang="en-US" altLang="lv-LV"/>
          </a:p>
        </p:txBody>
      </p:sp>
    </p:spTree>
    <p:extLst>
      <p:ext uri="{BB962C8B-B14F-4D97-AF65-F5344CB8AC3E}">
        <p14:creationId xmlns:p14="http://schemas.microsoft.com/office/powerpoint/2010/main" val="1686833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99CFC4AB-7B03-4CCC-AB22-ED6EC6D6A547}" type="slidenum">
              <a:rPr lang="en-US" altLang="lv-LV"/>
              <a:pPr>
                <a:defRPr/>
              </a:pPr>
              <a:t>‹#›</a:t>
            </a:fld>
            <a:endParaRPr lang="en-US" altLang="lv-LV"/>
          </a:p>
        </p:txBody>
      </p:sp>
    </p:spTree>
    <p:extLst>
      <p:ext uri="{BB962C8B-B14F-4D97-AF65-F5344CB8AC3E}">
        <p14:creationId xmlns:p14="http://schemas.microsoft.com/office/powerpoint/2010/main" val="14116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31953439-F850-4F71-B640-1C712698FCEF}" type="slidenum">
              <a:rPr lang="en-US" altLang="lv-LV"/>
              <a:pPr>
                <a:defRPr/>
              </a:pPr>
              <a:t>‹#›</a:t>
            </a:fld>
            <a:endParaRPr lang="en-US" altLang="lv-LV"/>
          </a:p>
        </p:txBody>
      </p:sp>
    </p:spTree>
    <p:extLst>
      <p:ext uri="{BB962C8B-B14F-4D97-AF65-F5344CB8AC3E}">
        <p14:creationId xmlns:p14="http://schemas.microsoft.com/office/powerpoint/2010/main" val="164725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BD03C0A-2F83-42F6-9CAA-395A22FCFFCE}" type="slidenum">
              <a:rPr lang="en-US" altLang="lv-LV"/>
              <a:pPr>
                <a:defRPr/>
              </a:pPr>
              <a:t>‹#›</a:t>
            </a:fld>
            <a:endParaRPr lang="en-US" altLang="lv-LV"/>
          </a:p>
        </p:txBody>
      </p:sp>
    </p:spTree>
    <p:extLst>
      <p:ext uri="{BB962C8B-B14F-4D97-AF65-F5344CB8AC3E}">
        <p14:creationId xmlns:p14="http://schemas.microsoft.com/office/powerpoint/2010/main" val="4253299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96429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54BF9B5-64ED-4B1B-88D3-0FC3667D0DCC}" type="datetime1">
              <a:rPr lang="en-US">
                <a:solidFill>
                  <a:prstClr val="black">
                    <a:tint val="75000"/>
                  </a:prstClr>
                </a:solidFill>
              </a:rPr>
              <a:pPr>
                <a:defRPr/>
              </a:pPr>
              <a:t>12/18/2024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defTabSz="938213" fontAlgn="base">
              <a:spcBef>
                <a:spcPct val="0"/>
              </a:spcBef>
              <a:spcAft>
                <a:spcPct val="0"/>
              </a:spcAft>
              <a:defRPr/>
            </a:pPr>
            <a:fld id="{428FBA73-90A6-4BA6-9D8A-CDB5BCA55CA6}" type="slidenum">
              <a:rPr lang="en-US" altLang="lv-LV">
                <a:cs typeface="Arial" panose="020B0604020202020204" pitchFamily="34" charset="0"/>
              </a:rPr>
              <a:pPr defTabSz="938213" fontAlgn="base">
                <a:spcBef>
                  <a:spcPct val="0"/>
                </a:spcBef>
                <a:spcAft>
                  <a:spcPct val="0"/>
                </a:spcAft>
                <a:defRPr/>
              </a:pPr>
              <a:t>‹#›</a:t>
            </a:fld>
            <a:endParaRPr lang="en-US" altLang="lv-LV">
              <a:cs typeface="Arial" panose="020B0604020202020204" pitchFamily="34" charset="0"/>
            </a:endParaRPr>
          </a:p>
        </p:txBody>
      </p:sp>
    </p:spTree>
    <p:extLst>
      <p:ext uri="{BB962C8B-B14F-4D97-AF65-F5344CB8AC3E}">
        <p14:creationId xmlns:p14="http://schemas.microsoft.com/office/powerpoint/2010/main" val="328384741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54BF9B5-64ED-4B1B-88D3-0FC3667D0DCC}" type="datetime1">
              <a:rPr lang="en-US">
                <a:solidFill>
                  <a:prstClr val="black">
                    <a:tint val="75000"/>
                  </a:prstClr>
                </a:solidFill>
              </a:rPr>
              <a:pPr>
                <a:defRPr/>
              </a:pPr>
              <a:t>12/18/2024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defTabSz="938213" fontAlgn="base">
              <a:spcBef>
                <a:spcPct val="0"/>
              </a:spcBef>
              <a:spcAft>
                <a:spcPct val="0"/>
              </a:spcAft>
              <a:defRPr/>
            </a:pPr>
            <a:fld id="{428FBA73-90A6-4BA6-9D8A-CDB5BCA55CA6}" type="slidenum">
              <a:rPr lang="en-US" altLang="lv-LV">
                <a:cs typeface="Arial" panose="020B0604020202020204" pitchFamily="34" charset="0"/>
              </a:rPr>
              <a:pPr defTabSz="938213" fontAlgn="base">
                <a:spcBef>
                  <a:spcPct val="0"/>
                </a:spcBef>
                <a:spcAft>
                  <a:spcPct val="0"/>
                </a:spcAft>
                <a:defRPr/>
              </a:pPr>
              <a:t>‹#›</a:t>
            </a:fld>
            <a:endParaRPr lang="en-US" altLang="lv-LV">
              <a:cs typeface="Arial" panose="020B0604020202020204" pitchFamily="34" charset="0"/>
            </a:endParaRPr>
          </a:p>
        </p:txBody>
      </p:sp>
    </p:spTree>
    <p:extLst>
      <p:ext uri="{BB962C8B-B14F-4D97-AF65-F5344CB8AC3E}">
        <p14:creationId xmlns:p14="http://schemas.microsoft.com/office/powerpoint/2010/main" val="1130269928"/>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685799" y="2916485"/>
            <a:ext cx="7772400" cy="1025029"/>
          </a:xfrm>
        </p:spPr>
        <p:txBody>
          <a:bodyPr>
            <a:noAutofit/>
          </a:bodyPr>
          <a:lstStyle/>
          <a:p>
            <a:pPr algn="ctr">
              <a:lnSpc>
                <a:spcPct val="115000"/>
              </a:lnSpc>
              <a:spcAft>
                <a:spcPts val="800"/>
              </a:spcAft>
            </a:pPr>
            <a:r>
              <a:rPr lang="en-US" altLang="lv-LV" sz="2400" dirty="0" err="1">
                <a:latin typeface="+mj-lt"/>
              </a:rPr>
              <a:t>Energoefektivitātes</a:t>
            </a:r>
            <a:r>
              <a:rPr lang="en-US" altLang="lv-LV" sz="2400" dirty="0">
                <a:latin typeface="+mj-lt"/>
              </a:rPr>
              <a:t> </a:t>
            </a:r>
            <a:r>
              <a:rPr lang="en-US" altLang="lv-LV" sz="2400" dirty="0" err="1">
                <a:latin typeface="+mj-lt"/>
              </a:rPr>
              <a:t>dokumentācijas</a:t>
            </a:r>
            <a:r>
              <a:rPr lang="en-US" altLang="lv-LV" sz="2400" dirty="0">
                <a:latin typeface="+mj-lt"/>
              </a:rPr>
              <a:t> </a:t>
            </a:r>
            <a:r>
              <a:rPr lang="en-US" altLang="lv-LV" sz="2400" dirty="0" err="1">
                <a:latin typeface="+mj-lt"/>
              </a:rPr>
              <a:t>sagatavošana</a:t>
            </a:r>
            <a:br>
              <a:rPr lang="en-US" altLang="lv-LV" sz="2400" dirty="0">
                <a:latin typeface="+mj-lt"/>
              </a:rPr>
            </a:br>
            <a:r>
              <a:rPr lang="lv-LV" sz="1200" dirty="0">
                <a:effectLst/>
                <a:latin typeface="Times New Roman" panose="02020603050405020304" pitchFamily="18" charset="0"/>
                <a:ea typeface="Calibri" panose="020F0502020204030204" pitchFamily="34" charset="0"/>
                <a:cs typeface="Arial" panose="020B0604020202020204" pitchFamily="34" charset="0"/>
              </a:rPr>
              <a:t>2.1.1. specifiskā atbalsta mērķa “Energoefektivitātes veicināšana un siltumnīcefekta gāzu emisiju samazināšana”</a:t>
            </a:r>
            <a:br>
              <a:rPr lang="lv-LV" sz="1200" dirty="0">
                <a:effectLst/>
                <a:latin typeface="Calibri" panose="020F0502020204030204" pitchFamily="34" charset="0"/>
                <a:ea typeface="Calibri" panose="020F0502020204030204" pitchFamily="34" charset="0"/>
                <a:cs typeface="Arial" panose="020B0604020202020204" pitchFamily="34" charset="0"/>
              </a:rPr>
            </a:br>
            <a:r>
              <a:rPr lang="lv-LV" sz="1200" dirty="0">
                <a:effectLst/>
                <a:latin typeface="Times New Roman" panose="02020603050405020304" pitchFamily="18" charset="0"/>
                <a:ea typeface="Calibri" panose="020F0502020204030204" pitchFamily="34" charset="0"/>
              </a:rPr>
              <a:t>2.1.1.6. pasākuma “Pašvaldību ēku energoefektivitātes paaugstināšana” </a:t>
            </a:r>
            <a:r>
              <a:rPr lang="lv-LV" sz="1200" dirty="0" err="1">
                <a:effectLst/>
                <a:latin typeface="Times New Roman" panose="02020603050405020304" pitchFamily="18" charset="0"/>
                <a:ea typeface="Calibri" panose="020F0502020204030204" pitchFamily="34" charset="0"/>
              </a:rPr>
              <a:t>otr</a:t>
            </a:r>
            <a:r>
              <a:rPr lang="en-US" sz="1200" dirty="0">
                <a:effectLst/>
                <a:latin typeface="Times New Roman" panose="02020603050405020304" pitchFamily="18" charset="0"/>
                <a:ea typeface="Calibri" panose="020F0502020204030204" pitchFamily="34" charset="0"/>
              </a:rPr>
              <a:t>ā</a:t>
            </a:r>
            <a:r>
              <a:rPr lang="lv-LV" sz="1200" dirty="0">
                <a:effectLst/>
                <a:latin typeface="Times New Roman" panose="02020603050405020304" pitchFamily="18" charset="0"/>
                <a:ea typeface="Calibri" panose="020F0502020204030204" pitchFamily="34" charset="0"/>
              </a:rPr>
              <a:t> projektu iesniegumu atlases kārt</a:t>
            </a:r>
            <a:r>
              <a:rPr lang="en-US" sz="1200" dirty="0">
                <a:effectLst/>
                <a:latin typeface="Times New Roman" panose="02020603050405020304" pitchFamily="18" charset="0"/>
                <a:ea typeface="Calibri" panose="020F0502020204030204" pitchFamily="34" charset="0"/>
              </a:rPr>
              <a:t>a</a:t>
            </a:r>
            <a:endParaRPr lang="lv-LV" altLang="lv-LV" sz="1200" dirty="0">
              <a:latin typeface="+mj-lt"/>
            </a:endParaRPr>
          </a:p>
        </p:txBody>
      </p:sp>
      <p:sp>
        <p:nvSpPr>
          <p:cNvPr id="71683" name="Text Placeholder 2"/>
          <p:cNvSpPr>
            <a:spLocks noGrp="1"/>
          </p:cNvSpPr>
          <p:nvPr>
            <p:ph type="body" sz="quarter" idx="10"/>
          </p:nvPr>
        </p:nvSpPr>
        <p:spPr>
          <a:xfrm>
            <a:off x="685799" y="4709328"/>
            <a:ext cx="7772400" cy="698007"/>
          </a:xfrm>
        </p:spPr>
        <p:txBody>
          <a:bodyPr/>
          <a:lstStyle/>
          <a:p>
            <a:pPr>
              <a:lnSpc>
                <a:spcPct val="80000"/>
              </a:lnSpc>
            </a:pPr>
            <a:r>
              <a:rPr lang="en-US" altLang="lv-LV" sz="1100" b="1" dirty="0"/>
              <a:t>Kārlis Bergmanis</a:t>
            </a:r>
            <a:endParaRPr lang="lv-LV" altLang="lv-LV" sz="1100" b="1" dirty="0"/>
          </a:p>
          <a:p>
            <a:pPr>
              <a:lnSpc>
                <a:spcPct val="80000"/>
              </a:lnSpc>
            </a:pPr>
            <a:r>
              <a:rPr lang="lv-LV" altLang="lv-LV" sz="1100" dirty="0"/>
              <a:t>Infrastruktūras projektu atlases nodaļas vecākais eksperts</a:t>
            </a:r>
          </a:p>
          <a:p>
            <a:pPr>
              <a:lnSpc>
                <a:spcPct val="80000"/>
              </a:lnSpc>
            </a:pPr>
            <a:r>
              <a:rPr lang="en-US" altLang="lv-LV" sz="1100" dirty="0"/>
              <a:t>18</a:t>
            </a:r>
            <a:r>
              <a:rPr lang="lv-LV" altLang="lv-LV" sz="1100" dirty="0"/>
              <a:t>.12.202</a:t>
            </a:r>
            <a:r>
              <a:rPr lang="en-US" altLang="lv-LV" sz="1100" dirty="0"/>
              <a:t>4</a:t>
            </a:r>
            <a:r>
              <a:rPr lang="lv-LV" altLang="lv-LV" sz="1100" dirty="0"/>
              <a:t>.</a:t>
            </a:r>
          </a:p>
        </p:txBody>
      </p:sp>
      <p:pic>
        <p:nvPicPr>
          <p:cNvPr id="3" name="Picture 2" descr="Graphical user interface&#10;&#10;Description automatically generated">
            <a:extLst>
              <a:ext uri="{FF2B5EF4-FFF2-40B4-BE49-F238E27FC236}">
                <a16:creationId xmlns:a16="http://schemas.microsoft.com/office/drawing/2014/main" id="{FC42AE1C-46F3-1A85-8078-D08BC62BAE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2893" y="5306570"/>
            <a:ext cx="4158214" cy="1325702"/>
          </a:xfrm>
          <a:prstGeom prst="rect">
            <a:avLst/>
          </a:prstGeom>
        </p:spPr>
      </p:pic>
    </p:spTree>
    <p:extLst>
      <p:ext uri="{BB962C8B-B14F-4D97-AF65-F5344CB8AC3E}">
        <p14:creationId xmlns:p14="http://schemas.microsoft.com/office/powerpoint/2010/main" val="485570920"/>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Slide Number Placeholder 5"/>
          <p:cNvSpPr>
            <a:spLocks noGrp="1"/>
          </p:cNvSpPr>
          <p:nvPr>
            <p:ph type="sldNum" sz="quarter" idx="13"/>
          </p:nvPr>
        </p:nvSpPr>
        <p:spPr bwMode="auto">
          <a:xfrm>
            <a:off x="8453274" y="6372152"/>
            <a:ext cx="385926" cy="2572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10</a:t>
            </a:fld>
            <a:endParaRPr lang="en-US" altLang="lv-LV" sz="1000" dirty="0">
              <a:solidFill>
                <a:srgbClr val="898989"/>
              </a:solidFill>
              <a:latin typeface="Verdana" panose="020B0604030504040204" pitchFamily="34" charset="0"/>
            </a:endParaRPr>
          </a:p>
        </p:txBody>
      </p:sp>
      <p:sp>
        <p:nvSpPr>
          <p:cNvPr id="7" name="Title 1"/>
          <p:cNvSpPr txBox="1">
            <a:spLocks/>
          </p:cNvSpPr>
          <p:nvPr/>
        </p:nvSpPr>
        <p:spPr>
          <a:xfrm>
            <a:off x="627992" y="1998168"/>
            <a:ext cx="7706711" cy="748022"/>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2400" dirty="0">
                <a:solidFill>
                  <a:sysClr val="windowText" lastClr="000000"/>
                </a:solidFill>
              </a:rPr>
              <a:t>1</a:t>
            </a:r>
            <a:r>
              <a:rPr lang="lv-LV" sz="2400" dirty="0">
                <a:solidFill>
                  <a:sysClr val="windowText" lastClr="000000"/>
                </a:solidFill>
              </a:rPr>
              <a:t>. </a:t>
            </a:r>
            <a:r>
              <a:rPr lang="en-US" sz="2400" dirty="0" err="1">
                <a:solidFill>
                  <a:sysClr val="windowText" lastClr="000000"/>
                </a:solidFill>
              </a:rPr>
              <a:t>Pārāk</a:t>
            </a:r>
            <a:r>
              <a:rPr lang="en-US" sz="2400" dirty="0">
                <a:solidFill>
                  <a:sysClr val="windowText" lastClr="000000"/>
                </a:solidFill>
              </a:rPr>
              <a:t> </a:t>
            </a:r>
            <a:r>
              <a:rPr lang="en-US" sz="2400" dirty="0" err="1">
                <a:solidFill>
                  <a:sysClr val="windowText" lastClr="000000"/>
                </a:solidFill>
              </a:rPr>
              <a:t>optimistiski</a:t>
            </a:r>
            <a:r>
              <a:rPr lang="en-US" sz="2400" dirty="0">
                <a:solidFill>
                  <a:sysClr val="windowText" lastClr="000000"/>
                </a:solidFill>
              </a:rPr>
              <a:t> </a:t>
            </a:r>
            <a:r>
              <a:rPr lang="en-US" sz="2400" dirty="0" err="1">
                <a:solidFill>
                  <a:sysClr val="windowText" lastClr="000000"/>
                </a:solidFill>
              </a:rPr>
              <a:t>prognozēts</a:t>
            </a:r>
            <a:r>
              <a:rPr lang="en-US" sz="2400" dirty="0">
                <a:solidFill>
                  <a:sysClr val="windowText" lastClr="000000"/>
                </a:solidFill>
              </a:rPr>
              <a:t> </a:t>
            </a:r>
            <a:r>
              <a:rPr lang="en-US" sz="2400" dirty="0" err="1">
                <a:solidFill>
                  <a:sysClr val="windowText" lastClr="000000"/>
                </a:solidFill>
              </a:rPr>
              <a:t>saražojamās</a:t>
            </a:r>
            <a:r>
              <a:rPr lang="en-US" sz="2400" dirty="0">
                <a:solidFill>
                  <a:sysClr val="windowText" lastClr="000000"/>
                </a:solidFill>
              </a:rPr>
              <a:t> </a:t>
            </a:r>
            <a:r>
              <a:rPr lang="en-US" sz="2400" dirty="0" err="1">
                <a:solidFill>
                  <a:sysClr val="windowText" lastClr="000000"/>
                </a:solidFill>
              </a:rPr>
              <a:t>enerģijas</a:t>
            </a:r>
            <a:r>
              <a:rPr lang="en-US" sz="2400" dirty="0">
                <a:solidFill>
                  <a:sysClr val="windowText" lastClr="000000"/>
                </a:solidFill>
              </a:rPr>
              <a:t> </a:t>
            </a:r>
            <a:r>
              <a:rPr lang="en-US" sz="2400" dirty="0" err="1">
                <a:solidFill>
                  <a:sysClr val="windowText" lastClr="000000"/>
                </a:solidFill>
              </a:rPr>
              <a:t>apjoms</a:t>
            </a:r>
            <a:r>
              <a:rPr lang="lv-LV" sz="2400" dirty="0">
                <a:solidFill>
                  <a:sysClr val="windowText" lastClr="000000"/>
                </a:solidFill>
              </a:rPr>
              <a:t>.</a:t>
            </a:r>
            <a:endParaRPr lang="lv-LV" sz="2400" dirty="0">
              <a:solidFill>
                <a:srgbClr val="0070C0"/>
              </a:solidFill>
            </a:endParaRPr>
          </a:p>
        </p:txBody>
      </p:sp>
      <p:sp>
        <p:nvSpPr>
          <p:cNvPr id="5" name="TextBox 4">
            <a:extLst>
              <a:ext uri="{FF2B5EF4-FFF2-40B4-BE49-F238E27FC236}">
                <a16:creationId xmlns:a16="http://schemas.microsoft.com/office/drawing/2014/main" id="{F0485F1D-70DE-4166-A06A-EDC6B38B7A2F}"/>
              </a:ext>
            </a:extLst>
          </p:cNvPr>
          <p:cNvSpPr txBox="1"/>
          <p:nvPr/>
        </p:nvSpPr>
        <p:spPr>
          <a:xfrm>
            <a:off x="2693606" y="485847"/>
            <a:ext cx="4281960" cy="523220"/>
          </a:xfrm>
          <a:prstGeom prst="rect">
            <a:avLst/>
          </a:prstGeom>
          <a:noFill/>
        </p:spPr>
        <p:txBody>
          <a:bodyPr wrap="square" lIns="91440" tIns="45720" rIns="91440" bIns="45720" anchor="t">
            <a:spAutoFit/>
          </a:bodyPr>
          <a:lstStyle/>
          <a:p>
            <a:pPr algn="ctr"/>
            <a:r>
              <a:rPr lang="lv-LV" sz="2800" dirty="0">
                <a:latin typeface="+mj-lt"/>
              </a:rPr>
              <a:t>Iespējamie </a:t>
            </a:r>
            <a:r>
              <a:rPr lang="en-US" sz="2800" dirty="0" err="1">
                <a:latin typeface="+mj-lt"/>
              </a:rPr>
              <a:t>riski</a:t>
            </a:r>
            <a:endParaRPr lang="lv-LV" sz="2800" dirty="0" err="1">
              <a:latin typeface="+mj-lt"/>
            </a:endParaRPr>
          </a:p>
        </p:txBody>
      </p:sp>
      <p:sp>
        <p:nvSpPr>
          <p:cNvPr id="2" name="Title 1">
            <a:extLst>
              <a:ext uri="{FF2B5EF4-FFF2-40B4-BE49-F238E27FC236}">
                <a16:creationId xmlns:a16="http://schemas.microsoft.com/office/drawing/2014/main" id="{3B961700-63D5-711C-9F65-AF41CD9A9FF9}"/>
              </a:ext>
            </a:extLst>
          </p:cNvPr>
          <p:cNvSpPr txBox="1">
            <a:spLocks/>
          </p:cNvSpPr>
          <p:nvPr/>
        </p:nvSpPr>
        <p:spPr>
          <a:xfrm>
            <a:off x="627992" y="2680978"/>
            <a:ext cx="7825282" cy="748022"/>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l" defTabSz="685800" rtl="0" eaLnBrk="1" fontAlgn="auto" latinLnBrk="0" hangingPunct="1">
              <a:lnSpc>
                <a:spcPct val="90000"/>
              </a:lnSpc>
              <a:spcBef>
                <a:spcPct val="0"/>
              </a:spcBef>
              <a:spcAft>
                <a:spcPts val="0"/>
              </a:spcAft>
              <a:buClrTx/>
              <a:buSzTx/>
              <a:tabLst/>
              <a:defRPr/>
            </a:pPr>
            <a:r>
              <a:rPr lang="en-US" sz="2400" dirty="0"/>
              <a:t>2. </a:t>
            </a:r>
            <a:r>
              <a:rPr lang="en-US" sz="2400" dirty="0" err="1"/>
              <a:t>Pašpatēriņa</a:t>
            </a:r>
            <a:r>
              <a:rPr lang="en-US" sz="2400" dirty="0"/>
              <a:t> </a:t>
            </a:r>
            <a:r>
              <a:rPr lang="en-US" sz="2400" dirty="0" err="1"/>
              <a:t>prasību</a:t>
            </a:r>
            <a:r>
              <a:rPr lang="en-US" sz="2400" dirty="0"/>
              <a:t> </a:t>
            </a:r>
            <a:r>
              <a:rPr lang="en-US" sz="2400" dirty="0" err="1"/>
              <a:t>neizpilde</a:t>
            </a:r>
            <a:r>
              <a:rPr lang="en-US" sz="2400" dirty="0"/>
              <a:t>.</a:t>
            </a:r>
            <a:endParaRPr lang="lv-LV" sz="2400" dirty="0"/>
          </a:p>
        </p:txBody>
      </p:sp>
    </p:spTree>
    <p:extLst>
      <p:ext uri="{BB962C8B-B14F-4D97-AF65-F5344CB8AC3E}">
        <p14:creationId xmlns:p14="http://schemas.microsoft.com/office/powerpoint/2010/main" val="590241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Placeholder 1"/>
          <p:cNvSpPr>
            <a:spLocks noGrp="1"/>
          </p:cNvSpPr>
          <p:nvPr>
            <p:ph type="body" sz="quarter" idx="10"/>
          </p:nvPr>
        </p:nvSpPr>
        <p:spPr>
          <a:xfrm>
            <a:off x="696119" y="3429000"/>
            <a:ext cx="7772400" cy="914400"/>
          </a:xfrm>
        </p:spPr>
        <p:txBody>
          <a:bodyPr>
            <a:normAutofit/>
          </a:bodyPr>
          <a:lstStyle/>
          <a:p>
            <a:r>
              <a:rPr lang="lv-LV" altLang="lv-LV" sz="2000" b="1" dirty="0"/>
              <a:t>Paldies par uzmanību!</a:t>
            </a:r>
          </a:p>
        </p:txBody>
      </p:sp>
      <p:pic>
        <p:nvPicPr>
          <p:cNvPr id="2" name="Picture 1" descr="Graphical user interface&#10;&#10;Description automatically generated">
            <a:extLst>
              <a:ext uri="{FF2B5EF4-FFF2-40B4-BE49-F238E27FC236}">
                <a16:creationId xmlns:a16="http://schemas.microsoft.com/office/drawing/2014/main" id="{6F6C9A7B-BA87-72DF-EBDA-EEADFEB91D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2105" y="4997781"/>
            <a:ext cx="4719789" cy="1504741"/>
          </a:xfrm>
          <a:prstGeom prst="rect">
            <a:avLst/>
          </a:prstGeom>
        </p:spPr>
      </p:pic>
    </p:spTree>
    <p:extLst>
      <p:ext uri="{BB962C8B-B14F-4D97-AF65-F5344CB8AC3E}">
        <p14:creationId xmlns:p14="http://schemas.microsoft.com/office/powerpoint/2010/main" val="54134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2</a:t>
            </a:fld>
            <a:endParaRPr lang="en-US" altLang="lv-LV" sz="1000">
              <a:solidFill>
                <a:srgbClr val="898989"/>
              </a:solidFill>
              <a:latin typeface="Verdana" panose="020B0604030504040204" pitchFamily="34" charset="0"/>
            </a:endParaRPr>
          </a:p>
        </p:txBody>
      </p:sp>
      <p:sp>
        <p:nvSpPr>
          <p:cNvPr id="5" name="TextBox 4">
            <a:extLst>
              <a:ext uri="{FF2B5EF4-FFF2-40B4-BE49-F238E27FC236}">
                <a16:creationId xmlns:a16="http://schemas.microsoft.com/office/drawing/2014/main" id="{F0485F1D-70DE-4166-A06A-EDC6B38B7A2F}"/>
              </a:ext>
            </a:extLst>
          </p:cNvPr>
          <p:cNvSpPr txBox="1"/>
          <p:nvPr/>
        </p:nvSpPr>
        <p:spPr>
          <a:xfrm>
            <a:off x="2779637" y="509789"/>
            <a:ext cx="4981902" cy="830997"/>
          </a:xfrm>
          <a:prstGeom prst="rect">
            <a:avLst/>
          </a:prstGeom>
          <a:noFill/>
        </p:spPr>
        <p:txBody>
          <a:bodyPr wrap="square">
            <a:spAutoFit/>
          </a:bodyPr>
          <a:lstStyle/>
          <a:p>
            <a:pPr algn="ctr"/>
            <a:r>
              <a:rPr lang="en-US" sz="2800" u="sng" dirty="0" err="1">
                <a:latin typeface="+mj-lt"/>
              </a:rPr>
              <a:t>Projekta</a:t>
            </a:r>
            <a:r>
              <a:rPr lang="en-US" sz="2800" u="sng" dirty="0">
                <a:latin typeface="+mj-lt"/>
              </a:rPr>
              <a:t> </a:t>
            </a:r>
            <a:r>
              <a:rPr lang="en-US" sz="2800" u="sng" dirty="0" err="1">
                <a:latin typeface="+mj-lt"/>
              </a:rPr>
              <a:t>iesniedzējs</a:t>
            </a:r>
            <a:endParaRPr lang="en-US" sz="2800" u="sng" dirty="0">
              <a:latin typeface="+mj-lt"/>
            </a:endParaRPr>
          </a:p>
          <a:p>
            <a:pPr algn="ctr"/>
            <a:r>
              <a:rPr lang="en-US" sz="2000" dirty="0">
                <a:latin typeface="+mj-lt"/>
              </a:rPr>
              <a:t>(</a:t>
            </a:r>
            <a:r>
              <a:rPr lang="en-US" sz="2000" dirty="0" err="1">
                <a:latin typeface="+mj-lt"/>
              </a:rPr>
              <a:t>finansējuma</a:t>
            </a:r>
            <a:r>
              <a:rPr lang="en-US" sz="2000" dirty="0">
                <a:latin typeface="+mj-lt"/>
              </a:rPr>
              <a:t> </a:t>
            </a:r>
            <a:r>
              <a:rPr lang="en-US" sz="2000" dirty="0" err="1">
                <a:latin typeface="+mj-lt"/>
              </a:rPr>
              <a:t>saņēmējs</a:t>
            </a:r>
            <a:r>
              <a:rPr lang="en-US" sz="2000" dirty="0">
                <a:latin typeface="+mj-lt"/>
              </a:rPr>
              <a:t>)</a:t>
            </a:r>
            <a:endParaRPr lang="lv-LV" sz="2000" dirty="0">
              <a:latin typeface="+mj-lt"/>
            </a:endParaRPr>
          </a:p>
        </p:txBody>
      </p:sp>
      <p:sp>
        <p:nvSpPr>
          <p:cNvPr id="2" name="TextBox 1">
            <a:extLst>
              <a:ext uri="{FF2B5EF4-FFF2-40B4-BE49-F238E27FC236}">
                <a16:creationId xmlns:a16="http://schemas.microsoft.com/office/drawing/2014/main" id="{1D634EB6-4CB9-B707-7904-32343C740317}"/>
              </a:ext>
            </a:extLst>
          </p:cNvPr>
          <p:cNvSpPr txBox="1"/>
          <p:nvPr/>
        </p:nvSpPr>
        <p:spPr>
          <a:xfrm>
            <a:off x="628029" y="1775126"/>
            <a:ext cx="7625256" cy="1477328"/>
          </a:xfrm>
          <a:prstGeom prst="rect">
            <a:avLst/>
          </a:prstGeom>
          <a:noFill/>
        </p:spPr>
        <p:txBody>
          <a:bodyPr wrap="square">
            <a:spAutoFit/>
          </a:bodyPr>
          <a:lstStyle/>
          <a:p>
            <a:pPr algn="ctr"/>
            <a:r>
              <a:rPr lang="lv-LV" sz="1800" dirty="0">
                <a:latin typeface="Times New Roman" panose="02020603050405020304" pitchFamily="18" charset="0"/>
                <a:cs typeface="Times New Roman" panose="02020603050405020304" pitchFamily="18" charset="0"/>
              </a:rPr>
              <a:t>MK noteikum</a:t>
            </a:r>
            <a:r>
              <a:rPr lang="en-US" sz="1800" dirty="0" err="1">
                <a:latin typeface="Times New Roman" panose="02020603050405020304" pitchFamily="18" charset="0"/>
                <a:cs typeface="Times New Roman" panose="02020603050405020304" pitchFamily="18" charset="0"/>
              </a:rPr>
              <a:t>i</a:t>
            </a:r>
            <a:r>
              <a:rPr lang="lv-LV" sz="1800" dirty="0">
                <a:latin typeface="Times New Roman" panose="02020603050405020304" pitchFamily="18" charset="0"/>
                <a:cs typeface="Times New Roman" panose="02020603050405020304" pitchFamily="18" charset="0"/>
              </a:rPr>
              <a:t> Nr. </a:t>
            </a:r>
            <a:r>
              <a:rPr lang="en-US" sz="1800" dirty="0">
                <a:latin typeface="Times New Roman" panose="02020603050405020304" pitchFamily="18" charset="0"/>
                <a:cs typeface="Times New Roman" panose="02020603050405020304" pitchFamily="18" charset="0"/>
              </a:rPr>
              <a:t>700</a:t>
            </a:r>
            <a:r>
              <a:rPr lang="lv-LV"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lv-LV" sz="1800" b="1" i="0" dirty="0">
                <a:solidFill>
                  <a:srgbClr val="414142"/>
                </a:solidFill>
                <a:effectLst/>
                <a:latin typeface="Times New Roman" panose="02020603050405020304" pitchFamily="18" charset="0"/>
                <a:cs typeface="Times New Roman" panose="02020603050405020304" pitchFamily="18" charset="0"/>
              </a:rPr>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en-US" sz="1800" b="1" i="0" dirty="0">
                <a:solidFill>
                  <a:srgbClr val="414142"/>
                </a:solidFill>
                <a:effectLst/>
                <a:latin typeface="Times New Roman" panose="02020603050405020304" pitchFamily="18" charset="0"/>
                <a:cs typeface="Times New Roman" panose="02020603050405020304" pitchFamily="18" charset="0"/>
              </a:rPr>
              <a:t>”</a:t>
            </a:r>
            <a:endParaRPr lang="lv-LV" sz="18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6FC50E36-F09D-87E6-1F2F-ECA7C66A5780}"/>
              </a:ext>
            </a:extLst>
          </p:cNvPr>
          <p:cNvSpPr txBox="1">
            <a:spLocks/>
          </p:cNvSpPr>
          <p:nvPr/>
        </p:nvSpPr>
        <p:spPr>
          <a:xfrm>
            <a:off x="496686" y="3686794"/>
            <a:ext cx="7887942" cy="52322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defTabSz="685800" rtl="0" eaLnBrk="1" fontAlgn="auto" latinLnBrk="0" hangingPunct="1">
              <a:lnSpc>
                <a:spcPct val="90000"/>
              </a:lnSpc>
              <a:spcBef>
                <a:spcPct val="0"/>
              </a:spcBef>
              <a:spcAft>
                <a:spcPts val="0"/>
              </a:spcAft>
              <a:buClrTx/>
              <a:buSzTx/>
              <a:tabLst/>
              <a:defRPr/>
            </a:pPr>
            <a:r>
              <a:rPr lang="en-US" sz="2000" b="1" i="1" dirty="0"/>
              <a:t>- </a:t>
            </a:r>
            <a:r>
              <a:rPr lang="en-US" sz="2000" b="1" i="1" dirty="0" err="1"/>
              <a:t>sabiedrisko</a:t>
            </a:r>
            <a:r>
              <a:rPr lang="en-US" sz="2000" b="1" i="1" dirty="0"/>
              <a:t> </a:t>
            </a:r>
            <a:r>
              <a:rPr lang="en-US" sz="2000" b="1" i="1" dirty="0" err="1"/>
              <a:t>ūdenssaimniecības</a:t>
            </a:r>
            <a:r>
              <a:rPr lang="en-US" sz="2000" b="1" i="1" dirty="0"/>
              <a:t> </a:t>
            </a:r>
            <a:r>
              <a:rPr lang="en-US" sz="2000" b="1" i="1" dirty="0" err="1"/>
              <a:t>pakalpojumu</a:t>
            </a:r>
            <a:r>
              <a:rPr lang="en-US" sz="2000" b="1" i="1" dirty="0"/>
              <a:t> </a:t>
            </a:r>
            <a:r>
              <a:rPr lang="en-US" sz="2000" b="1" i="1" dirty="0" err="1"/>
              <a:t>sniedzējs</a:t>
            </a:r>
            <a:endParaRPr lang="lv-LV" sz="2000" b="1" i="1" dirty="0"/>
          </a:p>
        </p:txBody>
      </p:sp>
    </p:spTree>
    <p:extLst>
      <p:ext uri="{BB962C8B-B14F-4D97-AF65-F5344CB8AC3E}">
        <p14:creationId xmlns:p14="http://schemas.microsoft.com/office/powerpoint/2010/main" val="338786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FBF2-457F-C1A9-12FE-8071EEE6A8CF}"/>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F2AD8CB8-2F25-555D-8563-74EE03FB6D30}"/>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3</a:t>
            </a:fld>
            <a:endParaRPr lang="en-US" altLang="lv-LV" sz="1000">
              <a:solidFill>
                <a:srgbClr val="898989"/>
              </a:solidFill>
              <a:latin typeface="Verdana" panose="020B0604030504040204" pitchFamily="34" charset="0"/>
            </a:endParaRPr>
          </a:p>
        </p:txBody>
      </p:sp>
      <p:sp>
        <p:nvSpPr>
          <p:cNvPr id="5" name="TextBox 4">
            <a:extLst>
              <a:ext uri="{FF2B5EF4-FFF2-40B4-BE49-F238E27FC236}">
                <a16:creationId xmlns:a16="http://schemas.microsoft.com/office/drawing/2014/main" id="{E46746A9-0D03-6DDB-B0D5-92E8BA8B5F1B}"/>
              </a:ext>
            </a:extLst>
          </p:cNvPr>
          <p:cNvSpPr txBox="1"/>
          <p:nvPr/>
        </p:nvSpPr>
        <p:spPr>
          <a:xfrm>
            <a:off x="2779637" y="509789"/>
            <a:ext cx="4981902" cy="523220"/>
          </a:xfrm>
          <a:prstGeom prst="rect">
            <a:avLst/>
          </a:prstGeom>
          <a:noFill/>
        </p:spPr>
        <p:txBody>
          <a:bodyPr wrap="square">
            <a:spAutoFit/>
          </a:bodyPr>
          <a:lstStyle/>
          <a:p>
            <a:pPr algn="ctr"/>
            <a:r>
              <a:rPr lang="en-US" sz="2800" u="sng" dirty="0" err="1">
                <a:latin typeface="+mj-lt"/>
              </a:rPr>
              <a:t>Atbalstāmie</a:t>
            </a:r>
            <a:r>
              <a:rPr lang="en-US" sz="2800" u="sng" dirty="0">
                <a:latin typeface="+mj-lt"/>
              </a:rPr>
              <a:t> </a:t>
            </a:r>
            <a:r>
              <a:rPr lang="en-US" sz="2800" u="sng" dirty="0" err="1">
                <a:latin typeface="+mj-lt"/>
              </a:rPr>
              <a:t>pasākumi</a:t>
            </a:r>
            <a:endParaRPr lang="lv-LV" sz="2000" dirty="0">
              <a:latin typeface="+mj-lt"/>
            </a:endParaRPr>
          </a:p>
        </p:txBody>
      </p:sp>
      <p:sp>
        <p:nvSpPr>
          <p:cNvPr id="2" name="TextBox 1">
            <a:extLst>
              <a:ext uri="{FF2B5EF4-FFF2-40B4-BE49-F238E27FC236}">
                <a16:creationId xmlns:a16="http://schemas.microsoft.com/office/drawing/2014/main" id="{7AD7B986-29B2-64B5-7D0C-40B300FECE53}"/>
              </a:ext>
            </a:extLst>
          </p:cNvPr>
          <p:cNvSpPr txBox="1"/>
          <p:nvPr/>
        </p:nvSpPr>
        <p:spPr>
          <a:xfrm>
            <a:off x="628029" y="1775126"/>
            <a:ext cx="7625256" cy="1477328"/>
          </a:xfrm>
          <a:prstGeom prst="rect">
            <a:avLst/>
          </a:prstGeom>
          <a:noFill/>
        </p:spPr>
        <p:txBody>
          <a:bodyPr wrap="square">
            <a:spAutoFit/>
          </a:bodyPr>
          <a:lstStyle/>
          <a:p>
            <a:pPr algn="ctr"/>
            <a:r>
              <a:rPr lang="lv-LV" sz="1800" dirty="0">
                <a:latin typeface="Times New Roman" panose="02020603050405020304" pitchFamily="18" charset="0"/>
                <a:cs typeface="Times New Roman" panose="02020603050405020304" pitchFamily="18" charset="0"/>
              </a:rPr>
              <a:t>MK noteikum</a:t>
            </a:r>
            <a:r>
              <a:rPr lang="en-US" sz="1800" dirty="0" err="1">
                <a:latin typeface="Times New Roman" panose="02020603050405020304" pitchFamily="18" charset="0"/>
                <a:cs typeface="Times New Roman" panose="02020603050405020304" pitchFamily="18" charset="0"/>
              </a:rPr>
              <a:t>i</a:t>
            </a:r>
            <a:r>
              <a:rPr lang="lv-LV" sz="1800" dirty="0">
                <a:latin typeface="Times New Roman" panose="02020603050405020304" pitchFamily="18" charset="0"/>
                <a:cs typeface="Times New Roman" panose="02020603050405020304" pitchFamily="18" charset="0"/>
              </a:rPr>
              <a:t> Nr. </a:t>
            </a:r>
            <a:r>
              <a:rPr lang="en-US" sz="1800" dirty="0">
                <a:latin typeface="Times New Roman" panose="02020603050405020304" pitchFamily="18" charset="0"/>
                <a:cs typeface="Times New Roman" panose="02020603050405020304" pitchFamily="18" charset="0"/>
              </a:rPr>
              <a:t>700</a:t>
            </a:r>
            <a:r>
              <a:rPr lang="lv-LV"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lv-LV" sz="1800" b="1" i="0" dirty="0">
                <a:solidFill>
                  <a:srgbClr val="414142"/>
                </a:solidFill>
                <a:effectLst/>
                <a:latin typeface="Times New Roman" panose="02020603050405020304" pitchFamily="18" charset="0"/>
                <a:cs typeface="Times New Roman" panose="02020603050405020304" pitchFamily="18" charset="0"/>
              </a:rPr>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lv-LV" sz="1800" b="1" dirty="0">
                <a:solidFill>
                  <a:srgbClr val="414142"/>
                </a:solidFill>
                <a:latin typeface="Times New Roman" panose="02020603050405020304" pitchFamily="18" charset="0"/>
                <a:cs typeface="Times New Roman" panose="02020603050405020304" pitchFamily="18" charset="0"/>
              </a:rPr>
              <a:t>»</a:t>
            </a:r>
            <a:endParaRPr lang="lv-LV" sz="18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498B1CCB-17E0-8E4F-58FB-B5502B1E16DF}"/>
              </a:ext>
            </a:extLst>
          </p:cNvPr>
          <p:cNvSpPr txBox="1">
            <a:spLocks/>
          </p:cNvSpPr>
          <p:nvPr/>
        </p:nvSpPr>
        <p:spPr>
          <a:xfrm>
            <a:off x="496686" y="3686793"/>
            <a:ext cx="8342514" cy="2021675"/>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Atjaunīgos</a:t>
            </a:r>
            <a:r>
              <a:rPr lang="en-US" sz="1800" i="1" dirty="0"/>
              <a:t> </a:t>
            </a:r>
            <a:r>
              <a:rPr lang="en-US" sz="1800" i="1" dirty="0" err="1"/>
              <a:t>energoresursus</a:t>
            </a:r>
            <a:r>
              <a:rPr lang="en-US" sz="1800" i="1" dirty="0"/>
              <a:t> </a:t>
            </a:r>
            <a:r>
              <a:rPr lang="en-US" sz="1800" i="1" dirty="0" err="1"/>
              <a:t>izmantojošu</a:t>
            </a:r>
            <a:r>
              <a:rPr lang="en-US" sz="1800" i="1" dirty="0"/>
              <a:t> </a:t>
            </a:r>
            <a:r>
              <a:rPr lang="en-US" sz="1800" i="1" dirty="0" err="1"/>
              <a:t>elektroenerģijas</a:t>
            </a:r>
            <a:r>
              <a:rPr lang="en-US" sz="1800" i="1" dirty="0"/>
              <a:t> </a:t>
            </a:r>
            <a:r>
              <a:rPr lang="en-US" sz="1800" i="1" dirty="0" err="1"/>
              <a:t>ražošanas</a:t>
            </a:r>
            <a:r>
              <a:rPr lang="en-US" sz="1800" i="1" dirty="0"/>
              <a:t> </a:t>
            </a:r>
            <a:r>
              <a:rPr lang="en-US" sz="1800" i="1" dirty="0" err="1"/>
              <a:t>iekārtu</a:t>
            </a:r>
            <a:r>
              <a:rPr lang="en-US" sz="1800" i="1" dirty="0"/>
              <a:t> </a:t>
            </a:r>
            <a:r>
              <a:rPr lang="en-US" sz="1800" i="1" dirty="0" err="1"/>
              <a:t>uzstādīšana</a:t>
            </a:r>
            <a:r>
              <a:rPr lang="en-US" sz="1800" i="1" dirty="0"/>
              <a:t> (</a:t>
            </a:r>
            <a:r>
              <a:rPr lang="en-US" sz="1800" i="1" dirty="0" err="1"/>
              <a:t>obligāts</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Atjaunīgos</a:t>
            </a:r>
            <a:r>
              <a:rPr lang="en-US" sz="1800" i="1" dirty="0"/>
              <a:t> </a:t>
            </a:r>
            <a:r>
              <a:rPr lang="en-US" sz="1800" i="1" dirty="0" err="1"/>
              <a:t>energoresursus</a:t>
            </a:r>
            <a:r>
              <a:rPr lang="en-US" sz="1800" i="1" dirty="0"/>
              <a:t> </a:t>
            </a:r>
            <a:r>
              <a:rPr lang="en-US" sz="1800" i="1" dirty="0" err="1"/>
              <a:t>izmantojošu</a:t>
            </a:r>
            <a:r>
              <a:rPr lang="en-US" sz="1800" i="1" dirty="0"/>
              <a:t> </a:t>
            </a:r>
            <a:r>
              <a:rPr lang="en-US" sz="1800" i="1" dirty="0" err="1"/>
              <a:t>saražoto</a:t>
            </a:r>
            <a:r>
              <a:rPr lang="en-US" sz="1800" i="1" dirty="0"/>
              <a:t> </a:t>
            </a:r>
            <a:r>
              <a:rPr lang="en-US" sz="1800" i="1" dirty="0" err="1"/>
              <a:t>elektroenerģiju</a:t>
            </a:r>
            <a:r>
              <a:rPr lang="en-US" sz="1800" i="1" dirty="0"/>
              <a:t> </a:t>
            </a:r>
            <a:r>
              <a:rPr lang="en-US" sz="1800" i="1" dirty="0" err="1"/>
              <a:t>akumulējošu</a:t>
            </a:r>
            <a:r>
              <a:rPr lang="en-US" sz="1800" i="1" dirty="0"/>
              <a:t> </a:t>
            </a:r>
            <a:r>
              <a:rPr lang="en-US" sz="1800" i="1" dirty="0" err="1"/>
              <a:t>iekārtu</a:t>
            </a:r>
            <a:r>
              <a:rPr lang="en-US" sz="1800" i="1" dirty="0"/>
              <a:t> </a:t>
            </a:r>
            <a:r>
              <a:rPr lang="en-US" sz="1800" i="1" dirty="0" err="1"/>
              <a:t>uzstādīšana</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Enerģijas</a:t>
            </a:r>
            <a:r>
              <a:rPr lang="en-US" sz="1800" i="1" dirty="0"/>
              <a:t> </a:t>
            </a:r>
            <a:r>
              <a:rPr lang="en-US" sz="1800" i="1" dirty="0" err="1"/>
              <a:t>patēriņa</a:t>
            </a:r>
            <a:r>
              <a:rPr lang="en-US" sz="1800" i="1" dirty="0"/>
              <a:t> </a:t>
            </a:r>
            <a:r>
              <a:rPr lang="en-US" sz="1800" i="1" dirty="0" err="1"/>
              <a:t>vadībai</a:t>
            </a:r>
            <a:r>
              <a:rPr lang="en-US" sz="1800" i="1" dirty="0"/>
              <a:t> </a:t>
            </a:r>
            <a:r>
              <a:rPr lang="en-US" sz="1800" i="1" dirty="0" err="1"/>
              <a:t>nepieciešamo</a:t>
            </a:r>
            <a:r>
              <a:rPr lang="en-US" sz="1800" i="1" dirty="0"/>
              <a:t> video </a:t>
            </a:r>
            <a:r>
              <a:rPr lang="en-US" sz="1800" i="1" dirty="0" err="1"/>
              <a:t>tehnoloģiju</a:t>
            </a:r>
            <a:r>
              <a:rPr lang="en-US" sz="1800" i="1" dirty="0"/>
              <a:t> </a:t>
            </a:r>
            <a:r>
              <a:rPr lang="en-US" sz="1800" i="1" dirty="0" err="1"/>
              <a:t>iegāde</a:t>
            </a:r>
            <a:r>
              <a:rPr lang="en-US" sz="1800" i="1" dirty="0"/>
              <a:t> un </a:t>
            </a:r>
            <a:r>
              <a:rPr lang="en-US" sz="1800" i="1" dirty="0" err="1"/>
              <a:t>uzstādīšana</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Sabiedrisko</a:t>
            </a:r>
            <a:r>
              <a:rPr lang="en-US" sz="1800" i="1" dirty="0"/>
              <a:t> </a:t>
            </a:r>
            <a:r>
              <a:rPr lang="en-US" sz="1800" i="1" dirty="0" err="1"/>
              <a:t>ūdenssaimniecības</a:t>
            </a:r>
            <a:r>
              <a:rPr lang="en-US" sz="1800" i="1" dirty="0"/>
              <a:t> </a:t>
            </a:r>
            <a:r>
              <a:rPr lang="en-US" sz="1800" i="1" dirty="0" err="1"/>
              <a:t>pakalpojumu</a:t>
            </a:r>
            <a:r>
              <a:rPr lang="en-US" sz="1800" i="1" dirty="0"/>
              <a:t> </a:t>
            </a:r>
            <a:r>
              <a:rPr lang="en-US" sz="1800" i="1" dirty="0" err="1"/>
              <a:t>sniegšanā</a:t>
            </a:r>
            <a:r>
              <a:rPr lang="en-US" sz="1800" i="1" dirty="0"/>
              <a:t> </a:t>
            </a:r>
            <a:r>
              <a:rPr lang="en-US" sz="1800" i="1" dirty="0" err="1"/>
              <a:t>iesaistīto</a:t>
            </a:r>
            <a:r>
              <a:rPr lang="en-US" sz="1800" i="1" dirty="0"/>
              <a:t> </a:t>
            </a:r>
            <a:r>
              <a:rPr lang="en-US" sz="1800" i="1" dirty="0" err="1"/>
              <a:t>tehnoloģisko</a:t>
            </a:r>
            <a:r>
              <a:rPr lang="en-US" sz="1800" i="1" dirty="0"/>
              <a:t> </a:t>
            </a:r>
            <a:r>
              <a:rPr lang="en-US" sz="1800" i="1" dirty="0" err="1"/>
              <a:t>iekārtu</a:t>
            </a:r>
            <a:r>
              <a:rPr lang="en-US" sz="1800" i="1" dirty="0"/>
              <a:t> un </a:t>
            </a:r>
            <a:r>
              <a:rPr lang="en-US" sz="1800" i="1" dirty="0" err="1"/>
              <a:t>procesu</a:t>
            </a:r>
            <a:r>
              <a:rPr lang="en-US" sz="1800" i="1" dirty="0"/>
              <a:t> </a:t>
            </a:r>
            <a:r>
              <a:rPr lang="en-US" sz="1800" i="1" dirty="0" err="1"/>
              <a:t>energoefektivitātes</a:t>
            </a:r>
            <a:r>
              <a:rPr lang="en-US" sz="1800" i="1" dirty="0"/>
              <a:t> </a:t>
            </a:r>
            <a:r>
              <a:rPr lang="en-US" sz="1800" i="1" dirty="0" err="1"/>
              <a:t>uzlabošana</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u.c.</a:t>
            </a:r>
            <a:endParaRPr lang="lv-LV" sz="2000" i="1" dirty="0"/>
          </a:p>
        </p:txBody>
      </p:sp>
    </p:spTree>
    <p:extLst>
      <p:ext uri="{BB962C8B-B14F-4D97-AF65-F5344CB8AC3E}">
        <p14:creationId xmlns:p14="http://schemas.microsoft.com/office/powerpoint/2010/main" val="2753528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5FC1D-6666-751D-1DD4-2BE9D8C68AF9}"/>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96E5ECDA-29A0-0CAF-0956-8A99B92475E5}"/>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4</a:t>
            </a:fld>
            <a:endParaRPr lang="en-US" altLang="lv-LV" sz="1000">
              <a:solidFill>
                <a:srgbClr val="898989"/>
              </a:solidFill>
              <a:latin typeface="Verdana" panose="020B0604030504040204" pitchFamily="34" charset="0"/>
            </a:endParaRPr>
          </a:p>
        </p:txBody>
      </p:sp>
      <p:sp>
        <p:nvSpPr>
          <p:cNvPr id="5" name="TextBox 4">
            <a:extLst>
              <a:ext uri="{FF2B5EF4-FFF2-40B4-BE49-F238E27FC236}">
                <a16:creationId xmlns:a16="http://schemas.microsoft.com/office/drawing/2014/main" id="{FD4F2C7F-E1DC-7655-F331-7F1A3E267C39}"/>
              </a:ext>
            </a:extLst>
          </p:cNvPr>
          <p:cNvSpPr txBox="1"/>
          <p:nvPr/>
        </p:nvSpPr>
        <p:spPr>
          <a:xfrm>
            <a:off x="2779637" y="509789"/>
            <a:ext cx="4981902" cy="954107"/>
          </a:xfrm>
          <a:prstGeom prst="rect">
            <a:avLst/>
          </a:prstGeom>
          <a:noFill/>
        </p:spPr>
        <p:txBody>
          <a:bodyPr wrap="square">
            <a:spAutoFit/>
          </a:bodyPr>
          <a:lstStyle/>
          <a:p>
            <a:pPr algn="ctr"/>
            <a:r>
              <a:rPr lang="en-US" sz="2800" u="sng" dirty="0" err="1">
                <a:latin typeface="+mj-lt"/>
              </a:rPr>
              <a:t>Energoefektivitātes</a:t>
            </a:r>
            <a:r>
              <a:rPr lang="en-US" sz="2800" u="sng" dirty="0">
                <a:latin typeface="+mj-lt"/>
              </a:rPr>
              <a:t> </a:t>
            </a:r>
            <a:r>
              <a:rPr lang="en-US" sz="2800" u="sng" dirty="0" err="1">
                <a:latin typeface="+mj-lt"/>
              </a:rPr>
              <a:t>nosacījumi</a:t>
            </a:r>
            <a:r>
              <a:rPr lang="en-US" sz="2800" u="sng" dirty="0">
                <a:latin typeface="+mj-lt"/>
              </a:rPr>
              <a:t> / </a:t>
            </a:r>
            <a:r>
              <a:rPr lang="en-US" sz="2800" u="sng" dirty="0" err="1">
                <a:latin typeface="+mj-lt"/>
              </a:rPr>
              <a:t>kritēriji</a:t>
            </a:r>
            <a:endParaRPr lang="lv-LV" sz="2000" dirty="0">
              <a:latin typeface="+mj-lt"/>
            </a:endParaRPr>
          </a:p>
        </p:txBody>
      </p:sp>
      <p:sp>
        <p:nvSpPr>
          <p:cNvPr id="2" name="TextBox 1">
            <a:extLst>
              <a:ext uri="{FF2B5EF4-FFF2-40B4-BE49-F238E27FC236}">
                <a16:creationId xmlns:a16="http://schemas.microsoft.com/office/drawing/2014/main" id="{F3D820CB-6231-7D00-4A51-72AFBAA04DA9}"/>
              </a:ext>
            </a:extLst>
          </p:cNvPr>
          <p:cNvSpPr txBox="1"/>
          <p:nvPr/>
        </p:nvSpPr>
        <p:spPr>
          <a:xfrm>
            <a:off x="628029" y="1775126"/>
            <a:ext cx="7625256" cy="1477328"/>
          </a:xfrm>
          <a:prstGeom prst="rect">
            <a:avLst/>
          </a:prstGeom>
          <a:noFill/>
        </p:spPr>
        <p:txBody>
          <a:bodyPr wrap="square">
            <a:spAutoFit/>
          </a:bodyPr>
          <a:lstStyle/>
          <a:p>
            <a:pPr algn="ctr"/>
            <a:r>
              <a:rPr lang="lv-LV" sz="1800" dirty="0">
                <a:latin typeface="Times New Roman" panose="02020603050405020304" pitchFamily="18" charset="0"/>
                <a:cs typeface="Times New Roman" panose="02020603050405020304" pitchFamily="18" charset="0"/>
              </a:rPr>
              <a:t>MK noteikum</a:t>
            </a:r>
            <a:r>
              <a:rPr lang="en-US" sz="1800" dirty="0" err="1">
                <a:latin typeface="Times New Roman" panose="02020603050405020304" pitchFamily="18" charset="0"/>
                <a:cs typeface="Times New Roman" panose="02020603050405020304" pitchFamily="18" charset="0"/>
              </a:rPr>
              <a:t>i</a:t>
            </a:r>
            <a:r>
              <a:rPr lang="lv-LV" sz="1800" dirty="0">
                <a:latin typeface="Times New Roman" panose="02020603050405020304" pitchFamily="18" charset="0"/>
                <a:cs typeface="Times New Roman" panose="02020603050405020304" pitchFamily="18" charset="0"/>
              </a:rPr>
              <a:t> Nr. </a:t>
            </a:r>
            <a:r>
              <a:rPr lang="en-US" sz="1800" dirty="0">
                <a:latin typeface="Times New Roman" panose="02020603050405020304" pitchFamily="18" charset="0"/>
                <a:cs typeface="Times New Roman" panose="02020603050405020304" pitchFamily="18" charset="0"/>
              </a:rPr>
              <a:t>700</a:t>
            </a:r>
            <a:r>
              <a:rPr lang="lv-LV"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lv-LV" sz="1800" b="1" i="0" dirty="0">
                <a:solidFill>
                  <a:srgbClr val="414142"/>
                </a:solidFill>
                <a:effectLst/>
                <a:latin typeface="Times New Roman" panose="02020603050405020304" pitchFamily="18" charset="0"/>
                <a:cs typeface="Times New Roman" panose="02020603050405020304" pitchFamily="18" charset="0"/>
              </a:rPr>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lv-LV" sz="1800" b="1" dirty="0">
                <a:solidFill>
                  <a:srgbClr val="414142"/>
                </a:solidFill>
                <a:latin typeface="Times New Roman" panose="02020603050405020304" pitchFamily="18" charset="0"/>
                <a:cs typeface="Times New Roman" panose="02020603050405020304" pitchFamily="18" charset="0"/>
              </a:rPr>
              <a:t>»</a:t>
            </a:r>
            <a:endParaRPr lang="lv-LV" sz="18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F06A7531-4680-9CBB-EFF4-9ABB4FFDEA0D}"/>
              </a:ext>
            </a:extLst>
          </p:cNvPr>
          <p:cNvSpPr txBox="1">
            <a:spLocks/>
          </p:cNvSpPr>
          <p:nvPr/>
        </p:nvSpPr>
        <p:spPr>
          <a:xfrm>
            <a:off x="496686" y="3686793"/>
            <a:ext cx="8342514" cy="2021675"/>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Elektroenerģijas</a:t>
            </a:r>
            <a:r>
              <a:rPr lang="en-US" sz="1800" i="1" dirty="0"/>
              <a:t> </a:t>
            </a:r>
            <a:r>
              <a:rPr lang="en-US" sz="1800" i="1" dirty="0" err="1"/>
              <a:t>ražošanas</a:t>
            </a:r>
            <a:r>
              <a:rPr lang="en-US" sz="1800" i="1" dirty="0"/>
              <a:t> </a:t>
            </a:r>
            <a:r>
              <a:rPr lang="en-US" sz="1800" i="1" dirty="0" err="1"/>
              <a:t>iekārtu</a:t>
            </a:r>
            <a:r>
              <a:rPr lang="en-US" sz="1800" i="1" dirty="0"/>
              <a:t> </a:t>
            </a:r>
            <a:r>
              <a:rPr lang="en-US" sz="1800" i="1" dirty="0" err="1"/>
              <a:t>uzstādāmā</a:t>
            </a:r>
            <a:r>
              <a:rPr lang="en-US" sz="1800" i="1" dirty="0"/>
              <a:t> </a:t>
            </a:r>
            <a:r>
              <a:rPr lang="en-US" sz="1800" i="1" dirty="0" err="1"/>
              <a:t>jauda</a:t>
            </a:r>
            <a:r>
              <a:rPr lang="en-US" sz="1800" i="1" dirty="0"/>
              <a:t>:</a:t>
            </a:r>
          </a:p>
          <a:p>
            <a:pPr marR="0" lvl="0" algn="l" defTabSz="685800" rtl="0" eaLnBrk="1" fontAlgn="auto" latinLnBrk="0" hangingPunct="1">
              <a:lnSpc>
                <a:spcPct val="90000"/>
              </a:lnSpc>
              <a:spcBef>
                <a:spcPct val="0"/>
              </a:spcBef>
              <a:spcAft>
                <a:spcPts val="0"/>
              </a:spcAft>
              <a:buClrTx/>
              <a:buSzTx/>
              <a:tabLst/>
              <a:defRPr/>
            </a:pPr>
            <a:r>
              <a:rPr lang="en-US" sz="1800" i="1" dirty="0"/>
              <a:t>       &lt; 1 MW</a:t>
            </a:r>
          </a:p>
          <a:p>
            <a:pPr marR="0" lvl="0" algn="l" defTabSz="685800" rtl="0" eaLnBrk="1" fontAlgn="auto" latinLnBrk="0" hangingPunct="1">
              <a:lnSpc>
                <a:spcPct val="90000"/>
              </a:lnSpc>
              <a:spcBef>
                <a:spcPct val="0"/>
              </a:spcBef>
              <a:spcAft>
                <a:spcPts val="0"/>
              </a:spcAft>
              <a:buClrTx/>
              <a:buSzTx/>
              <a:tabLst/>
              <a:defRPr/>
            </a:pPr>
            <a:r>
              <a:rPr lang="en-US" sz="1800" i="1" dirty="0"/>
              <a:t>       &gt;=50 kW </a:t>
            </a:r>
            <a:r>
              <a:rPr lang="en-US" sz="1800" i="1" dirty="0" err="1"/>
              <a:t>vai</a:t>
            </a:r>
            <a:r>
              <a:rPr lang="en-US" sz="1800" i="1" dirty="0"/>
              <a:t> &gt;=100 kW (</a:t>
            </a:r>
            <a:r>
              <a:rPr lang="en-US" sz="1800" i="1" dirty="0" err="1"/>
              <a:t>atkarībā</a:t>
            </a:r>
            <a:r>
              <a:rPr lang="en-US" sz="1800" i="1" dirty="0"/>
              <a:t> no </a:t>
            </a:r>
            <a:r>
              <a:rPr lang="en-US" sz="1800" i="1" dirty="0" err="1"/>
              <a:t>piesārņojuma</a:t>
            </a:r>
            <a:r>
              <a:rPr lang="en-US" sz="1800" i="1" dirty="0"/>
              <a:t> </a:t>
            </a:r>
            <a:r>
              <a:rPr lang="en-US" sz="1800" i="1" dirty="0" err="1"/>
              <a:t>slodzes</a:t>
            </a:r>
            <a:r>
              <a:rPr lang="en-US" sz="1800" i="1" dirty="0"/>
              <a:t> </a:t>
            </a:r>
            <a:r>
              <a:rPr lang="en-US" sz="1800" i="1" dirty="0" err="1"/>
              <a:t>apjoma</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a:t>ERAF </a:t>
            </a:r>
            <a:r>
              <a:rPr lang="en-US" sz="1800" i="1" dirty="0" err="1"/>
              <a:t>finansējums</a:t>
            </a:r>
            <a:r>
              <a:rPr lang="en-US" sz="1800" i="1" dirty="0"/>
              <a:t> </a:t>
            </a:r>
            <a:r>
              <a:rPr lang="en-US" sz="1800" i="1" dirty="0" err="1"/>
              <a:t>uz</a:t>
            </a:r>
            <a:r>
              <a:rPr lang="en-US" sz="1800" i="1" dirty="0"/>
              <a:t> </a:t>
            </a:r>
            <a:r>
              <a:rPr lang="en-US" sz="1800" i="1" dirty="0" err="1"/>
              <a:t>papildu</a:t>
            </a:r>
            <a:r>
              <a:rPr lang="en-US" sz="1800" i="1" dirty="0"/>
              <a:t> </a:t>
            </a:r>
            <a:r>
              <a:rPr lang="en-US" sz="1800" i="1" dirty="0" err="1"/>
              <a:t>jaudas</a:t>
            </a:r>
            <a:r>
              <a:rPr lang="en-US" sz="1800" i="1" dirty="0"/>
              <a:t> kW </a:t>
            </a:r>
            <a:r>
              <a:rPr lang="en-US" sz="1800" i="1" dirty="0" err="1"/>
              <a:t>elektroenerģijas</a:t>
            </a:r>
            <a:r>
              <a:rPr lang="en-US" sz="1800" i="1" dirty="0"/>
              <a:t> </a:t>
            </a:r>
            <a:r>
              <a:rPr lang="en-US" sz="1800" i="1" dirty="0" err="1"/>
              <a:t>ražošanas</a:t>
            </a:r>
            <a:r>
              <a:rPr lang="en-US" sz="1800" i="1" dirty="0"/>
              <a:t> </a:t>
            </a:r>
            <a:r>
              <a:rPr lang="en-US" sz="1800" i="1" dirty="0" err="1"/>
              <a:t>iekārtām</a:t>
            </a:r>
            <a:endParaRPr lang="en-US" sz="1800" i="1" dirty="0"/>
          </a:p>
          <a:p>
            <a:pPr marR="0" lvl="0" algn="l" defTabSz="685800" rtl="0" eaLnBrk="1" fontAlgn="auto" latinLnBrk="0" hangingPunct="1">
              <a:lnSpc>
                <a:spcPct val="90000"/>
              </a:lnSpc>
              <a:spcBef>
                <a:spcPct val="0"/>
              </a:spcBef>
              <a:spcAft>
                <a:spcPts val="0"/>
              </a:spcAft>
              <a:buClrTx/>
              <a:buSzTx/>
              <a:tabLst/>
              <a:defRPr/>
            </a:pPr>
            <a:r>
              <a:rPr lang="en-US" sz="1800" i="1" dirty="0"/>
              <a:t>      &lt;=1800,00 EUR (</a:t>
            </a:r>
            <a:r>
              <a:rPr lang="en-US" sz="1800" i="1" dirty="0" err="1"/>
              <a:t>saules</a:t>
            </a:r>
            <a:r>
              <a:rPr lang="en-US" sz="1800" i="1" dirty="0"/>
              <a:t> </a:t>
            </a:r>
            <a:r>
              <a:rPr lang="en-US" sz="1800" i="1" dirty="0" err="1"/>
              <a:t>stacijas</a:t>
            </a:r>
            <a:r>
              <a:rPr lang="en-US" sz="1800" i="1" dirty="0"/>
              <a:t>)</a:t>
            </a:r>
          </a:p>
          <a:p>
            <a:pPr marR="0" lvl="0" algn="l" defTabSz="685800" rtl="0" eaLnBrk="1" fontAlgn="auto" latinLnBrk="0" hangingPunct="1">
              <a:lnSpc>
                <a:spcPct val="90000"/>
              </a:lnSpc>
              <a:spcBef>
                <a:spcPct val="0"/>
              </a:spcBef>
              <a:spcAft>
                <a:spcPts val="0"/>
              </a:spcAft>
              <a:buClrTx/>
              <a:buSzTx/>
              <a:tabLst/>
              <a:defRPr/>
            </a:pPr>
            <a:r>
              <a:rPr lang="en-US" sz="1800" i="1" dirty="0"/>
              <a:t>      &lt;=3000,00 EUR (</a:t>
            </a:r>
            <a:r>
              <a:rPr lang="en-US" sz="1800" i="1" dirty="0" err="1"/>
              <a:t>citām</a:t>
            </a:r>
            <a:r>
              <a:rPr lang="en-US" sz="1800" i="1" dirty="0"/>
              <a:t> </a:t>
            </a:r>
            <a:r>
              <a:rPr lang="en-US" sz="1800" i="1" dirty="0" err="1"/>
              <a:t>tehnoloģijām</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a:t>ERAF </a:t>
            </a:r>
            <a:r>
              <a:rPr lang="en-US" sz="1800" i="1" dirty="0" err="1"/>
              <a:t>finansējums</a:t>
            </a:r>
            <a:r>
              <a:rPr lang="en-US" sz="1800" i="1" dirty="0"/>
              <a:t> </a:t>
            </a:r>
            <a:r>
              <a:rPr lang="en-US" sz="1800" i="1" dirty="0" err="1"/>
              <a:t>uz</a:t>
            </a:r>
            <a:r>
              <a:rPr lang="en-US" sz="1800" i="1" dirty="0"/>
              <a:t> </a:t>
            </a:r>
            <a:r>
              <a:rPr lang="en-US" sz="1800" i="1" dirty="0" err="1"/>
              <a:t>vienu</a:t>
            </a:r>
            <a:r>
              <a:rPr lang="en-US" sz="1800" i="1" dirty="0"/>
              <a:t> </a:t>
            </a:r>
            <a:r>
              <a:rPr lang="en-US" sz="1800" i="1" dirty="0" err="1"/>
              <a:t>ietaupīto</a:t>
            </a:r>
            <a:r>
              <a:rPr lang="en-US" sz="1800" i="1" dirty="0"/>
              <a:t> </a:t>
            </a:r>
            <a:r>
              <a:rPr lang="en-US" sz="1800" i="1" dirty="0" err="1"/>
              <a:t>primārās</a:t>
            </a:r>
            <a:r>
              <a:rPr lang="en-US" sz="1800" i="1" dirty="0"/>
              <a:t> </a:t>
            </a:r>
            <a:r>
              <a:rPr lang="en-US" sz="1800" i="1" dirty="0" err="1"/>
              <a:t>enerģijas</a:t>
            </a:r>
            <a:r>
              <a:rPr lang="en-US" sz="1800" i="1" dirty="0"/>
              <a:t> kWh</a:t>
            </a:r>
          </a:p>
          <a:p>
            <a:pPr marR="0" lvl="0" algn="l" defTabSz="685800" rtl="0" eaLnBrk="1" fontAlgn="auto" latinLnBrk="0" hangingPunct="1">
              <a:lnSpc>
                <a:spcPct val="90000"/>
              </a:lnSpc>
              <a:spcBef>
                <a:spcPct val="0"/>
              </a:spcBef>
              <a:spcAft>
                <a:spcPts val="0"/>
              </a:spcAft>
              <a:buClrTx/>
              <a:buSzTx/>
              <a:tabLst/>
              <a:defRPr/>
            </a:pPr>
            <a:r>
              <a:rPr lang="en-US" sz="1800" i="1" dirty="0"/>
              <a:t>      &lt;=10,00 EUR</a:t>
            </a:r>
            <a:endParaRPr lang="lv-LV" sz="2000" i="1" dirty="0"/>
          </a:p>
        </p:txBody>
      </p:sp>
    </p:spTree>
    <p:extLst>
      <p:ext uri="{BB962C8B-B14F-4D97-AF65-F5344CB8AC3E}">
        <p14:creationId xmlns:p14="http://schemas.microsoft.com/office/powerpoint/2010/main" val="2746351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53B0D-A166-118C-8D3A-73FEACD3A5CC}"/>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EC474BB0-88DC-E8FA-E706-4325BF1E02DE}"/>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5</a:t>
            </a:fld>
            <a:endParaRPr lang="en-US" altLang="lv-LV" sz="1000">
              <a:solidFill>
                <a:srgbClr val="898989"/>
              </a:solidFill>
              <a:latin typeface="Verdana" panose="020B0604030504040204" pitchFamily="34" charset="0"/>
            </a:endParaRPr>
          </a:p>
        </p:txBody>
      </p:sp>
      <p:sp>
        <p:nvSpPr>
          <p:cNvPr id="5" name="TextBox 4">
            <a:extLst>
              <a:ext uri="{FF2B5EF4-FFF2-40B4-BE49-F238E27FC236}">
                <a16:creationId xmlns:a16="http://schemas.microsoft.com/office/drawing/2014/main" id="{87F7E68B-5987-A9A7-EC08-AA8ACF32F56C}"/>
              </a:ext>
            </a:extLst>
          </p:cNvPr>
          <p:cNvSpPr txBox="1"/>
          <p:nvPr/>
        </p:nvSpPr>
        <p:spPr>
          <a:xfrm>
            <a:off x="2779637" y="509789"/>
            <a:ext cx="4981902" cy="523220"/>
          </a:xfrm>
          <a:prstGeom prst="rect">
            <a:avLst/>
          </a:prstGeom>
          <a:noFill/>
        </p:spPr>
        <p:txBody>
          <a:bodyPr wrap="square">
            <a:spAutoFit/>
          </a:bodyPr>
          <a:lstStyle/>
          <a:p>
            <a:pPr algn="ctr"/>
            <a:r>
              <a:rPr lang="en-US" sz="2800" u="sng" dirty="0" err="1">
                <a:latin typeface="+mj-lt"/>
              </a:rPr>
              <a:t>Dokumenti</a:t>
            </a:r>
            <a:endParaRPr lang="lv-LV" sz="2000" dirty="0">
              <a:latin typeface="+mj-lt"/>
            </a:endParaRPr>
          </a:p>
        </p:txBody>
      </p:sp>
      <p:sp>
        <p:nvSpPr>
          <p:cNvPr id="2" name="TextBox 1">
            <a:extLst>
              <a:ext uri="{FF2B5EF4-FFF2-40B4-BE49-F238E27FC236}">
                <a16:creationId xmlns:a16="http://schemas.microsoft.com/office/drawing/2014/main" id="{500B34BC-AB0A-EA18-6385-08E92478E228}"/>
              </a:ext>
            </a:extLst>
          </p:cNvPr>
          <p:cNvSpPr txBox="1"/>
          <p:nvPr/>
        </p:nvSpPr>
        <p:spPr>
          <a:xfrm>
            <a:off x="628029" y="1775126"/>
            <a:ext cx="7625256" cy="1477328"/>
          </a:xfrm>
          <a:prstGeom prst="rect">
            <a:avLst/>
          </a:prstGeom>
          <a:noFill/>
        </p:spPr>
        <p:txBody>
          <a:bodyPr wrap="square">
            <a:spAutoFit/>
          </a:bodyPr>
          <a:lstStyle/>
          <a:p>
            <a:pPr algn="ctr"/>
            <a:r>
              <a:rPr lang="lv-LV" sz="1800" dirty="0">
                <a:latin typeface="Times New Roman" panose="02020603050405020304" pitchFamily="18" charset="0"/>
                <a:cs typeface="Times New Roman" panose="02020603050405020304" pitchFamily="18" charset="0"/>
              </a:rPr>
              <a:t>MK noteikum</a:t>
            </a:r>
            <a:r>
              <a:rPr lang="en-US" sz="1800" dirty="0" err="1">
                <a:latin typeface="Times New Roman" panose="02020603050405020304" pitchFamily="18" charset="0"/>
                <a:cs typeface="Times New Roman" panose="02020603050405020304" pitchFamily="18" charset="0"/>
              </a:rPr>
              <a:t>i</a:t>
            </a:r>
            <a:r>
              <a:rPr lang="lv-LV" sz="1800" dirty="0">
                <a:latin typeface="Times New Roman" panose="02020603050405020304" pitchFamily="18" charset="0"/>
                <a:cs typeface="Times New Roman" panose="02020603050405020304" pitchFamily="18" charset="0"/>
              </a:rPr>
              <a:t> Nr. </a:t>
            </a:r>
            <a:r>
              <a:rPr lang="en-US" sz="1800" dirty="0">
                <a:latin typeface="Times New Roman" panose="02020603050405020304" pitchFamily="18" charset="0"/>
                <a:cs typeface="Times New Roman" panose="02020603050405020304" pitchFamily="18" charset="0"/>
              </a:rPr>
              <a:t>700</a:t>
            </a:r>
            <a:r>
              <a:rPr lang="lv-LV"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t>
            </a:r>
            <a:r>
              <a:rPr lang="lv-LV" sz="1800" b="1" i="0" dirty="0">
                <a:solidFill>
                  <a:srgbClr val="414142"/>
                </a:solidFill>
                <a:effectLst/>
                <a:latin typeface="Times New Roman" panose="02020603050405020304" pitchFamily="18" charset="0"/>
                <a:cs typeface="Times New Roman" panose="02020603050405020304" pitchFamily="18" charset="0"/>
              </a:rPr>
              <a:t>Eiropas Savienības kohēzijas politikas programmas 2021.–2027. gadam 2.1.1. specifiskā atbalsta mērķa «Energoefektivitātes veicināšana un siltumnīcefekta gāzu emisiju samazināšana»  2.1.1.6. pasākuma «Pašvaldību ēku energoefektivitātes paaugstināšana» otrās projektu iesniegumu atlases kārtas īstenošanas noteikumi</a:t>
            </a:r>
            <a:r>
              <a:rPr lang="lv-LV" sz="1800" b="1" dirty="0">
                <a:solidFill>
                  <a:srgbClr val="414142"/>
                </a:solidFill>
                <a:latin typeface="Times New Roman" panose="02020603050405020304" pitchFamily="18" charset="0"/>
                <a:cs typeface="Times New Roman" panose="02020603050405020304" pitchFamily="18" charset="0"/>
              </a:rPr>
              <a:t>»</a:t>
            </a:r>
            <a:endParaRPr lang="lv-LV" sz="1800" dirty="0">
              <a:latin typeface="Times New Roman" panose="02020603050405020304" pitchFamily="18" charset="0"/>
              <a:cs typeface="Times New Roman" panose="02020603050405020304" pitchFamily="18" charset="0"/>
            </a:endParaRPr>
          </a:p>
        </p:txBody>
      </p:sp>
      <p:sp>
        <p:nvSpPr>
          <p:cNvPr id="6" name="Title 1">
            <a:extLst>
              <a:ext uri="{FF2B5EF4-FFF2-40B4-BE49-F238E27FC236}">
                <a16:creationId xmlns:a16="http://schemas.microsoft.com/office/drawing/2014/main" id="{BA94CDF4-4A11-BABD-D562-B5D10D18F36B}"/>
              </a:ext>
            </a:extLst>
          </p:cNvPr>
          <p:cNvSpPr txBox="1">
            <a:spLocks/>
          </p:cNvSpPr>
          <p:nvPr/>
        </p:nvSpPr>
        <p:spPr>
          <a:xfrm>
            <a:off x="496686" y="3686793"/>
            <a:ext cx="8342514" cy="147732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l" defTabSz="685800" rtl="0" eaLnBrk="1" fontAlgn="auto" latinLnBrk="0" hangingPunct="1">
              <a:lnSpc>
                <a:spcPct val="90000"/>
              </a:lnSpc>
              <a:spcBef>
                <a:spcPct val="0"/>
              </a:spcBef>
              <a:spcAft>
                <a:spcPts val="0"/>
              </a:spcAft>
              <a:buClrTx/>
              <a:buSzTx/>
              <a:tabLst/>
              <a:defRPr/>
            </a:pPr>
            <a:r>
              <a:rPr lang="en-US" sz="1800" i="1" dirty="0" err="1"/>
              <a:t>Iepriekš</a:t>
            </a:r>
            <a:r>
              <a:rPr lang="en-US" sz="1800" i="1" dirty="0"/>
              <a:t> </a:t>
            </a:r>
            <a:r>
              <a:rPr lang="en-US" sz="1800" i="1" dirty="0" err="1"/>
              <a:t>uzskaitītās</a:t>
            </a:r>
            <a:r>
              <a:rPr lang="en-US" sz="1800" i="1" dirty="0"/>
              <a:t> </a:t>
            </a:r>
            <a:r>
              <a:rPr lang="en-US" sz="1800" i="1" dirty="0" err="1"/>
              <a:t>projekta</a:t>
            </a:r>
            <a:r>
              <a:rPr lang="en-US" sz="1800" i="1" dirty="0"/>
              <a:t> </a:t>
            </a:r>
            <a:r>
              <a:rPr lang="en-US" sz="1800" i="1" dirty="0" err="1"/>
              <a:t>aktivitātes</a:t>
            </a:r>
            <a:r>
              <a:rPr lang="en-US" sz="1800" i="1" dirty="0"/>
              <a:t> </a:t>
            </a:r>
            <a:r>
              <a:rPr lang="en-US" sz="1800" i="1" dirty="0" err="1"/>
              <a:t>tiek</a:t>
            </a:r>
            <a:r>
              <a:rPr lang="en-US" sz="1800" i="1" dirty="0"/>
              <a:t> </a:t>
            </a:r>
            <a:r>
              <a:rPr lang="en-US" sz="1800" i="1" dirty="0" err="1"/>
              <a:t>atbalstītas</a:t>
            </a:r>
            <a:r>
              <a:rPr lang="en-US" sz="1800" i="1" dirty="0"/>
              <a:t>, ja </a:t>
            </a:r>
            <a:r>
              <a:rPr lang="en-US" sz="1800" i="1" dirty="0" err="1"/>
              <a:t>šīs</a:t>
            </a:r>
            <a:r>
              <a:rPr lang="en-US" sz="1800" i="1" dirty="0"/>
              <a:t> </a:t>
            </a:r>
            <a:r>
              <a:rPr lang="en-US" sz="1800" i="1" dirty="0" err="1"/>
              <a:t>aktivitātes</a:t>
            </a:r>
            <a:r>
              <a:rPr lang="en-US" sz="1800" i="1" dirty="0"/>
              <a:t> </a:t>
            </a:r>
            <a:r>
              <a:rPr lang="en-US" sz="1800" i="1" dirty="0" err="1"/>
              <a:t>ir</a:t>
            </a:r>
            <a:r>
              <a:rPr lang="en-US" sz="1800" i="1" dirty="0"/>
              <a:t> </a:t>
            </a:r>
            <a:r>
              <a:rPr lang="en-US" sz="1800" i="1" dirty="0" err="1"/>
              <a:t>paredzētas</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Uzņēmuma</a:t>
            </a:r>
            <a:r>
              <a:rPr lang="en-US" sz="1800" i="1" dirty="0"/>
              <a:t> </a:t>
            </a:r>
            <a:r>
              <a:rPr lang="en-US" sz="1800" i="1" dirty="0" err="1"/>
              <a:t>energoauditā</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err="1"/>
              <a:t>Energopārvaldības</a:t>
            </a:r>
            <a:r>
              <a:rPr lang="en-US" sz="1800" i="1" dirty="0"/>
              <a:t> </a:t>
            </a:r>
            <a:r>
              <a:rPr lang="en-US" sz="1800" i="1" dirty="0" err="1"/>
              <a:t>sistēmas</a:t>
            </a:r>
            <a:r>
              <a:rPr lang="en-US" sz="1800" i="1" dirty="0"/>
              <a:t> </a:t>
            </a:r>
            <a:r>
              <a:rPr lang="en-US" sz="1800" i="1" dirty="0" err="1"/>
              <a:t>dokumentācijā</a:t>
            </a:r>
            <a:r>
              <a:rPr lang="en-US" sz="1800" i="1" dirty="0"/>
              <a:t>;</a:t>
            </a:r>
          </a:p>
          <a:p>
            <a:pPr marL="342900" marR="0" lvl="0" indent="-342900" algn="l" defTabSz="685800" rtl="0" eaLnBrk="1" fontAlgn="auto" latinLnBrk="0" hangingPunct="1">
              <a:lnSpc>
                <a:spcPct val="90000"/>
              </a:lnSpc>
              <a:spcBef>
                <a:spcPct val="0"/>
              </a:spcBef>
              <a:spcAft>
                <a:spcPts val="0"/>
              </a:spcAft>
              <a:buClrTx/>
              <a:buSzTx/>
              <a:buFontTx/>
              <a:buChar char="-"/>
              <a:tabLst/>
              <a:defRPr/>
            </a:pPr>
            <a:r>
              <a:rPr lang="en-US" sz="1800" i="1" dirty="0"/>
              <a:t>Vides </a:t>
            </a:r>
            <a:r>
              <a:rPr lang="en-US" sz="1800" i="1" dirty="0" err="1"/>
              <a:t>pārvadības</a:t>
            </a:r>
            <a:r>
              <a:rPr lang="en-US" sz="1800" i="1" dirty="0"/>
              <a:t> </a:t>
            </a:r>
            <a:r>
              <a:rPr lang="en-US" sz="1800" i="1" dirty="0" err="1"/>
              <a:t>sistēmas</a:t>
            </a:r>
            <a:r>
              <a:rPr lang="en-US" sz="1800" i="1" dirty="0"/>
              <a:t> </a:t>
            </a:r>
            <a:r>
              <a:rPr lang="en-US" sz="1800" i="1" dirty="0" err="1"/>
              <a:t>dokumentācijā</a:t>
            </a:r>
            <a:r>
              <a:rPr lang="en-US" sz="1800" i="1" dirty="0"/>
              <a:t>.</a:t>
            </a:r>
            <a:endParaRPr lang="lv-LV" sz="2000" i="1" dirty="0"/>
          </a:p>
        </p:txBody>
      </p:sp>
    </p:spTree>
    <p:extLst>
      <p:ext uri="{BB962C8B-B14F-4D97-AF65-F5344CB8AC3E}">
        <p14:creationId xmlns:p14="http://schemas.microsoft.com/office/powerpoint/2010/main" val="1795235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6</a:t>
            </a:fld>
            <a:endParaRPr lang="en-US" altLang="lv-LV" sz="1000">
              <a:solidFill>
                <a:srgbClr val="898989"/>
              </a:solidFill>
              <a:latin typeface="Verdana" panose="020B0604030504040204" pitchFamily="34" charset="0"/>
            </a:endParaRPr>
          </a:p>
        </p:txBody>
      </p:sp>
      <p:sp>
        <p:nvSpPr>
          <p:cNvPr id="7" name="Title 1"/>
          <p:cNvSpPr txBox="1">
            <a:spLocks/>
          </p:cNvSpPr>
          <p:nvPr/>
        </p:nvSpPr>
        <p:spPr>
          <a:xfrm>
            <a:off x="646386" y="1981200"/>
            <a:ext cx="7625256" cy="52322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2400" dirty="0" err="1">
                <a:solidFill>
                  <a:sysClr val="windowText" lastClr="000000"/>
                </a:solidFill>
              </a:rPr>
              <a:t>Energoefektivitātes</a:t>
            </a:r>
            <a:r>
              <a:rPr lang="en-US" sz="2400" dirty="0">
                <a:solidFill>
                  <a:sysClr val="windowText" lastClr="000000"/>
                </a:solidFill>
              </a:rPr>
              <a:t> </a:t>
            </a:r>
            <a:r>
              <a:rPr lang="en-US" sz="2400" dirty="0" err="1">
                <a:solidFill>
                  <a:sysClr val="windowText" lastClr="000000"/>
                </a:solidFill>
              </a:rPr>
              <a:t>likums</a:t>
            </a:r>
            <a:endParaRPr lang="lv-LV" sz="2400" dirty="0">
              <a:solidFill>
                <a:sysClr val="windowText" lastClr="000000"/>
              </a:solidFill>
            </a:endParaRPr>
          </a:p>
        </p:txBody>
      </p:sp>
      <p:sp>
        <p:nvSpPr>
          <p:cNvPr id="6" name="TextBox 5">
            <a:extLst>
              <a:ext uri="{FF2B5EF4-FFF2-40B4-BE49-F238E27FC236}">
                <a16:creationId xmlns:a16="http://schemas.microsoft.com/office/drawing/2014/main" id="{F7E6566C-7FA4-E86E-9954-A7D102DD4A93}"/>
              </a:ext>
            </a:extLst>
          </p:cNvPr>
          <p:cNvSpPr txBox="1"/>
          <p:nvPr/>
        </p:nvSpPr>
        <p:spPr>
          <a:xfrm>
            <a:off x="2962517" y="237402"/>
            <a:ext cx="4981902" cy="523220"/>
          </a:xfrm>
          <a:prstGeom prst="rect">
            <a:avLst/>
          </a:prstGeom>
          <a:noFill/>
        </p:spPr>
        <p:txBody>
          <a:bodyPr wrap="square">
            <a:spAutoFit/>
          </a:bodyPr>
          <a:lstStyle/>
          <a:p>
            <a:pPr algn="ctr"/>
            <a:r>
              <a:rPr lang="en-US" sz="2800" dirty="0" err="1">
                <a:latin typeface="+mj-lt"/>
              </a:rPr>
              <a:t>Uzņēmumu</a:t>
            </a:r>
            <a:r>
              <a:rPr lang="en-US" sz="2800" dirty="0">
                <a:latin typeface="+mj-lt"/>
              </a:rPr>
              <a:t> </a:t>
            </a:r>
            <a:r>
              <a:rPr lang="en-US" sz="2800" dirty="0" err="1">
                <a:latin typeface="+mj-lt"/>
              </a:rPr>
              <a:t>energoaudits</a:t>
            </a:r>
            <a:endParaRPr lang="lv-LV" sz="2800" dirty="0">
              <a:latin typeface="+mj-lt"/>
            </a:endParaRPr>
          </a:p>
        </p:txBody>
      </p:sp>
      <p:sp>
        <p:nvSpPr>
          <p:cNvPr id="2" name="Title 1">
            <a:extLst>
              <a:ext uri="{FF2B5EF4-FFF2-40B4-BE49-F238E27FC236}">
                <a16:creationId xmlns:a16="http://schemas.microsoft.com/office/drawing/2014/main" id="{EE2CF159-5F07-18FA-A02F-0EE0D52E873A}"/>
              </a:ext>
            </a:extLst>
          </p:cNvPr>
          <p:cNvSpPr txBox="1">
            <a:spLocks/>
          </p:cNvSpPr>
          <p:nvPr/>
        </p:nvSpPr>
        <p:spPr>
          <a:xfrm>
            <a:off x="640083" y="2840863"/>
            <a:ext cx="7958134" cy="1783387"/>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2400" dirty="0">
                <a:solidFill>
                  <a:sysClr val="windowText" lastClr="000000"/>
                </a:solidFill>
              </a:rPr>
              <a:t>MK </a:t>
            </a:r>
            <a:r>
              <a:rPr lang="en-US" sz="2400" dirty="0" err="1">
                <a:solidFill>
                  <a:sysClr val="windowText" lastClr="000000"/>
                </a:solidFill>
              </a:rPr>
              <a:t>noteikumi</a:t>
            </a:r>
            <a:r>
              <a:rPr lang="en-US" sz="2400" dirty="0">
                <a:solidFill>
                  <a:sysClr val="windowText" lastClr="000000"/>
                </a:solidFill>
              </a:rPr>
              <a:t> Nr.487 “</a:t>
            </a:r>
            <a:r>
              <a:rPr lang="en-US" sz="2400" dirty="0" err="1">
                <a:solidFill>
                  <a:sysClr val="windowText" lastClr="000000"/>
                </a:solidFill>
              </a:rPr>
              <a:t>Uzņēmumu</a:t>
            </a:r>
            <a:r>
              <a:rPr lang="en-US" sz="2400" dirty="0">
                <a:solidFill>
                  <a:sysClr val="windowText" lastClr="000000"/>
                </a:solidFill>
              </a:rPr>
              <a:t> </a:t>
            </a:r>
            <a:r>
              <a:rPr lang="en-US" sz="2400" dirty="0" err="1">
                <a:solidFill>
                  <a:sysClr val="windowText" lastClr="000000"/>
                </a:solidFill>
              </a:rPr>
              <a:t>energoaudita</a:t>
            </a:r>
            <a:r>
              <a:rPr lang="en-US" sz="2400" dirty="0">
                <a:solidFill>
                  <a:sysClr val="windowText" lastClr="000000"/>
                </a:solidFill>
              </a:rPr>
              <a:t> </a:t>
            </a:r>
            <a:r>
              <a:rPr lang="en-US" sz="2400" dirty="0" err="1">
                <a:solidFill>
                  <a:sysClr val="windowText" lastClr="000000"/>
                </a:solidFill>
              </a:rPr>
              <a:t>noteikumi</a:t>
            </a:r>
            <a:r>
              <a:rPr lang="en-US" sz="2400" dirty="0">
                <a:solidFill>
                  <a:sysClr val="windowText" lastClr="000000"/>
                </a:solidFill>
              </a:rPr>
              <a:t>:</a:t>
            </a:r>
          </a:p>
          <a:p>
            <a:pPr marL="342900" marR="0" lvl="0" indent="-342900" algn="just" defTabSz="685800" rtl="0" eaLnBrk="1" fontAlgn="auto" latinLnBrk="0" hangingPunct="1">
              <a:lnSpc>
                <a:spcPct val="90000"/>
              </a:lnSpc>
              <a:spcBef>
                <a:spcPct val="0"/>
              </a:spcBef>
              <a:spcAft>
                <a:spcPts val="0"/>
              </a:spcAft>
              <a:buClrTx/>
              <a:buSzTx/>
              <a:buFontTx/>
              <a:buChar char="-"/>
              <a:tabLst/>
              <a:defRPr/>
            </a:pPr>
            <a:r>
              <a:rPr lang="en-US" sz="2000" dirty="0" err="1">
                <a:solidFill>
                  <a:sysClr val="windowText" lastClr="000000"/>
                </a:solidFill>
              </a:rPr>
              <a:t>Uzņēmumu</a:t>
            </a:r>
            <a:r>
              <a:rPr lang="en-US" sz="2000" dirty="0">
                <a:solidFill>
                  <a:sysClr val="windowText" lastClr="000000"/>
                </a:solidFill>
              </a:rPr>
              <a:t> </a:t>
            </a:r>
            <a:r>
              <a:rPr lang="en-US" sz="2000" dirty="0" err="1">
                <a:solidFill>
                  <a:sysClr val="windowText" lastClr="000000"/>
                </a:solidFill>
              </a:rPr>
              <a:t>energoaudita</a:t>
            </a:r>
            <a:r>
              <a:rPr lang="en-US" sz="2000" dirty="0">
                <a:solidFill>
                  <a:sysClr val="windowText" lastClr="000000"/>
                </a:solidFill>
              </a:rPr>
              <a:t> </a:t>
            </a:r>
            <a:r>
              <a:rPr lang="en-US" sz="2000" dirty="0" err="1">
                <a:solidFill>
                  <a:sysClr val="windowText" lastClr="000000"/>
                </a:solidFill>
              </a:rPr>
              <a:t>procedūra</a:t>
            </a:r>
            <a:r>
              <a:rPr lang="en-US" sz="2000" dirty="0">
                <a:solidFill>
                  <a:sysClr val="windowText" lastClr="000000"/>
                </a:solidFill>
              </a:rPr>
              <a:t>;</a:t>
            </a:r>
          </a:p>
          <a:p>
            <a:pPr marL="342900" marR="0" lvl="0" indent="-342900" algn="just" defTabSz="685800" rtl="0" eaLnBrk="1" fontAlgn="auto" latinLnBrk="0" hangingPunct="1">
              <a:lnSpc>
                <a:spcPct val="90000"/>
              </a:lnSpc>
              <a:spcBef>
                <a:spcPct val="0"/>
              </a:spcBef>
              <a:spcAft>
                <a:spcPts val="0"/>
              </a:spcAft>
              <a:buClrTx/>
              <a:buSzTx/>
              <a:buFontTx/>
              <a:buChar char="-"/>
              <a:tabLst/>
              <a:defRPr/>
            </a:pPr>
            <a:r>
              <a:rPr lang="en-US" sz="2000" dirty="0">
                <a:solidFill>
                  <a:sysClr val="windowText" lastClr="000000"/>
                </a:solidFill>
              </a:rPr>
              <a:t>Personas, kas var </a:t>
            </a:r>
            <a:r>
              <a:rPr lang="en-US" sz="2000" dirty="0" err="1">
                <a:solidFill>
                  <a:sysClr val="windowText" lastClr="000000"/>
                </a:solidFill>
              </a:rPr>
              <a:t>veikt</a:t>
            </a:r>
            <a:r>
              <a:rPr lang="en-US" sz="2000" dirty="0">
                <a:solidFill>
                  <a:sysClr val="windowText" lastClr="000000"/>
                </a:solidFill>
              </a:rPr>
              <a:t> </a:t>
            </a:r>
            <a:r>
              <a:rPr lang="lv-LV" sz="2000" dirty="0">
                <a:solidFill>
                  <a:sysClr val="windowText" lastClr="000000"/>
                </a:solidFill>
              </a:rPr>
              <a:t>uzņēmumu</a:t>
            </a:r>
            <a:r>
              <a:rPr lang="en-US" sz="2000" dirty="0">
                <a:solidFill>
                  <a:sysClr val="windowText" lastClr="000000"/>
                </a:solidFill>
              </a:rPr>
              <a:t> </a:t>
            </a:r>
            <a:r>
              <a:rPr lang="en-US" sz="2000" dirty="0" err="1">
                <a:solidFill>
                  <a:sysClr val="windowText" lastClr="000000"/>
                </a:solidFill>
              </a:rPr>
              <a:t>energoauditu</a:t>
            </a:r>
            <a:r>
              <a:rPr lang="en-US" sz="2000" dirty="0">
                <a:solidFill>
                  <a:sysClr val="windowText" lastClr="000000"/>
                </a:solidFill>
              </a:rPr>
              <a:t> (</a:t>
            </a:r>
            <a:r>
              <a:rPr lang="en-US" sz="2000" dirty="0" err="1">
                <a:solidFill>
                  <a:sysClr val="windowText" lastClr="000000"/>
                </a:solidFill>
              </a:rPr>
              <a:t>akreditēti</a:t>
            </a:r>
            <a:r>
              <a:rPr lang="en-US" sz="2000" dirty="0">
                <a:solidFill>
                  <a:sysClr val="windowText" lastClr="000000"/>
                </a:solidFill>
              </a:rPr>
              <a:t> </a:t>
            </a:r>
            <a:r>
              <a:rPr lang="en-US" sz="2000" dirty="0" err="1">
                <a:solidFill>
                  <a:sysClr val="windowText" lastClr="000000"/>
                </a:solidFill>
              </a:rPr>
              <a:t>uzņēmumu</a:t>
            </a:r>
            <a:r>
              <a:rPr lang="en-US" sz="2000" dirty="0">
                <a:solidFill>
                  <a:sysClr val="windowText" lastClr="000000"/>
                </a:solidFill>
              </a:rPr>
              <a:t> </a:t>
            </a:r>
            <a:r>
              <a:rPr lang="en-US" sz="2000" dirty="0" err="1">
                <a:solidFill>
                  <a:sysClr val="windowText" lastClr="000000"/>
                </a:solidFill>
              </a:rPr>
              <a:t>energoauditori</a:t>
            </a:r>
            <a:r>
              <a:rPr lang="en-US" sz="2000" dirty="0">
                <a:solidFill>
                  <a:sysClr val="windowText" lastClr="000000"/>
                </a:solidFill>
              </a:rPr>
              <a:t> </a:t>
            </a:r>
            <a:r>
              <a:rPr lang="en-US" sz="2000" dirty="0" err="1">
                <a:solidFill>
                  <a:sysClr val="windowText" lastClr="000000"/>
                </a:solidFill>
              </a:rPr>
              <a:t>publicēti</a:t>
            </a:r>
            <a:r>
              <a:rPr lang="en-US" sz="2000" dirty="0">
                <a:solidFill>
                  <a:sysClr val="windowText" lastClr="000000"/>
                </a:solidFill>
              </a:rPr>
              <a:t> Latvijas </a:t>
            </a:r>
            <a:r>
              <a:rPr lang="en-US" sz="2000" dirty="0" err="1">
                <a:solidFill>
                  <a:sysClr val="windowText" lastClr="000000"/>
                </a:solidFill>
              </a:rPr>
              <a:t>Nacionālajā</a:t>
            </a:r>
            <a:r>
              <a:rPr lang="en-US" sz="2000" dirty="0">
                <a:solidFill>
                  <a:sysClr val="windowText" lastClr="000000"/>
                </a:solidFill>
              </a:rPr>
              <a:t> </a:t>
            </a:r>
            <a:r>
              <a:rPr lang="en-US" sz="2000" dirty="0" err="1">
                <a:solidFill>
                  <a:sysClr val="windowText" lastClr="000000"/>
                </a:solidFill>
              </a:rPr>
              <a:t>akreditātcijas</a:t>
            </a:r>
            <a:r>
              <a:rPr lang="en-US" sz="2000" dirty="0">
                <a:solidFill>
                  <a:sysClr val="windowText" lastClr="000000"/>
                </a:solidFill>
              </a:rPr>
              <a:t> </a:t>
            </a:r>
            <a:r>
              <a:rPr lang="en-US" sz="2000" dirty="0" err="1">
                <a:solidFill>
                  <a:sysClr val="windowText" lastClr="000000"/>
                </a:solidFill>
              </a:rPr>
              <a:t>biroja</a:t>
            </a:r>
            <a:r>
              <a:rPr lang="en-US" sz="2000" dirty="0">
                <a:solidFill>
                  <a:sysClr val="windowText" lastClr="000000"/>
                </a:solidFill>
              </a:rPr>
              <a:t> </a:t>
            </a:r>
            <a:r>
              <a:rPr lang="en-US" sz="2000" dirty="0" err="1">
                <a:solidFill>
                  <a:sysClr val="windowText" lastClr="000000"/>
                </a:solidFill>
              </a:rPr>
              <a:t>tīmekļa</a:t>
            </a:r>
            <a:r>
              <a:rPr lang="en-US" sz="2000" dirty="0">
                <a:solidFill>
                  <a:sysClr val="windowText" lastClr="000000"/>
                </a:solidFill>
              </a:rPr>
              <a:t> </a:t>
            </a:r>
            <a:r>
              <a:rPr lang="en-US" sz="2000" dirty="0" err="1">
                <a:solidFill>
                  <a:sysClr val="windowText" lastClr="000000"/>
                </a:solidFill>
              </a:rPr>
              <a:t>vietnē</a:t>
            </a:r>
            <a:r>
              <a:rPr lang="en-US" sz="2000" dirty="0">
                <a:solidFill>
                  <a:sysClr val="windowText" lastClr="000000"/>
                </a:solidFill>
              </a:rPr>
              <a:t>);</a:t>
            </a:r>
            <a:endParaRPr lang="en-US" sz="2000" dirty="0">
              <a:solidFill>
                <a:sysClr val="windowText" lastClr="000000"/>
              </a:solidFill>
              <a:cs typeface="Times New Roman"/>
            </a:endParaRPr>
          </a:p>
          <a:p>
            <a:pPr marL="342900" marR="0" lvl="0" indent="-342900" algn="just" defTabSz="685800" rtl="0" eaLnBrk="1" fontAlgn="auto" latinLnBrk="0" hangingPunct="1">
              <a:lnSpc>
                <a:spcPct val="90000"/>
              </a:lnSpc>
              <a:spcBef>
                <a:spcPct val="0"/>
              </a:spcBef>
              <a:spcAft>
                <a:spcPts val="0"/>
              </a:spcAft>
              <a:buClrTx/>
              <a:buSzTx/>
              <a:buFontTx/>
              <a:buChar char="-"/>
              <a:tabLst/>
              <a:defRPr/>
            </a:pPr>
            <a:r>
              <a:rPr lang="en-US" sz="2000" dirty="0" err="1">
                <a:solidFill>
                  <a:sysClr val="windowText" lastClr="000000"/>
                </a:solidFill>
              </a:rPr>
              <a:t>Uzņēmumu</a:t>
            </a:r>
            <a:r>
              <a:rPr lang="en-US" sz="2000" dirty="0">
                <a:solidFill>
                  <a:sysClr val="windowText" lastClr="000000"/>
                </a:solidFill>
              </a:rPr>
              <a:t> </a:t>
            </a:r>
            <a:r>
              <a:rPr lang="en-US" sz="2000" dirty="0" err="1">
                <a:solidFill>
                  <a:sysClr val="windowText" lastClr="000000"/>
                </a:solidFill>
              </a:rPr>
              <a:t>energoaudita</a:t>
            </a:r>
            <a:r>
              <a:rPr lang="en-US" sz="2000" dirty="0">
                <a:solidFill>
                  <a:sysClr val="windowText" lastClr="000000"/>
                </a:solidFill>
              </a:rPr>
              <a:t> </a:t>
            </a:r>
            <a:r>
              <a:rPr lang="en-US" sz="2000" dirty="0" err="1">
                <a:solidFill>
                  <a:sysClr val="windowText" lastClr="000000"/>
                </a:solidFill>
              </a:rPr>
              <a:t>pārskata</a:t>
            </a:r>
            <a:r>
              <a:rPr lang="en-US" sz="2000" dirty="0">
                <a:solidFill>
                  <a:sysClr val="windowText" lastClr="000000"/>
                </a:solidFill>
              </a:rPr>
              <a:t> </a:t>
            </a:r>
            <a:r>
              <a:rPr lang="en-US" sz="2000" dirty="0" err="1">
                <a:solidFill>
                  <a:sysClr val="windowText" lastClr="000000"/>
                </a:solidFill>
              </a:rPr>
              <a:t>saturs</a:t>
            </a:r>
            <a:r>
              <a:rPr lang="en-US" sz="2000" dirty="0">
                <a:solidFill>
                  <a:sysClr val="windowText" lastClr="000000"/>
                </a:solidFill>
              </a:rPr>
              <a:t>.</a:t>
            </a:r>
            <a:endParaRPr lang="lv-LV" sz="2000" dirty="0">
              <a:solidFill>
                <a:sysClr val="windowText" lastClr="000000"/>
              </a:solidFill>
            </a:endParaRPr>
          </a:p>
        </p:txBody>
      </p:sp>
    </p:spTree>
    <p:extLst>
      <p:ext uri="{BB962C8B-B14F-4D97-AF65-F5344CB8AC3E}">
        <p14:creationId xmlns:p14="http://schemas.microsoft.com/office/powerpoint/2010/main" val="877703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BD4E5-90E9-7F8D-AB50-C35FBF0965E6}"/>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31CDA73E-ECF7-FB08-79F1-65E7C5D7A564}"/>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7</a:t>
            </a:fld>
            <a:endParaRPr lang="en-US" altLang="lv-LV" sz="1000">
              <a:solidFill>
                <a:srgbClr val="898989"/>
              </a:solidFill>
              <a:latin typeface="Verdana" panose="020B0604030504040204" pitchFamily="34" charset="0"/>
            </a:endParaRPr>
          </a:p>
        </p:txBody>
      </p:sp>
      <p:sp>
        <p:nvSpPr>
          <p:cNvPr id="7" name="Title 1">
            <a:extLst>
              <a:ext uri="{FF2B5EF4-FFF2-40B4-BE49-F238E27FC236}">
                <a16:creationId xmlns:a16="http://schemas.microsoft.com/office/drawing/2014/main" id="{BB58F6FA-532D-A617-E81C-FBA8DBA71A0B}"/>
              </a:ext>
            </a:extLst>
          </p:cNvPr>
          <p:cNvSpPr txBox="1">
            <a:spLocks/>
          </p:cNvSpPr>
          <p:nvPr/>
        </p:nvSpPr>
        <p:spPr>
          <a:xfrm>
            <a:off x="646386" y="1981200"/>
            <a:ext cx="7625256" cy="52322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2400" dirty="0" err="1">
                <a:solidFill>
                  <a:sysClr val="windowText" lastClr="000000"/>
                </a:solidFill>
              </a:rPr>
              <a:t>Uzņēmums</a:t>
            </a:r>
            <a:r>
              <a:rPr lang="en-US" sz="2400" dirty="0">
                <a:solidFill>
                  <a:sysClr val="windowText" lastClr="000000"/>
                </a:solidFill>
              </a:rPr>
              <a:t> </a:t>
            </a:r>
            <a:r>
              <a:rPr lang="en-US" sz="2400" dirty="0" err="1">
                <a:solidFill>
                  <a:sysClr val="windowText" lastClr="000000"/>
                </a:solidFill>
              </a:rPr>
              <a:t>sertificēts</a:t>
            </a:r>
            <a:r>
              <a:rPr lang="en-US" sz="2400" dirty="0">
                <a:solidFill>
                  <a:sysClr val="windowText" lastClr="000000"/>
                </a:solidFill>
              </a:rPr>
              <a:t> </a:t>
            </a:r>
            <a:r>
              <a:rPr lang="en-US" sz="2400" dirty="0" err="1">
                <a:solidFill>
                  <a:sysClr val="windowText" lastClr="000000"/>
                </a:solidFill>
              </a:rPr>
              <a:t>atbilstoši</a:t>
            </a:r>
            <a:r>
              <a:rPr lang="en-US" sz="2400" dirty="0">
                <a:solidFill>
                  <a:sysClr val="windowText" lastClr="000000"/>
                </a:solidFill>
              </a:rPr>
              <a:t> ISO 50001 </a:t>
            </a:r>
            <a:r>
              <a:rPr lang="en-US" sz="2400" dirty="0" err="1">
                <a:solidFill>
                  <a:sysClr val="windowText" lastClr="000000"/>
                </a:solidFill>
              </a:rPr>
              <a:t>prasībām</a:t>
            </a:r>
            <a:endParaRPr lang="lv-LV" sz="2400" dirty="0">
              <a:solidFill>
                <a:sysClr val="windowText" lastClr="000000"/>
              </a:solidFill>
            </a:endParaRPr>
          </a:p>
        </p:txBody>
      </p:sp>
      <p:sp>
        <p:nvSpPr>
          <p:cNvPr id="6" name="TextBox 5">
            <a:extLst>
              <a:ext uri="{FF2B5EF4-FFF2-40B4-BE49-F238E27FC236}">
                <a16:creationId xmlns:a16="http://schemas.microsoft.com/office/drawing/2014/main" id="{5E19FAF4-3D89-E28F-C248-1895F2460464}"/>
              </a:ext>
            </a:extLst>
          </p:cNvPr>
          <p:cNvSpPr txBox="1"/>
          <p:nvPr/>
        </p:nvSpPr>
        <p:spPr>
          <a:xfrm>
            <a:off x="2962517" y="237402"/>
            <a:ext cx="4981902" cy="523220"/>
          </a:xfrm>
          <a:prstGeom prst="rect">
            <a:avLst/>
          </a:prstGeom>
          <a:noFill/>
        </p:spPr>
        <p:txBody>
          <a:bodyPr wrap="square">
            <a:spAutoFit/>
          </a:bodyPr>
          <a:lstStyle/>
          <a:p>
            <a:pPr algn="ctr"/>
            <a:r>
              <a:rPr lang="en-US" sz="2800" dirty="0" err="1">
                <a:latin typeface="+mj-lt"/>
              </a:rPr>
              <a:t>Energopārvaldības</a:t>
            </a:r>
            <a:r>
              <a:rPr lang="en-US" sz="2800" dirty="0">
                <a:latin typeface="+mj-lt"/>
              </a:rPr>
              <a:t> </a:t>
            </a:r>
            <a:r>
              <a:rPr lang="en-US" sz="2800" dirty="0" err="1">
                <a:latin typeface="+mj-lt"/>
              </a:rPr>
              <a:t>sistēmas</a:t>
            </a:r>
            <a:endParaRPr lang="lv-LV" sz="2800" dirty="0">
              <a:latin typeface="+mj-lt"/>
            </a:endParaRPr>
          </a:p>
        </p:txBody>
      </p:sp>
      <p:sp>
        <p:nvSpPr>
          <p:cNvPr id="2" name="Title 1">
            <a:extLst>
              <a:ext uri="{FF2B5EF4-FFF2-40B4-BE49-F238E27FC236}">
                <a16:creationId xmlns:a16="http://schemas.microsoft.com/office/drawing/2014/main" id="{9464F09F-6B5C-5BB8-0774-35CAD4DB3CA8}"/>
              </a:ext>
            </a:extLst>
          </p:cNvPr>
          <p:cNvSpPr txBox="1">
            <a:spLocks/>
          </p:cNvSpPr>
          <p:nvPr/>
        </p:nvSpPr>
        <p:spPr>
          <a:xfrm>
            <a:off x="640083" y="2840864"/>
            <a:ext cx="7958134" cy="884134"/>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1800" dirty="0" err="1">
                <a:solidFill>
                  <a:sysClr val="windowText" lastClr="000000"/>
                </a:solidFill>
              </a:rPr>
              <a:t>Ieviešot</a:t>
            </a:r>
            <a:r>
              <a:rPr lang="en-US" sz="1800" dirty="0">
                <a:solidFill>
                  <a:sysClr val="windowText" lastClr="000000"/>
                </a:solidFill>
              </a:rPr>
              <a:t> </a:t>
            </a:r>
            <a:r>
              <a:rPr lang="en-US" sz="1800" dirty="0" err="1">
                <a:solidFill>
                  <a:sysClr val="windowText" lastClr="000000"/>
                </a:solidFill>
              </a:rPr>
              <a:t>sistēmu</a:t>
            </a:r>
            <a:r>
              <a:rPr lang="en-US" sz="1800" dirty="0">
                <a:solidFill>
                  <a:sysClr val="windowText" lastClr="000000"/>
                </a:solidFill>
              </a:rPr>
              <a:t> </a:t>
            </a:r>
            <a:r>
              <a:rPr lang="en-US" sz="1800" dirty="0" err="1">
                <a:solidFill>
                  <a:sysClr val="windowText" lastClr="000000"/>
                </a:solidFill>
              </a:rPr>
              <a:t>tiek</a:t>
            </a:r>
            <a:r>
              <a:rPr lang="en-US" sz="1800" dirty="0">
                <a:solidFill>
                  <a:sysClr val="windowText" lastClr="000000"/>
                </a:solidFill>
              </a:rPr>
              <a:t> </a:t>
            </a:r>
            <a:r>
              <a:rPr lang="en-US" sz="1800" dirty="0" err="1">
                <a:solidFill>
                  <a:sysClr val="windowText" lastClr="000000"/>
                </a:solidFill>
              </a:rPr>
              <a:t>sagatavots</a:t>
            </a:r>
            <a:r>
              <a:rPr lang="en-US" sz="1800" dirty="0">
                <a:solidFill>
                  <a:sysClr val="windowText" lastClr="000000"/>
                </a:solidFill>
              </a:rPr>
              <a:t> </a:t>
            </a:r>
            <a:r>
              <a:rPr lang="en-US" sz="1800" dirty="0" err="1">
                <a:solidFill>
                  <a:sysClr val="windowText" lastClr="000000"/>
                </a:solidFill>
              </a:rPr>
              <a:t>Energoefektivitātes</a:t>
            </a:r>
            <a:r>
              <a:rPr lang="en-US" sz="1800" dirty="0">
                <a:solidFill>
                  <a:sysClr val="windowText" lastClr="000000"/>
                </a:solidFill>
              </a:rPr>
              <a:t> plans. </a:t>
            </a:r>
            <a:r>
              <a:rPr lang="en-US" sz="1800" dirty="0" err="1">
                <a:solidFill>
                  <a:sysClr val="windowText" lastClr="000000"/>
                </a:solidFill>
              </a:rPr>
              <a:t>Turpmāk</a:t>
            </a:r>
            <a:r>
              <a:rPr lang="en-US" sz="1800" dirty="0">
                <a:solidFill>
                  <a:sysClr val="windowText" lastClr="000000"/>
                </a:solidFill>
              </a:rPr>
              <a:t> </a:t>
            </a:r>
            <a:r>
              <a:rPr lang="en-US" sz="1800" dirty="0" err="1">
                <a:solidFill>
                  <a:sysClr val="windowText" lastClr="000000"/>
                </a:solidFill>
              </a:rPr>
              <a:t>katru</a:t>
            </a:r>
            <a:r>
              <a:rPr lang="en-US" sz="1800" dirty="0">
                <a:solidFill>
                  <a:sysClr val="windowText" lastClr="000000"/>
                </a:solidFill>
              </a:rPr>
              <a:t> </a:t>
            </a:r>
            <a:r>
              <a:rPr lang="en-US" sz="1800" dirty="0" err="1">
                <a:solidFill>
                  <a:sysClr val="windowText" lastClr="000000"/>
                </a:solidFill>
              </a:rPr>
              <a:t>gadu</a:t>
            </a:r>
            <a:r>
              <a:rPr lang="en-US" sz="1800" dirty="0">
                <a:solidFill>
                  <a:sysClr val="windowText" lastClr="000000"/>
                </a:solidFill>
              </a:rPr>
              <a:t> </a:t>
            </a:r>
            <a:r>
              <a:rPr lang="en-US" sz="1800" dirty="0" err="1">
                <a:solidFill>
                  <a:sysClr val="windowText" lastClr="000000"/>
                </a:solidFill>
              </a:rPr>
              <a:t>jāizstrādā</a:t>
            </a:r>
            <a:r>
              <a:rPr lang="en-US" sz="1800" dirty="0">
                <a:solidFill>
                  <a:sysClr val="windowText" lastClr="000000"/>
                </a:solidFill>
              </a:rPr>
              <a:t> </a:t>
            </a:r>
            <a:r>
              <a:rPr lang="en-US" sz="1800" dirty="0" err="1">
                <a:solidFill>
                  <a:sysClr val="windowText" lastClr="000000"/>
                </a:solidFill>
              </a:rPr>
              <a:t>energopārvaldības</a:t>
            </a:r>
            <a:r>
              <a:rPr lang="en-US" sz="1800" dirty="0">
                <a:solidFill>
                  <a:sysClr val="windowText" lastClr="000000"/>
                </a:solidFill>
              </a:rPr>
              <a:t> </a:t>
            </a:r>
            <a:r>
              <a:rPr lang="en-US" sz="1800" dirty="0" err="1">
                <a:solidFill>
                  <a:sysClr val="windowText" lastClr="000000"/>
                </a:solidFill>
              </a:rPr>
              <a:t>sistēmas</a:t>
            </a:r>
            <a:r>
              <a:rPr lang="en-US" sz="1800" dirty="0">
                <a:solidFill>
                  <a:sysClr val="windowText" lastClr="000000"/>
                </a:solidFill>
              </a:rPr>
              <a:t> </a:t>
            </a:r>
            <a:r>
              <a:rPr lang="en-US" sz="1800" dirty="0" err="1">
                <a:solidFill>
                  <a:sysClr val="windowText" lastClr="000000"/>
                </a:solidFill>
              </a:rPr>
              <a:t>pārskats</a:t>
            </a:r>
            <a:r>
              <a:rPr lang="en-US" sz="1800" dirty="0">
                <a:solidFill>
                  <a:sysClr val="windowText" lastClr="000000"/>
                </a:solidFill>
              </a:rPr>
              <a:t>, </a:t>
            </a:r>
            <a:r>
              <a:rPr lang="en-US" sz="1800" dirty="0" err="1">
                <a:solidFill>
                  <a:sysClr val="windowText" lastClr="000000"/>
                </a:solidFill>
              </a:rPr>
              <a:t>kurā</a:t>
            </a:r>
            <a:r>
              <a:rPr lang="en-US" sz="1800" dirty="0">
                <a:solidFill>
                  <a:sysClr val="windowText" lastClr="000000"/>
                </a:solidFill>
              </a:rPr>
              <a:t> </a:t>
            </a:r>
            <a:r>
              <a:rPr lang="en-US" sz="1800" dirty="0" err="1">
                <a:solidFill>
                  <a:sysClr val="windowText" lastClr="000000"/>
                </a:solidFill>
              </a:rPr>
              <a:t>tiek</a:t>
            </a:r>
            <a:r>
              <a:rPr lang="en-US" sz="1800" dirty="0">
                <a:solidFill>
                  <a:sysClr val="windowText" lastClr="000000"/>
                </a:solidFill>
              </a:rPr>
              <a:t> </a:t>
            </a:r>
            <a:r>
              <a:rPr lang="en-US" sz="1800" dirty="0" err="1">
                <a:solidFill>
                  <a:sysClr val="windowText" lastClr="000000"/>
                </a:solidFill>
              </a:rPr>
              <a:t>norādīts</a:t>
            </a:r>
            <a:r>
              <a:rPr lang="en-US" sz="1800" dirty="0">
                <a:solidFill>
                  <a:sysClr val="windowText" lastClr="000000"/>
                </a:solidFill>
              </a:rPr>
              <a:t> </a:t>
            </a:r>
            <a:r>
              <a:rPr lang="en-US" sz="1800" dirty="0" err="1">
                <a:solidFill>
                  <a:sysClr val="windowText" lastClr="000000"/>
                </a:solidFill>
              </a:rPr>
              <a:t>kā</a:t>
            </a:r>
            <a:r>
              <a:rPr lang="en-US" sz="1800" dirty="0">
                <a:solidFill>
                  <a:sysClr val="windowText" lastClr="000000"/>
                </a:solidFill>
              </a:rPr>
              <a:t> </a:t>
            </a:r>
            <a:r>
              <a:rPr lang="en-US" sz="1800" dirty="0" err="1">
                <a:solidFill>
                  <a:sysClr val="windowText" lastClr="000000"/>
                </a:solidFill>
              </a:rPr>
              <a:t>norit</a:t>
            </a:r>
            <a:r>
              <a:rPr lang="en-US" sz="1800" dirty="0">
                <a:solidFill>
                  <a:sysClr val="windowText" lastClr="000000"/>
                </a:solidFill>
              </a:rPr>
              <a:t> </a:t>
            </a:r>
            <a:r>
              <a:rPr lang="en-US" sz="1800" dirty="0" err="1">
                <a:solidFill>
                  <a:sysClr val="windowText" lastClr="000000"/>
                </a:solidFill>
              </a:rPr>
              <a:t>energopārvāldības</a:t>
            </a:r>
            <a:r>
              <a:rPr lang="en-US" sz="1800" dirty="0">
                <a:solidFill>
                  <a:sysClr val="windowText" lastClr="000000"/>
                </a:solidFill>
              </a:rPr>
              <a:t> </a:t>
            </a:r>
            <a:r>
              <a:rPr lang="en-US" sz="1800" dirty="0" err="1">
                <a:solidFill>
                  <a:sysClr val="windowText" lastClr="000000"/>
                </a:solidFill>
              </a:rPr>
              <a:t>sistēmas</a:t>
            </a:r>
            <a:r>
              <a:rPr lang="en-US" sz="1800" dirty="0">
                <a:solidFill>
                  <a:sysClr val="windowText" lastClr="000000"/>
                </a:solidFill>
              </a:rPr>
              <a:t> </a:t>
            </a:r>
            <a:r>
              <a:rPr lang="en-US" sz="1800" dirty="0" err="1">
                <a:solidFill>
                  <a:sysClr val="windowText" lastClr="000000"/>
                </a:solidFill>
              </a:rPr>
              <a:t>ieviešana</a:t>
            </a:r>
            <a:r>
              <a:rPr lang="en-US" sz="1800" dirty="0">
                <a:solidFill>
                  <a:sysClr val="windowText" lastClr="000000"/>
                </a:solidFill>
              </a:rPr>
              <a:t> un </a:t>
            </a:r>
            <a:r>
              <a:rPr lang="en-US" sz="1800" dirty="0" err="1">
                <a:solidFill>
                  <a:sysClr val="windowText" lastClr="000000"/>
                </a:solidFill>
              </a:rPr>
              <a:t>turpmāk</a:t>
            </a:r>
            <a:r>
              <a:rPr lang="en-US" sz="1800" dirty="0">
                <a:solidFill>
                  <a:sysClr val="windowText" lastClr="000000"/>
                </a:solidFill>
              </a:rPr>
              <a:t> </a:t>
            </a:r>
            <a:r>
              <a:rPr lang="en-US" sz="1800" dirty="0" err="1">
                <a:solidFill>
                  <a:sysClr val="windowText" lastClr="000000"/>
                </a:solidFill>
              </a:rPr>
              <a:t>veicamās</a:t>
            </a:r>
            <a:r>
              <a:rPr lang="en-US" sz="1800" dirty="0">
                <a:solidFill>
                  <a:sysClr val="windowText" lastClr="000000"/>
                </a:solidFill>
              </a:rPr>
              <a:t> </a:t>
            </a:r>
            <a:r>
              <a:rPr lang="en-US" sz="1800" dirty="0" err="1">
                <a:solidFill>
                  <a:sysClr val="windowText" lastClr="000000"/>
                </a:solidFill>
              </a:rPr>
              <a:t>darbības</a:t>
            </a:r>
            <a:r>
              <a:rPr lang="en-US" sz="1800" dirty="0">
                <a:solidFill>
                  <a:sysClr val="windowText" lastClr="000000"/>
                </a:solidFill>
              </a:rPr>
              <a:t>.</a:t>
            </a:r>
            <a:endParaRPr lang="lv-LV" sz="1800" dirty="0">
              <a:solidFill>
                <a:sysClr val="windowText" lastClr="000000"/>
              </a:solidFill>
            </a:endParaRPr>
          </a:p>
        </p:txBody>
      </p:sp>
    </p:spTree>
    <p:extLst>
      <p:ext uri="{BB962C8B-B14F-4D97-AF65-F5344CB8AC3E}">
        <p14:creationId xmlns:p14="http://schemas.microsoft.com/office/powerpoint/2010/main" val="3894126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594CD-244F-17AD-0DE2-04FCB759379B}"/>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AB652435-2504-702A-C70B-F0DF5A183BA2}"/>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8</a:t>
            </a:fld>
            <a:endParaRPr lang="en-US" altLang="lv-LV" sz="1000">
              <a:solidFill>
                <a:srgbClr val="898989"/>
              </a:solidFill>
              <a:latin typeface="Verdana" panose="020B0604030504040204" pitchFamily="34" charset="0"/>
            </a:endParaRPr>
          </a:p>
        </p:txBody>
      </p:sp>
      <p:sp>
        <p:nvSpPr>
          <p:cNvPr id="7" name="Title 1">
            <a:extLst>
              <a:ext uri="{FF2B5EF4-FFF2-40B4-BE49-F238E27FC236}">
                <a16:creationId xmlns:a16="http://schemas.microsoft.com/office/drawing/2014/main" id="{CFAB0A3C-964C-97F6-17D4-CFBBFD4FCC54}"/>
              </a:ext>
            </a:extLst>
          </p:cNvPr>
          <p:cNvSpPr txBox="1">
            <a:spLocks/>
          </p:cNvSpPr>
          <p:nvPr/>
        </p:nvSpPr>
        <p:spPr>
          <a:xfrm>
            <a:off x="646386" y="1981200"/>
            <a:ext cx="7625256" cy="52322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2400" dirty="0" err="1">
                <a:solidFill>
                  <a:sysClr val="windowText" lastClr="000000"/>
                </a:solidFill>
              </a:rPr>
              <a:t>Uzņēmums</a:t>
            </a:r>
            <a:r>
              <a:rPr lang="en-US" sz="2400" dirty="0">
                <a:solidFill>
                  <a:sysClr val="windowText" lastClr="000000"/>
                </a:solidFill>
              </a:rPr>
              <a:t> </a:t>
            </a:r>
            <a:r>
              <a:rPr lang="en-US" sz="2400" dirty="0" err="1">
                <a:solidFill>
                  <a:sysClr val="windowText" lastClr="000000"/>
                </a:solidFill>
              </a:rPr>
              <a:t>sertificēts</a:t>
            </a:r>
            <a:r>
              <a:rPr lang="en-US" sz="2400" dirty="0">
                <a:solidFill>
                  <a:sysClr val="windowText" lastClr="000000"/>
                </a:solidFill>
              </a:rPr>
              <a:t> </a:t>
            </a:r>
            <a:r>
              <a:rPr lang="en-US" sz="2400" dirty="0" err="1">
                <a:solidFill>
                  <a:sysClr val="windowText" lastClr="000000"/>
                </a:solidFill>
              </a:rPr>
              <a:t>atbilstoši</a:t>
            </a:r>
            <a:r>
              <a:rPr lang="en-US" sz="2400" dirty="0">
                <a:solidFill>
                  <a:sysClr val="windowText" lastClr="000000"/>
                </a:solidFill>
              </a:rPr>
              <a:t> ISO 14001 </a:t>
            </a:r>
            <a:r>
              <a:rPr lang="en-US" sz="2400" dirty="0" err="1">
                <a:solidFill>
                  <a:sysClr val="windowText" lastClr="000000"/>
                </a:solidFill>
              </a:rPr>
              <a:t>prasībām</a:t>
            </a:r>
            <a:endParaRPr lang="lv-LV" sz="2400" dirty="0">
              <a:solidFill>
                <a:sysClr val="windowText" lastClr="000000"/>
              </a:solidFill>
            </a:endParaRPr>
          </a:p>
        </p:txBody>
      </p:sp>
      <p:sp>
        <p:nvSpPr>
          <p:cNvPr id="6" name="TextBox 5">
            <a:extLst>
              <a:ext uri="{FF2B5EF4-FFF2-40B4-BE49-F238E27FC236}">
                <a16:creationId xmlns:a16="http://schemas.microsoft.com/office/drawing/2014/main" id="{E58B4A21-C3F3-30B9-1DE0-348594E3FF84}"/>
              </a:ext>
            </a:extLst>
          </p:cNvPr>
          <p:cNvSpPr txBox="1"/>
          <p:nvPr/>
        </p:nvSpPr>
        <p:spPr>
          <a:xfrm>
            <a:off x="2962517" y="237402"/>
            <a:ext cx="4981902" cy="523220"/>
          </a:xfrm>
          <a:prstGeom prst="rect">
            <a:avLst/>
          </a:prstGeom>
          <a:noFill/>
        </p:spPr>
        <p:txBody>
          <a:bodyPr wrap="square">
            <a:spAutoFit/>
          </a:bodyPr>
          <a:lstStyle/>
          <a:p>
            <a:pPr algn="ctr"/>
            <a:r>
              <a:rPr lang="en-US" sz="2800" dirty="0">
                <a:latin typeface="+mj-lt"/>
              </a:rPr>
              <a:t>Vides </a:t>
            </a:r>
            <a:r>
              <a:rPr lang="en-US" sz="2800" dirty="0" err="1">
                <a:latin typeface="+mj-lt"/>
              </a:rPr>
              <a:t>pārvaldības</a:t>
            </a:r>
            <a:r>
              <a:rPr lang="en-US" sz="2800" dirty="0">
                <a:latin typeface="+mj-lt"/>
              </a:rPr>
              <a:t> </a:t>
            </a:r>
            <a:r>
              <a:rPr lang="en-US" sz="2800" dirty="0" err="1">
                <a:latin typeface="+mj-lt"/>
              </a:rPr>
              <a:t>sistēma</a:t>
            </a:r>
            <a:endParaRPr lang="lv-LV" sz="2800" dirty="0">
              <a:latin typeface="+mj-lt"/>
            </a:endParaRPr>
          </a:p>
        </p:txBody>
      </p:sp>
      <p:sp>
        <p:nvSpPr>
          <p:cNvPr id="2" name="Title 1">
            <a:extLst>
              <a:ext uri="{FF2B5EF4-FFF2-40B4-BE49-F238E27FC236}">
                <a16:creationId xmlns:a16="http://schemas.microsoft.com/office/drawing/2014/main" id="{F73450C0-BF3D-925F-CCCF-264D784CEBFE}"/>
              </a:ext>
            </a:extLst>
          </p:cNvPr>
          <p:cNvSpPr txBox="1">
            <a:spLocks/>
          </p:cNvSpPr>
          <p:nvPr/>
        </p:nvSpPr>
        <p:spPr>
          <a:xfrm>
            <a:off x="640083" y="2840864"/>
            <a:ext cx="7958134" cy="1300062"/>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R="0" lvl="0" algn="just" defTabSz="685800" rtl="0" eaLnBrk="1" fontAlgn="auto" latinLnBrk="0" hangingPunct="1">
              <a:lnSpc>
                <a:spcPct val="90000"/>
              </a:lnSpc>
              <a:spcBef>
                <a:spcPct val="0"/>
              </a:spcBef>
              <a:spcAft>
                <a:spcPts val="0"/>
              </a:spcAft>
              <a:buClrTx/>
              <a:buSzTx/>
              <a:tabLst/>
              <a:defRPr/>
            </a:pPr>
            <a:r>
              <a:rPr lang="en-US" sz="1800" dirty="0" err="1">
                <a:solidFill>
                  <a:sysClr val="windowText" lastClr="000000"/>
                </a:solidFill>
              </a:rPr>
              <a:t>Uzņēmums</a:t>
            </a:r>
            <a:r>
              <a:rPr lang="en-US" sz="1800" dirty="0">
                <a:solidFill>
                  <a:sysClr val="windowText" lastClr="000000"/>
                </a:solidFill>
              </a:rPr>
              <a:t> </a:t>
            </a:r>
            <a:r>
              <a:rPr lang="en-US" sz="1800" dirty="0" err="1">
                <a:solidFill>
                  <a:sysClr val="windowText" lastClr="000000"/>
                </a:solidFill>
              </a:rPr>
              <a:t>ar</a:t>
            </a:r>
            <a:r>
              <a:rPr lang="en-US" sz="1800" dirty="0">
                <a:solidFill>
                  <a:sysClr val="windowText" lastClr="000000"/>
                </a:solidFill>
              </a:rPr>
              <a:t> </a:t>
            </a:r>
            <a:r>
              <a:rPr lang="en-US" sz="1800" dirty="0" err="1">
                <a:solidFill>
                  <a:sysClr val="windowText" lastClr="000000"/>
                </a:solidFill>
              </a:rPr>
              <a:t>ieviestu</a:t>
            </a:r>
            <a:r>
              <a:rPr lang="en-US" sz="1800" dirty="0">
                <a:solidFill>
                  <a:sysClr val="windowText" lastClr="000000"/>
                </a:solidFill>
              </a:rPr>
              <a:t> </a:t>
            </a:r>
            <a:r>
              <a:rPr lang="en-US" sz="1800" dirty="0" err="1">
                <a:solidFill>
                  <a:sysClr val="windowText" lastClr="000000"/>
                </a:solidFill>
              </a:rPr>
              <a:t>sertificētu</a:t>
            </a:r>
            <a:r>
              <a:rPr lang="en-US" sz="1800" dirty="0">
                <a:solidFill>
                  <a:sysClr val="windowText" lastClr="000000"/>
                </a:solidFill>
              </a:rPr>
              <a:t> vides </a:t>
            </a:r>
            <a:r>
              <a:rPr lang="en-US" sz="1800" dirty="0" err="1">
                <a:solidFill>
                  <a:sysClr val="windowText" lastClr="000000"/>
                </a:solidFill>
              </a:rPr>
              <a:t>pārvaldības</a:t>
            </a:r>
            <a:r>
              <a:rPr lang="en-US" sz="1800" dirty="0">
                <a:solidFill>
                  <a:sysClr val="windowText" lastClr="000000"/>
                </a:solidFill>
              </a:rPr>
              <a:t> </a:t>
            </a:r>
            <a:r>
              <a:rPr lang="en-US" sz="1800" dirty="0" err="1">
                <a:solidFill>
                  <a:sysClr val="windowText" lastClr="000000"/>
                </a:solidFill>
              </a:rPr>
              <a:t>sistēmu</a:t>
            </a:r>
            <a:r>
              <a:rPr lang="en-US" sz="1800" dirty="0">
                <a:solidFill>
                  <a:sysClr val="windowText" lastClr="000000"/>
                </a:solidFill>
              </a:rPr>
              <a:t>, to </a:t>
            </a:r>
            <a:r>
              <a:rPr lang="en-US" sz="1800" dirty="0" err="1">
                <a:solidFill>
                  <a:sysClr val="windowText" lastClr="000000"/>
                </a:solidFill>
              </a:rPr>
              <a:t>papildina</a:t>
            </a:r>
            <a:r>
              <a:rPr lang="en-US" sz="1800" dirty="0">
                <a:solidFill>
                  <a:sysClr val="windowText" lastClr="000000"/>
                </a:solidFill>
              </a:rPr>
              <a:t> </a:t>
            </a:r>
            <a:r>
              <a:rPr lang="en-US" sz="1800" dirty="0" err="1">
                <a:solidFill>
                  <a:sysClr val="windowText" lastClr="000000"/>
                </a:solidFill>
              </a:rPr>
              <a:t>ar</a:t>
            </a:r>
            <a:r>
              <a:rPr lang="en-US" sz="1800" dirty="0">
                <a:solidFill>
                  <a:sysClr val="windowText" lastClr="000000"/>
                </a:solidFill>
              </a:rPr>
              <a:t> </a:t>
            </a:r>
            <a:r>
              <a:rPr lang="en-US" sz="1800" dirty="0" err="1">
                <a:solidFill>
                  <a:sysClr val="windowText" lastClr="000000"/>
                </a:solidFill>
              </a:rPr>
              <a:t>nepārtrauktu</a:t>
            </a:r>
            <a:r>
              <a:rPr lang="en-US" sz="1800" dirty="0">
                <a:solidFill>
                  <a:sysClr val="windowText" lastClr="000000"/>
                </a:solidFill>
              </a:rPr>
              <a:t> </a:t>
            </a:r>
            <a:r>
              <a:rPr lang="en-US" sz="1800" dirty="0" err="1">
                <a:solidFill>
                  <a:sysClr val="windowText" lastClr="000000"/>
                </a:solidFill>
              </a:rPr>
              <a:t>enerģijas</a:t>
            </a:r>
            <a:r>
              <a:rPr lang="en-US" sz="1800" dirty="0">
                <a:solidFill>
                  <a:sysClr val="windowText" lastClr="000000"/>
                </a:solidFill>
              </a:rPr>
              <a:t> </a:t>
            </a:r>
            <a:r>
              <a:rPr lang="en-US" sz="1800" dirty="0" err="1">
                <a:solidFill>
                  <a:sysClr val="windowText" lastClr="000000"/>
                </a:solidFill>
              </a:rPr>
              <a:t>patēriņa</a:t>
            </a:r>
            <a:r>
              <a:rPr lang="en-US" sz="1800" dirty="0">
                <a:solidFill>
                  <a:sysClr val="windowText" lastClr="000000"/>
                </a:solidFill>
              </a:rPr>
              <a:t> </a:t>
            </a:r>
            <a:r>
              <a:rPr lang="en-US" sz="1800" dirty="0" err="1">
                <a:solidFill>
                  <a:sysClr val="windowText" lastClr="000000"/>
                </a:solidFill>
              </a:rPr>
              <a:t>izvērtēšanas</a:t>
            </a:r>
            <a:r>
              <a:rPr lang="en-US" sz="1800" dirty="0">
                <a:solidFill>
                  <a:sysClr val="windowText" lastClr="000000"/>
                </a:solidFill>
              </a:rPr>
              <a:t> </a:t>
            </a:r>
            <a:r>
              <a:rPr lang="en-US" sz="1800" dirty="0" err="1">
                <a:solidFill>
                  <a:sysClr val="windowText" lastClr="000000"/>
                </a:solidFill>
              </a:rPr>
              <a:t>procesu</a:t>
            </a:r>
            <a:r>
              <a:rPr lang="en-US" sz="1800" dirty="0">
                <a:solidFill>
                  <a:sysClr val="windowText" lastClr="000000"/>
                </a:solidFill>
              </a:rPr>
              <a:t> </a:t>
            </a:r>
            <a:r>
              <a:rPr lang="en-US" sz="1800" i="1" dirty="0">
                <a:solidFill>
                  <a:sysClr val="windowText" lastClr="000000"/>
                </a:solidFill>
              </a:rPr>
              <a:t>(</a:t>
            </a:r>
            <a:r>
              <a:rPr lang="en-US" sz="1800" i="1" dirty="0" err="1">
                <a:solidFill>
                  <a:sysClr val="windowText" lastClr="000000"/>
                </a:solidFill>
              </a:rPr>
              <a:t>nosaka</a:t>
            </a:r>
            <a:r>
              <a:rPr lang="en-US" sz="1800" i="1" dirty="0">
                <a:solidFill>
                  <a:sysClr val="windowText" lastClr="000000"/>
                </a:solidFill>
              </a:rPr>
              <a:t> </a:t>
            </a:r>
            <a:r>
              <a:rPr lang="en-US" sz="1800" i="1" dirty="0" err="1">
                <a:solidFill>
                  <a:sysClr val="windowText" lastClr="000000"/>
                </a:solidFill>
              </a:rPr>
              <a:t>enerģijas</a:t>
            </a:r>
            <a:r>
              <a:rPr lang="en-US" sz="1800" i="1" dirty="0">
                <a:solidFill>
                  <a:sysClr val="windowText" lastClr="000000"/>
                </a:solidFill>
              </a:rPr>
              <a:t> </a:t>
            </a:r>
            <a:r>
              <a:rPr lang="en-US" sz="1800" i="1" dirty="0" err="1">
                <a:solidFill>
                  <a:sysClr val="windowText" lastClr="000000"/>
                </a:solidFill>
              </a:rPr>
              <a:t>izmantošanas</a:t>
            </a:r>
            <a:r>
              <a:rPr lang="en-US" sz="1800" i="1" dirty="0">
                <a:solidFill>
                  <a:sysClr val="windowText" lastClr="000000"/>
                </a:solidFill>
              </a:rPr>
              <a:t> datus </a:t>
            </a:r>
            <a:r>
              <a:rPr lang="en-US" sz="1800" i="1" dirty="0" err="1">
                <a:solidFill>
                  <a:sysClr val="windowText" lastClr="000000"/>
                </a:solidFill>
              </a:rPr>
              <a:t>esošajā</a:t>
            </a:r>
            <a:r>
              <a:rPr lang="en-US" sz="1800" i="1" dirty="0">
                <a:solidFill>
                  <a:sysClr val="windowText" lastClr="000000"/>
                </a:solidFill>
              </a:rPr>
              <a:t> </a:t>
            </a:r>
            <a:r>
              <a:rPr lang="en-US" sz="1800" i="1" dirty="0" err="1">
                <a:solidFill>
                  <a:sysClr val="windowText" lastClr="000000"/>
                </a:solidFill>
              </a:rPr>
              <a:t>situācijā</a:t>
            </a:r>
            <a:r>
              <a:rPr lang="en-US" sz="1800" i="1" dirty="0">
                <a:solidFill>
                  <a:sysClr val="windowText" lastClr="000000"/>
                </a:solidFill>
              </a:rPr>
              <a:t>, </a:t>
            </a:r>
            <a:r>
              <a:rPr lang="en-US" sz="1800" i="1" dirty="0" err="1">
                <a:solidFill>
                  <a:sysClr val="windowText" lastClr="000000"/>
                </a:solidFill>
              </a:rPr>
              <a:t>izstrādā</a:t>
            </a:r>
            <a:r>
              <a:rPr lang="en-US" sz="1800" i="1" dirty="0">
                <a:solidFill>
                  <a:sysClr val="windowText" lastClr="000000"/>
                </a:solidFill>
              </a:rPr>
              <a:t> </a:t>
            </a:r>
            <a:r>
              <a:rPr lang="en-US" sz="1800" i="1" dirty="0" err="1">
                <a:solidFill>
                  <a:sysClr val="windowText" lastClr="000000"/>
                </a:solidFill>
              </a:rPr>
              <a:t>energoefektivitātes</a:t>
            </a:r>
            <a:r>
              <a:rPr lang="en-US" sz="1800" i="1" dirty="0">
                <a:solidFill>
                  <a:sysClr val="windowText" lastClr="000000"/>
                </a:solidFill>
              </a:rPr>
              <a:t> </a:t>
            </a:r>
            <a:r>
              <a:rPr lang="en-US" sz="1800" i="1" dirty="0" err="1">
                <a:solidFill>
                  <a:sysClr val="windowText" lastClr="000000"/>
                </a:solidFill>
              </a:rPr>
              <a:t>plānu</a:t>
            </a:r>
            <a:r>
              <a:rPr lang="en-US" sz="1800" i="1" dirty="0">
                <a:solidFill>
                  <a:sysClr val="windowText" lastClr="000000"/>
                </a:solidFill>
              </a:rPr>
              <a:t>, </a:t>
            </a:r>
            <a:r>
              <a:rPr lang="en-US" sz="1800" i="1" dirty="0" err="1">
                <a:solidFill>
                  <a:sysClr val="windowText" lastClr="000000"/>
                </a:solidFill>
              </a:rPr>
              <a:t>nosaka</a:t>
            </a:r>
            <a:r>
              <a:rPr lang="en-US" sz="1800" i="1" dirty="0">
                <a:solidFill>
                  <a:sysClr val="windowText" lastClr="000000"/>
                </a:solidFill>
              </a:rPr>
              <a:t> </a:t>
            </a:r>
            <a:r>
              <a:rPr lang="en-US" sz="1800" i="1" dirty="0" err="1">
                <a:solidFill>
                  <a:sysClr val="windowText" lastClr="000000"/>
                </a:solidFill>
              </a:rPr>
              <a:t>energoefektivitātes</a:t>
            </a:r>
            <a:r>
              <a:rPr lang="en-US" sz="1800" i="1" dirty="0">
                <a:solidFill>
                  <a:sysClr val="windowText" lastClr="000000"/>
                </a:solidFill>
              </a:rPr>
              <a:t> </a:t>
            </a:r>
            <a:r>
              <a:rPr lang="en-US" sz="1800" i="1" dirty="0" err="1">
                <a:solidFill>
                  <a:sysClr val="windowText" lastClr="000000"/>
                </a:solidFill>
              </a:rPr>
              <a:t>indikatorus</a:t>
            </a:r>
            <a:r>
              <a:rPr lang="en-US" sz="1800" i="1" dirty="0">
                <a:solidFill>
                  <a:sysClr val="windowText" lastClr="000000"/>
                </a:solidFill>
              </a:rPr>
              <a:t> un </a:t>
            </a:r>
            <a:r>
              <a:rPr lang="en-US" sz="1800" i="1" dirty="0" err="1">
                <a:solidFill>
                  <a:sysClr val="windowText" lastClr="000000"/>
                </a:solidFill>
              </a:rPr>
              <a:t>sasniedzamos</a:t>
            </a:r>
            <a:r>
              <a:rPr lang="en-US" sz="1800" i="1" dirty="0">
                <a:solidFill>
                  <a:sysClr val="windowText" lastClr="000000"/>
                </a:solidFill>
              </a:rPr>
              <a:t> </a:t>
            </a:r>
            <a:r>
              <a:rPr lang="en-US" sz="1800" i="1" dirty="0" err="1">
                <a:solidFill>
                  <a:sysClr val="windowText" lastClr="000000"/>
                </a:solidFill>
              </a:rPr>
              <a:t>mērķus</a:t>
            </a:r>
            <a:r>
              <a:rPr lang="en-US" sz="1800" i="1" dirty="0">
                <a:solidFill>
                  <a:sysClr val="windowText" lastClr="000000"/>
                </a:solidFill>
              </a:rPr>
              <a:t>, </a:t>
            </a:r>
            <a:r>
              <a:rPr lang="en-US" sz="1800" i="1" dirty="0" err="1">
                <a:solidFill>
                  <a:sysClr val="windowText" lastClr="000000"/>
                </a:solidFill>
              </a:rPr>
              <a:t>izstrādā</a:t>
            </a:r>
            <a:r>
              <a:rPr lang="en-US" sz="1800" i="1" dirty="0">
                <a:solidFill>
                  <a:sysClr val="windowText" lastClr="000000"/>
                </a:solidFill>
              </a:rPr>
              <a:t> </a:t>
            </a:r>
            <a:r>
              <a:rPr lang="en-US" sz="1800" i="1" dirty="0" err="1">
                <a:solidFill>
                  <a:sysClr val="windowText" lastClr="000000"/>
                </a:solidFill>
              </a:rPr>
              <a:t>monitoringa</a:t>
            </a:r>
            <a:r>
              <a:rPr lang="en-US" sz="1800" i="1" dirty="0">
                <a:solidFill>
                  <a:sysClr val="windowText" lastClr="000000"/>
                </a:solidFill>
              </a:rPr>
              <a:t> </a:t>
            </a:r>
            <a:r>
              <a:rPr lang="en-US" sz="1800" i="1" dirty="0" err="1">
                <a:solidFill>
                  <a:sysClr val="windowText" lastClr="000000"/>
                </a:solidFill>
              </a:rPr>
              <a:t>sistēmu</a:t>
            </a:r>
            <a:r>
              <a:rPr lang="en-US" sz="1800" i="1" dirty="0">
                <a:solidFill>
                  <a:sysClr val="windowText" lastClr="000000"/>
                </a:solidFill>
              </a:rPr>
              <a:t>, </a:t>
            </a:r>
            <a:r>
              <a:rPr lang="en-US" sz="1800" i="1" dirty="0" err="1">
                <a:solidFill>
                  <a:sysClr val="windowText" lastClr="000000"/>
                </a:solidFill>
              </a:rPr>
              <a:t>izvērtē</a:t>
            </a:r>
            <a:r>
              <a:rPr lang="en-US" sz="1800" i="1" dirty="0">
                <a:solidFill>
                  <a:sysClr val="windowText" lastClr="000000"/>
                </a:solidFill>
              </a:rPr>
              <a:t> </a:t>
            </a:r>
            <a:r>
              <a:rPr lang="en-US" sz="1800" i="1" dirty="0" err="1">
                <a:solidFill>
                  <a:sysClr val="windowText" lastClr="000000"/>
                </a:solidFill>
              </a:rPr>
              <a:t>mērķu</a:t>
            </a:r>
            <a:r>
              <a:rPr lang="en-US" sz="1800" i="1" dirty="0">
                <a:solidFill>
                  <a:sysClr val="windowText" lastClr="000000"/>
                </a:solidFill>
              </a:rPr>
              <a:t> </a:t>
            </a:r>
            <a:r>
              <a:rPr lang="en-US" sz="1800" i="1" dirty="0" err="1">
                <a:solidFill>
                  <a:sysClr val="windowText" lastClr="000000"/>
                </a:solidFill>
              </a:rPr>
              <a:t>sasniegšanas</a:t>
            </a:r>
            <a:r>
              <a:rPr lang="en-US" sz="1800" i="1" dirty="0">
                <a:solidFill>
                  <a:sysClr val="windowText" lastClr="000000"/>
                </a:solidFill>
              </a:rPr>
              <a:t> </a:t>
            </a:r>
            <a:r>
              <a:rPr lang="en-US" sz="1800" i="1" dirty="0" err="1">
                <a:solidFill>
                  <a:sysClr val="windowText" lastClr="000000"/>
                </a:solidFill>
              </a:rPr>
              <a:t>gaitu</a:t>
            </a:r>
            <a:r>
              <a:rPr lang="en-US" sz="1800" i="1" dirty="0">
                <a:solidFill>
                  <a:sysClr val="windowText" lastClr="000000"/>
                </a:solidFill>
              </a:rPr>
              <a:t>).</a:t>
            </a:r>
            <a:endParaRPr lang="lv-LV" sz="1800" i="1" dirty="0">
              <a:solidFill>
                <a:sysClr val="windowText" lastClr="000000"/>
              </a:solidFill>
            </a:endParaRPr>
          </a:p>
        </p:txBody>
      </p:sp>
    </p:spTree>
    <p:extLst>
      <p:ext uri="{BB962C8B-B14F-4D97-AF65-F5344CB8AC3E}">
        <p14:creationId xmlns:p14="http://schemas.microsoft.com/office/powerpoint/2010/main" val="2827905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0E149-74E1-EB2C-B57F-10DB9C3FDADB}"/>
            </a:ext>
          </a:extLst>
        </p:cNvPr>
        <p:cNvGrpSpPr/>
        <p:nvPr/>
      </p:nvGrpSpPr>
      <p:grpSpPr>
        <a:xfrm>
          <a:off x="0" y="0"/>
          <a:ext cx="0" cy="0"/>
          <a:chOff x="0" y="0"/>
          <a:chExt cx="0" cy="0"/>
        </a:xfrm>
      </p:grpSpPr>
      <p:sp>
        <p:nvSpPr>
          <p:cNvPr id="73731" name="Slide Number Placeholder 5">
            <a:extLst>
              <a:ext uri="{FF2B5EF4-FFF2-40B4-BE49-F238E27FC236}">
                <a16:creationId xmlns:a16="http://schemas.microsoft.com/office/drawing/2014/main" id="{9C1F1395-EA32-9356-B3C6-0C3C719585C8}"/>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BB62A816-E236-4664-964D-4BA39DB13BAD}" type="slidenum">
              <a:rPr lang="en-US" altLang="lv-LV" sz="1000" smtClean="0">
                <a:solidFill>
                  <a:srgbClr val="898989"/>
                </a:solidFill>
                <a:latin typeface="Verdana" panose="020B0604030504040204" pitchFamily="34" charset="0"/>
              </a:rPr>
              <a:pPr/>
              <a:t>9</a:t>
            </a:fld>
            <a:endParaRPr lang="en-US" altLang="lv-LV" sz="1000">
              <a:solidFill>
                <a:srgbClr val="898989"/>
              </a:solidFill>
              <a:latin typeface="Verdana" panose="020B0604030504040204" pitchFamily="34" charset="0"/>
            </a:endParaRPr>
          </a:p>
        </p:txBody>
      </p:sp>
      <p:sp>
        <p:nvSpPr>
          <p:cNvPr id="6" name="TextBox 5">
            <a:extLst>
              <a:ext uri="{FF2B5EF4-FFF2-40B4-BE49-F238E27FC236}">
                <a16:creationId xmlns:a16="http://schemas.microsoft.com/office/drawing/2014/main" id="{1878F271-A351-65C9-F566-F7D9C8797407}"/>
              </a:ext>
            </a:extLst>
          </p:cNvPr>
          <p:cNvSpPr txBox="1"/>
          <p:nvPr/>
        </p:nvSpPr>
        <p:spPr>
          <a:xfrm>
            <a:off x="2962517" y="237402"/>
            <a:ext cx="4981902" cy="954107"/>
          </a:xfrm>
          <a:prstGeom prst="rect">
            <a:avLst/>
          </a:prstGeom>
          <a:noFill/>
        </p:spPr>
        <p:txBody>
          <a:bodyPr wrap="square">
            <a:spAutoFit/>
          </a:bodyPr>
          <a:lstStyle/>
          <a:p>
            <a:pPr algn="ctr"/>
            <a:r>
              <a:rPr lang="en-US" sz="2800" dirty="0" err="1">
                <a:latin typeface="+mj-lt"/>
              </a:rPr>
              <a:t>Uzstādāmo</a:t>
            </a:r>
            <a:r>
              <a:rPr lang="en-US" sz="2800" dirty="0">
                <a:latin typeface="+mj-lt"/>
              </a:rPr>
              <a:t> </a:t>
            </a:r>
            <a:r>
              <a:rPr lang="en-US" sz="2800" dirty="0" err="1">
                <a:latin typeface="+mj-lt"/>
              </a:rPr>
              <a:t>iekārtu</a:t>
            </a:r>
            <a:r>
              <a:rPr lang="en-US" sz="2800" dirty="0">
                <a:latin typeface="+mj-lt"/>
              </a:rPr>
              <a:t> </a:t>
            </a:r>
            <a:r>
              <a:rPr lang="en-US" sz="2800" dirty="0" err="1">
                <a:latin typeface="+mj-lt"/>
              </a:rPr>
              <a:t>tehniskā</a:t>
            </a:r>
            <a:r>
              <a:rPr lang="en-US" sz="2800" dirty="0">
                <a:latin typeface="+mj-lt"/>
              </a:rPr>
              <a:t> </a:t>
            </a:r>
            <a:r>
              <a:rPr lang="en-US" sz="2800" dirty="0" err="1">
                <a:latin typeface="+mj-lt"/>
              </a:rPr>
              <a:t>dokumentācija</a:t>
            </a:r>
            <a:endParaRPr lang="lv-LV" sz="2800" dirty="0">
              <a:latin typeface="+mj-lt"/>
            </a:endParaRPr>
          </a:p>
        </p:txBody>
      </p:sp>
      <p:sp>
        <p:nvSpPr>
          <p:cNvPr id="2" name="Title 1">
            <a:extLst>
              <a:ext uri="{FF2B5EF4-FFF2-40B4-BE49-F238E27FC236}">
                <a16:creationId xmlns:a16="http://schemas.microsoft.com/office/drawing/2014/main" id="{9837699C-EE11-F690-B800-C89EDDBD3221}"/>
              </a:ext>
            </a:extLst>
          </p:cNvPr>
          <p:cNvSpPr txBox="1">
            <a:spLocks/>
          </p:cNvSpPr>
          <p:nvPr/>
        </p:nvSpPr>
        <p:spPr>
          <a:xfrm>
            <a:off x="640083" y="2090058"/>
            <a:ext cx="7958134" cy="3448594"/>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285750" marR="0" lvl="0" indent="-285750" algn="just" defTabSz="685800" rtl="0" eaLnBrk="1" fontAlgn="auto" latinLnBrk="0" hangingPunct="1">
              <a:lnSpc>
                <a:spcPct val="90000"/>
              </a:lnSpc>
              <a:spcBef>
                <a:spcPct val="0"/>
              </a:spcBef>
              <a:spcAft>
                <a:spcPts val="0"/>
              </a:spcAft>
              <a:buClrTx/>
              <a:buSzTx/>
              <a:buFontTx/>
              <a:buChar char="-"/>
              <a:tabLst/>
              <a:defRPr/>
            </a:pPr>
            <a:r>
              <a:rPr lang="en-US" sz="1800" i="1" dirty="0" err="1">
                <a:solidFill>
                  <a:sysClr val="windowText" lastClr="000000"/>
                </a:solidFill>
              </a:rPr>
              <a:t>Iesniegtajos</a:t>
            </a:r>
            <a:r>
              <a:rPr lang="en-US" sz="1800" i="1" dirty="0">
                <a:solidFill>
                  <a:sysClr val="windowText" lastClr="000000"/>
                </a:solidFill>
              </a:rPr>
              <a:t> </a:t>
            </a:r>
            <a:r>
              <a:rPr lang="en-US" sz="1800" i="1" dirty="0" err="1">
                <a:solidFill>
                  <a:sysClr val="windowText" lastClr="000000"/>
                </a:solidFill>
              </a:rPr>
              <a:t>dokumentos</a:t>
            </a:r>
            <a:r>
              <a:rPr lang="en-US" sz="1800" i="1" dirty="0">
                <a:solidFill>
                  <a:sysClr val="windowText" lastClr="000000"/>
                </a:solidFill>
              </a:rPr>
              <a:t> </a:t>
            </a:r>
            <a:r>
              <a:rPr lang="en-US" sz="1800" i="1" dirty="0" err="1">
                <a:solidFill>
                  <a:sysClr val="windowText" lastClr="000000"/>
                </a:solidFill>
              </a:rPr>
              <a:t>jābūt</a:t>
            </a:r>
            <a:r>
              <a:rPr lang="en-US" sz="1800" i="1" dirty="0">
                <a:solidFill>
                  <a:sysClr val="windowText" lastClr="000000"/>
                </a:solidFill>
              </a:rPr>
              <a:t> </a:t>
            </a:r>
            <a:r>
              <a:rPr lang="en-US" sz="1800" i="1" dirty="0" err="1">
                <a:solidFill>
                  <a:sysClr val="windowText" lastClr="000000"/>
                </a:solidFill>
              </a:rPr>
              <a:t>identificējamai</a:t>
            </a:r>
            <a:r>
              <a:rPr lang="en-US" sz="1800" i="1" dirty="0">
                <a:solidFill>
                  <a:sysClr val="windowText" lastClr="000000"/>
                </a:solidFill>
              </a:rPr>
              <a:t> </a:t>
            </a:r>
            <a:r>
              <a:rPr lang="en-US" sz="1800" i="1" dirty="0" err="1">
                <a:solidFill>
                  <a:sysClr val="windowText" lastClr="000000"/>
                </a:solidFill>
              </a:rPr>
              <a:t>uzstādāmai</a:t>
            </a:r>
            <a:r>
              <a:rPr lang="en-US" sz="1800" i="1" dirty="0">
                <a:solidFill>
                  <a:sysClr val="windowText" lastClr="000000"/>
                </a:solidFill>
              </a:rPr>
              <a:t> </a:t>
            </a:r>
            <a:r>
              <a:rPr lang="en-US" sz="1800" i="1" dirty="0" err="1">
                <a:solidFill>
                  <a:sysClr val="windowText" lastClr="000000"/>
                </a:solidFill>
              </a:rPr>
              <a:t>iekārtai</a:t>
            </a:r>
            <a:r>
              <a:rPr lang="en-US" sz="1800" i="1" dirty="0">
                <a:solidFill>
                  <a:sysClr val="windowText" lastClr="000000"/>
                </a:solidFill>
              </a:rPr>
              <a:t>, </a:t>
            </a:r>
            <a:r>
              <a:rPr lang="en-US" sz="1800" i="1" dirty="0" err="1">
                <a:solidFill>
                  <a:sysClr val="windowText" lastClr="000000"/>
                </a:solidFill>
              </a:rPr>
              <a:t>jābūt</a:t>
            </a:r>
            <a:r>
              <a:rPr lang="en-US" sz="1800" i="1" dirty="0">
                <a:solidFill>
                  <a:sysClr val="windowText" lastClr="000000"/>
                </a:solidFill>
              </a:rPr>
              <a:t> </a:t>
            </a:r>
            <a:r>
              <a:rPr lang="en-US" sz="1800" i="1" dirty="0" err="1">
                <a:solidFill>
                  <a:sysClr val="windowText" lastClr="000000"/>
                </a:solidFill>
              </a:rPr>
              <a:t>norādītiem</a:t>
            </a:r>
            <a:r>
              <a:rPr lang="en-US" sz="1800" i="1" dirty="0">
                <a:solidFill>
                  <a:sysClr val="windowText" lastClr="000000"/>
                </a:solidFill>
              </a:rPr>
              <a:t> </a:t>
            </a:r>
            <a:r>
              <a:rPr lang="en-US" sz="1800" i="1" dirty="0" err="1">
                <a:solidFill>
                  <a:sysClr val="windowText" lastClr="000000"/>
                </a:solidFill>
              </a:rPr>
              <a:t>iekārtas</a:t>
            </a:r>
            <a:r>
              <a:rPr lang="en-US" sz="1800" i="1" dirty="0">
                <a:solidFill>
                  <a:sysClr val="windowText" lastClr="000000"/>
                </a:solidFill>
              </a:rPr>
              <a:t> </a:t>
            </a:r>
            <a:r>
              <a:rPr lang="en-US" sz="1800" i="1" dirty="0" err="1">
                <a:solidFill>
                  <a:sysClr val="windowText" lastClr="000000"/>
                </a:solidFill>
              </a:rPr>
              <a:t>jaudas</a:t>
            </a:r>
            <a:r>
              <a:rPr lang="en-US" sz="1800" i="1" dirty="0">
                <a:solidFill>
                  <a:sysClr val="windowText" lastClr="000000"/>
                </a:solidFill>
              </a:rPr>
              <a:t> un </a:t>
            </a:r>
            <a:r>
              <a:rPr lang="en-US" sz="1800" i="1" dirty="0" err="1">
                <a:solidFill>
                  <a:sysClr val="windowText" lastClr="000000"/>
                </a:solidFill>
              </a:rPr>
              <a:t>veiktspējas</a:t>
            </a:r>
            <a:r>
              <a:rPr lang="en-US" sz="1800" i="1" dirty="0">
                <a:solidFill>
                  <a:sysClr val="windowText" lastClr="000000"/>
                </a:solidFill>
              </a:rPr>
              <a:t> </a:t>
            </a:r>
            <a:r>
              <a:rPr lang="en-US" sz="1800" i="1" dirty="0" err="1">
                <a:solidFill>
                  <a:sysClr val="windowText" lastClr="000000"/>
                </a:solidFill>
              </a:rPr>
              <a:t>parametriem</a:t>
            </a:r>
            <a:r>
              <a:rPr lang="en-US" sz="1800" i="1" dirty="0">
                <a:solidFill>
                  <a:sysClr val="windowText" lastClr="000000"/>
                </a:solidFill>
              </a:rPr>
              <a:t>, </a:t>
            </a:r>
            <a:r>
              <a:rPr lang="en-US" sz="1800" i="1" dirty="0" err="1">
                <a:solidFill>
                  <a:sysClr val="windowText" lastClr="000000"/>
                </a:solidFill>
              </a:rPr>
              <a:t>kā</a:t>
            </a:r>
            <a:r>
              <a:rPr lang="en-US" sz="1800" i="1" dirty="0">
                <a:solidFill>
                  <a:sysClr val="windowText" lastClr="000000"/>
                </a:solidFill>
              </a:rPr>
              <a:t> </a:t>
            </a:r>
            <a:r>
              <a:rPr lang="en-US" sz="1800" i="1" dirty="0" err="1">
                <a:solidFill>
                  <a:sysClr val="windowText" lastClr="000000"/>
                </a:solidFill>
              </a:rPr>
              <a:t>arī</a:t>
            </a:r>
            <a:r>
              <a:rPr lang="en-US" sz="1800" i="1" dirty="0">
                <a:solidFill>
                  <a:sysClr val="windowText" lastClr="000000"/>
                </a:solidFill>
              </a:rPr>
              <a:t> </a:t>
            </a:r>
            <a:r>
              <a:rPr lang="en-US" sz="1800" i="1" dirty="0" err="1">
                <a:solidFill>
                  <a:sysClr val="windowText" lastClr="000000"/>
                </a:solidFill>
              </a:rPr>
              <a:t>jābūt</a:t>
            </a:r>
            <a:r>
              <a:rPr lang="en-US" sz="1800" i="1" dirty="0">
                <a:solidFill>
                  <a:sysClr val="windowText" lastClr="000000"/>
                </a:solidFill>
              </a:rPr>
              <a:t> </a:t>
            </a:r>
            <a:r>
              <a:rPr lang="en-US" sz="1800" i="1" dirty="0" err="1">
                <a:solidFill>
                  <a:sysClr val="windowText" lastClr="000000"/>
                </a:solidFill>
              </a:rPr>
              <a:t>iekļautam</a:t>
            </a:r>
            <a:r>
              <a:rPr lang="en-US" sz="1800" i="1" dirty="0">
                <a:solidFill>
                  <a:sysClr val="windowText" lastClr="000000"/>
                </a:solidFill>
              </a:rPr>
              <a:t> </a:t>
            </a:r>
            <a:r>
              <a:rPr lang="en-US" sz="1800" i="1" dirty="0" err="1">
                <a:solidFill>
                  <a:sysClr val="windowText" lastClr="000000"/>
                </a:solidFill>
              </a:rPr>
              <a:t>primārās</a:t>
            </a:r>
            <a:r>
              <a:rPr lang="en-US" sz="1800" i="1" dirty="0">
                <a:solidFill>
                  <a:sysClr val="windowText" lastClr="000000"/>
                </a:solidFill>
              </a:rPr>
              <a:t> </a:t>
            </a:r>
            <a:r>
              <a:rPr lang="en-US" sz="1800" i="1" dirty="0" err="1">
                <a:solidFill>
                  <a:sysClr val="windowText" lastClr="000000"/>
                </a:solidFill>
              </a:rPr>
              <a:t>enerģijas</a:t>
            </a:r>
            <a:r>
              <a:rPr lang="en-US" sz="1800" i="1" dirty="0">
                <a:solidFill>
                  <a:sysClr val="windowText" lastClr="000000"/>
                </a:solidFill>
              </a:rPr>
              <a:t> un CO2 </a:t>
            </a:r>
            <a:r>
              <a:rPr lang="en-US" sz="1800" i="1" dirty="0" err="1">
                <a:solidFill>
                  <a:sysClr val="windowText" lastClr="000000"/>
                </a:solidFill>
              </a:rPr>
              <a:t>aprēķinam</a:t>
            </a:r>
            <a:r>
              <a:rPr lang="en-US" sz="1800" i="1" dirty="0">
                <a:solidFill>
                  <a:sysClr val="windowText" lastClr="000000"/>
                </a:solidFill>
              </a:rPr>
              <a:t> </a:t>
            </a:r>
            <a:r>
              <a:rPr lang="en-US" sz="1800" i="1" dirty="0" err="1">
                <a:solidFill>
                  <a:sysClr val="windowText" lastClr="000000"/>
                </a:solidFill>
              </a:rPr>
              <a:t>ar</a:t>
            </a:r>
            <a:r>
              <a:rPr lang="en-US" sz="1800" i="1" dirty="0">
                <a:solidFill>
                  <a:sysClr val="windowText" lastClr="000000"/>
                </a:solidFill>
              </a:rPr>
              <a:t> </a:t>
            </a:r>
            <a:r>
              <a:rPr lang="en-US" sz="1800" i="1" dirty="0" err="1">
                <a:solidFill>
                  <a:sysClr val="windowText" lastClr="000000"/>
                </a:solidFill>
              </a:rPr>
              <a:t>prognozējamo</a:t>
            </a:r>
            <a:r>
              <a:rPr lang="en-US" sz="1800" i="1" dirty="0">
                <a:solidFill>
                  <a:sysClr val="windowText" lastClr="000000"/>
                </a:solidFill>
              </a:rPr>
              <a:t> </a:t>
            </a:r>
            <a:r>
              <a:rPr lang="en-US" sz="1800" i="1" dirty="0" err="1">
                <a:solidFill>
                  <a:sysClr val="windowText" lastClr="000000"/>
                </a:solidFill>
              </a:rPr>
              <a:t>ietaupījuma</a:t>
            </a:r>
            <a:r>
              <a:rPr lang="en-US" sz="1800" i="1" dirty="0">
                <a:solidFill>
                  <a:sysClr val="windowText" lastClr="000000"/>
                </a:solidFill>
              </a:rPr>
              <a:t> </a:t>
            </a:r>
            <a:r>
              <a:rPr lang="en-US" sz="1800" i="1" dirty="0" err="1">
                <a:solidFill>
                  <a:sysClr val="windowText" lastClr="000000"/>
                </a:solidFill>
              </a:rPr>
              <a:t>apjomu</a:t>
            </a:r>
            <a:r>
              <a:rPr lang="en-US" sz="1800" i="1" dirty="0">
                <a:solidFill>
                  <a:sysClr val="windowText" lastClr="000000"/>
                </a:solidFill>
              </a:rPr>
              <a:t> </a:t>
            </a:r>
            <a:r>
              <a:rPr lang="en-US" sz="1800" i="1" dirty="0" err="1">
                <a:solidFill>
                  <a:sysClr val="windowText" lastClr="000000"/>
                </a:solidFill>
              </a:rPr>
              <a:t>pret</a:t>
            </a:r>
            <a:r>
              <a:rPr lang="en-US" sz="1800" i="1" dirty="0">
                <a:solidFill>
                  <a:sysClr val="windowText" lastClr="000000"/>
                </a:solidFill>
              </a:rPr>
              <a:t> </a:t>
            </a:r>
            <a:r>
              <a:rPr lang="en-US" sz="1800" i="1" dirty="0" err="1">
                <a:solidFill>
                  <a:sysClr val="windowText" lastClr="000000"/>
                </a:solidFill>
              </a:rPr>
              <a:t>situāciju</a:t>
            </a:r>
            <a:r>
              <a:rPr lang="en-US" sz="1800" i="1" dirty="0">
                <a:solidFill>
                  <a:sysClr val="windowText" lastClr="000000"/>
                </a:solidFill>
              </a:rPr>
              <a:t>, ja </a:t>
            </a:r>
            <a:r>
              <a:rPr lang="en-US" sz="1800" i="1" dirty="0" err="1">
                <a:solidFill>
                  <a:sysClr val="windowText" lastClr="000000"/>
                </a:solidFill>
              </a:rPr>
              <a:t>projekts</a:t>
            </a:r>
            <a:r>
              <a:rPr lang="en-US" sz="1800" i="1" dirty="0">
                <a:solidFill>
                  <a:sysClr val="windowText" lastClr="000000"/>
                </a:solidFill>
              </a:rPr>
              <a:t> </a:t>
            </a:r>
            <a:r>
              <a:rPr lang="en-US" sz="1800" i="1" dirty="0" err="1">
                <a:solidFill>
                  <a:sysClr val="windowText" lastClr="000000"/>
                </a:solidFill>
              </a:rPr>
              <a:t>netiktu</a:t>
            </a:r>
            <a:r>
              <a:rPr lang="en-US" sz="1800" i="1" dirty="0">
                <a:solidFill>
                  <a:sysClr val="windowText" lastClr="000000"/>
                </a:solidFill>
              </a:rPr>
              <a:t> </a:t>
            </a:r>
            <a:r>
              <a:rPr lang="en-US" sz="1800" i="1" dirty="0" err="1">
                <a:solidFill>
                  <a:sysClr val="windowText" lastClr="000000"/>
                </a:solidFill>
              </a:rPr>
              <a:t>īstenots</a:t>
            </a:r>
            <a:r>
              <a:rPr lang="en-US" sz="1800" i="1" dirty="0">
                <a:solidFill>
                  <a:sysClr val="windowText" lastClr="000000"/>
                </a:solidFill>
              </a:rPr>
              <a:t>.</a:t>
            </a:r>
          </a:p>
          <a:p>
            <a:pPr marR="0" lvl="0" algn="just" defTabSz="685800" rtl="0" eaLnBrk="1" fontAlgn="auto" latinLnBrk="0" hangingPunct="1">
              <a:lnSpc>
                <a:spcPct val="90000"/>
              </a:lnSpc>
              <a:spcBef>
                <a:spcPct val="0"/>
              </a:spcBef>
              <a:spcAft>
                <a:spcPts val="0"/>
              </a:spcAft>
              <a:buClrTx/>
              <a:buSzTx/>
              <a:tabLst/>
              <a:defRPr/>
            </a:pPr>
            <a:endParaRPr lang="en-US" sz="1800" i="1" dirty="0">
              <a:solidFill>
                <a:sysClr val="windowText" lastClr="000000"/>
              </a:solidFill>
            </a:endParaRPr>
          </a:p>
          <a:p>
            <a:pPr marL="285750" marR="0" lvl="0" indent="-285750" algn="just" defTabSz="685800" rtl="0" eaLnBrk="1" fontAlgn="auto" latinLnBrk="0" hangingPunct="1">
              <a:lnSpc>
                <a:spcPct val="90000"/>
              </a:lnSpc>
              <a:spcBef>
                <a:spcPct val="0"/>
              </a:spcBef>
              <a:spcAft>
                <a:spcPts val="0"/>
              </a:spcAft>
              <a:buClrTx/>
              <a:buSzTx/>
              <a:buFontTx/>
              <a:buChar char="-"/>
              <a:tabLst/>
              <a:defRPr/>
            </a:pPr>
            <a:r>
              <a:rPr lang="en-US" sz="1800" i="1" dirty="0" err="1">
                <a:solidFill>
                  <a:sysClr val="windowText" lastClr="000000"/>
                </a:solidFill>
              </a:rPr>
              <a:t>Primārās</a:t>
            </a:r>
            <a:r>
              <a:rPr lang="en-US" sz="1800" i="1" dirty="0">
                <a:solidFill>
                  <a:sysClr val="windowText" lastClr="000000"/>
                </a:solidFill>
              </a:rPr>
              <a:t> </a:t>
            </a:r>
            <a:r>
              <a:rPr lang="en-US" sz="1800" i="1" dirty="0" err="1">
                <a:solidFill>
                  <a:sysClr val="windowText" lastClr="000000"/>
                </a:solidFill>
              </a:rPr>
              <a:t>enerģijas</a:t>
            </a:r>
            <a:r>
              <a:rPr lang="en-US" sz="1800" i="1" dirty="0">
                <a:solidFill>
                  <a:sysClr val="windowText" lastClr="000000"/>
                </a:solidFill>
              </a:rPr>
              <a:t> un CO2 </a:t>
            </a:r>
            <a:r>
              <a:rPr lang="en-US" sz="1800" i="1" dirty="0" err="1">
                <a:solidFill>
                  <a:sysClr val="windowText" lastClr="000000"/>
                </a:solidFill>
              </a:rPr>
              <a:t>aprēķinos</a:t>
            </a:r>
            <a:r>
              <a:rPr lang="en-US" sz="1800" i="1" dirty="0">
                <a:solidFill>
                  <a:sysClr val="windowText" lastClr="000000"/>
                </a:solidFill>
              </a:rPr>
              <a:t> </a:t>
            </a:r>
            <a:r>
              <a:rPr lang="en-US" sz="1800" i="1" dirty="0" err="1">
                <a:solidFill>
                  <a:sysClr val="windowText" lastClr="000000"/>
                </a:solidFill>
              </a:rPr>
              <a:t>jāizmanto</a:t>
            </a:r>
            <a:r>
              <a:rPr lang="en-US" sz="1800" i="1" dirty="0">
                <a:solidFill>
                  <a:sysClr val="windowText" lastClr="000000"/>
                </a:solidFill>
              </a:rPr>
              <a:t> 08.04.2021. MK </a:t>
            </a:r>
            <a:r>
              <a:rPr lang="en-US" sz="1800" i="1" dirty="0" err="1">
                <a:solidFill>
                  <a:sysClr val="windowText" lastClr="000000"/>
                </a:solidFill>
              </a:rPr>
              <a:t>noteikumu</a:t>
            </a:r>
            <a:r>
              <a:rPr lang="en-US" sz="1800" i="1" dirty="0">
                <a:solidFill>
                  <a:sysClr val="windowText" lastClr="000000"/>
                </a:solidFill>
              </a:rPr>
              <a:t> Nr.222 “</a:t>
            </a:r>
            <a:r>
              <a:rPr lang="en-US" sz="1800" i="1" dirty="0" err="1">
                <a:solidFill>
                  <a:sysClr val="windowText" lastClr="000000"/>
                </a:solidFill>
              </a:rPr>
              <a:t>Ēku</a:t>
            </a:r>
            <a:r>
              <a:rPr lang="en-US" sz="1800" i="1" dirty="0">
                <a:solidFill>
                  <a:sysClr val="windowText" lastClr="000000"/>
                </a:solidFill>
              </a:rPr>
              <a:t> </a:t>
            </a:r>
            <a:r>
              <a:rPr lang="en-US" sz="1800" i="1" dirty="0" err="1">
                <a:solidFill>
                  <a:sysClr val="windowText" lastClr="000000"/>
                </a:solidFill>
              </a:rPr>
              <a:t>energoefektivitātes</a:t>
            </a:r>
            <a:r>
              <a:rPr lang="en-US" sz="1800" i="1" dirty="0">
                <a:solidFill>
                  <a:sysClr val="windowText" lastClr="000000"/>
                </a:solidFill>
              </a:rPr>
              <a:t> </a:t>
            </a:r>
            <a:r>
              <a:rPr lang="en-US" sz="1800" i="1" dirty="0" err="1">
                <a:solidFill>
                  <a:sysClr val="windowText" lastClr="000000"/>
                </a:solidFill>
              </a:rPr>
              <a:t>aprēķina</a:t>
            </a:r>
            <a:r>
              <a:rPr lang="en-US" sz="1800" i="1" dirty="0">
                <a:solidFill>
                  <a:sysClr val="windowText" lastClr="000000"/>
                </a:solidFill>
              </a:rPr>
              <a:t> </a:t>
            </a:r>
            <a:r>
              <a:rPr lang="en-US" sz="1800" i="1" dirty="0" err="1">
                <a:solidFill>
                  <a:sysClr val="windowText" lastClr="000000"/>
                </a:solidFill>
              </a:rPr>
              <a:t>metodes</a:t>
            </a:r>
            <a:r>
              <a:rPr lang="en-US" sz="1800" i="1" dirty="0">
                <a:solidFill>
                  <a:sysClr val="windowText" lastClr="000000"/>
                </a:solidFill>
              </a:rPr>
              <a:t> un </a:t>
            </a:r>
            <a:r>
              <a:rPr lang="en-US" sz="1800" i="1" dirty="0" err="1">
                <a:solidFill>
                  <a:sysClr val="windowText" lastClr="000000"/>
                </a:solidFill>
              </a:rPr>
              <a:t>ēku</a:t>
            </a:r>
            <a:r>
              <a:rPr lang="en-US" sz="1800" i="1" dirty="0">
                <a:solidFill>
                  <a:sysClr val="windowText" lastClr="000000"/>
                </a:solidFill>
              </a:rPr>
              <a:t> </a:t>
            </a:r>
            <a:r>
              <a:rPr lang="en-US" sz="1800" i="1" dirty="0" err="1">
                <a:solidFill>
                  <a:sysClr val="windowText" lastClr="000000"/>
                </a:solidFill>
              </a:rPr>
              <a:t>energosertifikācijas</a:t>
            </a:r>
            <a:r>
              <a:rPr lang="en-US" sz="1800" i="1" dirty="0">
                <a:solidFill>
                  <a:sysClr val="windowText" lastClr="000000"/>
                </a:solidFill>
              </a:rPr>
              <a:t> </a:t>
            </a:r>
            <a:r>
              <a:rPr lang="en-US" sz="1800" i="1" dirty="0" err="1">
                <a:solidFill>
                  <a:sysClr val="windowText" lastClr="000000"/>
                </a:solidFill>
              </a:rPr>
              <a:t>noteikumi</a:t>
            </a:r>
            <a:r>
              <a:rPr lang="en-US" sz="1800" i="1" dirty="0">
                <a:solidFill>
                  <a:sysClr val="windowText" lastClr="000000"/>
                </a:solidFill>
              </a:rPr>
              <a:t>” </a:t>
            </a:r>
            <a:r>
              <a:rPr lang="en-US" sz="1800" i="1" dirty="0" err="1">
                <a:solidFill>
                  <a:sysClr val="windowText" lastClr="000000"/>
                </a:solidFill>
              </a:rPr>
              <a:t>pielikumos</a:t>
            </a:r>
            <a:r>
              <a:rPr lang="en-US" sz="1800" i="1" dirty="0">
                <a:solidFill>
                  <a:sysClr val="windowText" lastClr="000000"/>
                </a:solidFill>
              </a:rPr>
              <a:t> </a:t>
            </a:r>
            <a:r>
              <a:rPr lang="en-US" sz="1800" i="1" dirty="0" err="1">
                <a:solidFill>
                  <a:sysClr val="windowText" lastClr="000000"/>
                </a:solidFill>
              </a:rPr>
              <a:t>norādītās</a:t>
            </a:r>
            <a:r>
              <a:rPr lang="en-US" sz="1800" i="1" dirty="0">
                <a:solidFill>
                  <a:sysClr val="windowText" lastClr="000000"/>
                </a:solidFill>
              </a:rPr>
              <a:t> </a:t>
            </a:r>
            <a:r>
              <a:rPr lang="en-US" sz="1800" i="1" dirty="0" err="1">
                <a:solidFill>
                  <a:sysClr val="windowText" lastClr="000000"/>
                </a:solidFill>
              </a:rPr>
              <a:t>svēruma</a:t>
            </a:r>
            <a:r>
              <a:rPr lang="en-US" sz="1800" i="1" dirty="0">
                <a:solidFill>
                  <a:sysClr val="windowText" lastClr="000000"/>
                </a:solidFill>
              </a:rPr>
              <a:t> </a:t>
            </a:r>
            <a:r>
              <a:rPr lang="en-US" sz="1800" i="1" dirty="0" err="1">
                <a:solidFill>
                  <a:sysClr val="windowText" lastClr="000000"/>
                </a:solidFill>
              </a:rPr>
              <a:t>faktoru</a:t>
            </a:r>
            <a:r>
              <a:rPr lang="en-US" sz="1800" i="1" dirty="0">
                <a:solidFill>
                  <a:sysClr val="windowText" lastClr="000000"/>
                </a:solidFill>
              </a:rPr>
              <a:t> un </a:t>
            </a:r>
            <a:r>
              <a:rPr lang="en-US" sz="1800" i="1" dirty="0" err="1">
                <a:solidFill>
                  <a:sysClr val="windowText" lastClr="000000"/>
                </a:solidFill>
              </a:rPr>
              <a:t>koeficientu</a:t>
            </a:r>
            <a:r>
              <a:rPr lang="en-US" sz="1800" i="1" dirty="0">
                <a:solidFill>
                  <a:sysClr val="windowText" lastClr="000000"/>
                </a:solidFill>
              </a:rPr>
              <a:t> </a:t>
            </a:r>
            <a:r>
              <a:rPr lang="en-US" sz="1800" i="1" dirty="0" err="1">
                <a:solidFill>
                  <a:sysClr val="windowText" lastClr="000000"/>
                </a:solidFill>
              </a:rPr>
              <a:t>vērtības</a:t>
            </a:r>
            <a:r>
              <a:rPr lang="en-US" sz="1800" i="1" dirty="0">
                <a:solidFill>
                  <a:sysClr val="windowText" lastClr="000000"/>
                </a:solidFill>
              </a:rPr>
              <a:t>.</a:t>
            </a:r>
          </a:p>
          <a:p>
            <a:pPr marR="0" lvl="0" algn="just" defTabSz="685800" rtl="0" eaLnBrk="1" fontAlgn="auto" latinLnBrk="0" hangingPunct="1">
              <a:lnSpc>
                <a:spcPct val="90000"/>
              </a:lnSpc>
              <a:spcBef>
                <a:spcPct val="0"/>
              </a:spcBef>
              <a:spcAft>
                <a:spcPts val="0"/>
              </a:spcAft>
              <a:buClrTx/>
              <a:buSzTx/>
              <a:tabLst/>
              <a:defRPr/>
            </a:pPr>
            <a:endParaRPr lang="en-US" sz="1800" i="1" dirty="0">
              <a:solidFill>
                <a:sysClr val="windowText" lastClr="000000"/>
              </a:solidFill>
            </a:endParaRPr>
          </a:p>
          <a:p>
            <a:pPr marL="285750" marR="0" lvl="0" indent="-285750" algn="just" defTabSz="685800" rtl="0" eaLnBrk="1" fontAlgn="auto" latinLnBrk="0" hangingPunct="1">
              <a:lnSpc>
                <a:spcPct val="90000"/>
              </a:lnSpc>
              <a:spcBef>
                <a:spcPct val="0"/>
              </a:spcBef>
              <a:spcAft>
                <a:spcPts val="0"/>
              </a:spcAft>
              <a:buClrTx/>
              <a:buSzTx/>
              <a:buFontTx/>
              <a:buChar char="-"/>
              <a:tabLst/>
              <a:defRPr/>
            </a:pPr>
            <a:r>
              <a:rPr lang="en-US" sz="1800" i="1" dirty="0">
                <a:solidFill>
                  <a:sysClr val="windowText" lastClr="000000"/>
                </a:solidFill>
              </a:rPr>
              <a:t>Ja </a:t>
            </a:r>
            <a:r>
              <a:rPr lang="en-US" sz="1800" i="1" dirty="0" err="1">
                <a:solidFill>
                  <a:sysClr val="windowText" lastClr="000000"/>
                </a:solidFill>
              </a:rPr>
              <a:t>ir</a:t>
            </a:r>
            <a:r>
              <a:rPr lang="en-US" sz="1800" i="1" dirty="0">
                <a:solidFill>
                  <a:sysClr val="windowText" lastClr="000000"/>
                </a:solidFill>
              </a:rPr>
              <a:t> </a:t>
            </a:r>
            <a:r>
              <a:rPr lang="en-US" sz="1800" i="1" dirty="0" err="1">
                <a:solidFill>
                  <a:sysClr val="windowText" lastClr="000000"/>
                </a:solidFill>
              </a:rPr>
              <a:t>paredzams</a:t>
            </a:r>
            <a:r>
              <a:rPr lang="en-US" sz="1800" i="1" dirty="0">
                <a:solidFill>
                  <a:sysClr val="windowText" lastClr="000000"/>
                </a:solidFill>
              </a:rPr>
              <a:t> </a:t>
            </a:r>
            <a:r>
              <a:rPr lang="en-US" sz="1800" i="1" dirty="0" err="1">
                <a:solidFill>
                  <a:sysClr val="windowText" lastClr="000000"/>
                </a:solidFill>
              </a:rPr>
              <a:t>saražotās</a:t>
            </a:r>
            <a:r>
              <a:rPr lang="en-US" sz="1800" i="1" dirty="0">
                <a:solidFill>
                  <a:sysClr val="windowText" lastClr="000000"/>
                </a:solidFill>
              </a:rPr>
              <a:t> </a:t>
            </a:r>
            <a:r>
              <a:rPr lang="en-US" sz="1800" i="1" dirty="0" err="1">
                <a:solidFill>
                  <a:sysClr val="windowText" lastClr="000000"/>
                </a:solidFill>
              </a:rPr>
              <a:t>produkcijas</a:t>
            </a:r>
            <a:r>
              <a:rPr lang="en-US" sz="1800" i="1" dirty="0">
                <a:solidFill>
                  <a:sysClr val="windowText" lastClr="000000"/>
                </a:solidFill>
              </a:rPr>
              <a:t> </a:t>
            </a:r>
            <a:r>
              <a:rPr lang="en-US" sz="1800" i="1" dirty="0" err="1">
                <a:solidFill>
                  <a:sysClr val="windowText" lastClr="000000"/>
                </a:solidFill>
              </a:rPr>
              <a:t>apjoma</a:t>
            </a:r>
            <a:r>
              <a:rPr lang="en-US" sz="1800" i="1" dirty="0">
                <a:solidFill>
                  <a:sysClr val="windowText" lastClr="000000"/>
                </a:solidFill>
              </a:rPr>
              <a:t> </a:t>
            </a:r>
            <a:r>
              <a:rPr lang="en-US" sz="1800" i="1" dirty="0" err="1">
                <a:solidFill>
                  <a:sysClr val="windowText" lastClr="000000"/>
                </a:solidFill>
              </a:rPr>
              <a:t>pieaugums</a:t>
            </a:r>
            <a:r>
              <a:rPr lang="en-US" sz="1800" i="1" dirty="0">
                <a:solidFill>
                  <a:sysClr val="windowText" lastClr="000000"/>
                </a:solidFill>
              </a:rPr>
              <a:t>, </a:t>
            </a:r>
            <a:r>
              <a:rPr lang="en-US" sz="1800" i="1" dirty="0" err="1">
                <a:solidFill>
                  <a:sysClr val="windowText" lastClr="000000"/>
                </a:solidFill>
              </a:rPr>
              <a:t>primārās</a:t>
            </a:r>
            <a:r>
              <a:rPr lang="en-US" sz="1800" i="1" dirty="0">
                <a:solidFill>
                  <a:sysClr val="windowText" lastClr="000000"/>
                </a:solidFill>
              </a:rPr>
              <a:t> </a:t>
            </a:r>
            <a:r>
              <a:rPr lang="en-US" sz="1800" i="1" dirty="0" err="1">
                <a:solidFill>
                  <a:sysClr val="windowText" lastClr="000000"/>
                </a:solidFill>
              </a:rPr>
              <a:t>enerģijas</a:t>
            </a:r>
            <a:r>
              <a:rPr lang="en-US" sz="1800" i="1" dirty="0">
                <a:solidFill>
                  <a:sysClr val="windowText" lastClr="000000"/>
                </a:solidFill>
              </a:rPr>
              <a:t> un SEG </a:t>
            </a:r>
            <a:r>
              <a:rPr lang="en-US" sz="1800" i="1" dirty="0" err="1">
                <a:solidFill>
                  <a:sysClr val="windowText" lastClr="000000"/>
                </a:solidFill>
              </a:rPr>
              <a:t>ietaupījuma</a:t>
            </a:r>
            <a:r>
              <a:rPr lang="en-US" sz="1800" i="1" dirty="0">
                <a:solidFill>
                  <a:sysClr val="windowText" lastClr="000000"/>
                </a:solidFill>
              </a:rPr>
              <a:t> </a:t>
            </a:r>
            <a:r>
              <a:rPr lang="en-US" sz="1800" i="1" dirty="0" err="1">
                <a:solidFill>
                  <a:sysClr val="windowText" lastClr="000000"/>
                </a:solidFill>
              </a:rPr>
              <a:t>apjoma</a:t>
            </a:r>
            <a:r>
              <a:rPr lang="en-US" sz="1800" i="1" dirty="0">
                <a:solidFill>
                  <a:sysClr val="windowText" lastClr="000000"/>
                </a:solidFill>
              </a:rPr>
              <a:t> </a:t>
            </a:r>
            <a:r>
              <a:rPr lang="en-US" sz="1800" i="1" dirty="0" err="1">
                <a:solidFill>
                  <a:sysClr val="windowText" lastClr="000000"/>
                </a:solidFill>
              </a:rPr>
              <a:t>aprēķinā</a:t>
            </a:r>
            <a:r>
              <a:rPr lang="en-US" sz="1800" i="1" dirty="0">
                <a:solidFill>
                  <a:sysClr val="windowText" lastClr="000000"/>
                </a:solidFill>
              </a:rPr>
              <a:t> var </a:t>
            </a:r>
            <a:r>
              <a:rPr lang="en-US" sz="1800" i="1" dirty="0" err="1">
                <a:solidFill>
                  <a:sysClr val="windowText" lastClr="000000"/>
                </a:solidFill>
              </a:rPr>
              <a:t>ņemt</a:t>
            </a:r>
            <a:r>
              <a:rPr lang="en-US" sz="1800" i="1" dirty="0">
                <a:solidFill>
                  <a:sysClr val="windowText" lastClr="000000"/>
                </a:solidFill>
              </a:rPr>
              <a:t> </a:t>
            </a:r>
            <a:r>
              <a:rPr lang="en-US" sz="1800" i="1" dirty="0" err="1">
                <a:solidFill>
                  <a:sysClr val="windowText" lastClr="000000"/>
                </a:solidFill>
              </a:rPr>
              <a:t>vērā</a:t>
            </a:r>
            <a:r>
              <a:rPr lang="en-US" sz="1800" i="1" dirty="0">
                <a:solidFill>
                  <a:sysClr val="windowText" lastClr="000000"/>
                </a:solidFill>
              </a:rPr>
              <a:t> </a:t>
            </a:r>
            <a:r>
              <a:rPr lang="en-US" sz="1800" i="1" dirty="0" err="1">
                <a:solidFill>
                  <a:sysClr val="windowText" lastClr="000000"/>
                </a:solidFill>
              </a:rPr>
              <a:t>īpatnējo</a:t>
            </a:r>
            <a:r>
              <a:rPr lang="en-US" sz="1800" i="1" dirty="0">
                <a:solidFill>
                  <a:sysClr val="windowText" lastClr="000000"/>
                </a:solidFill>
              </a:rPr>
              <a:t> </a:t>
            </a:r>
            <a:r>
              <a:rPr lang="en-US" sz="1800" i="1" dirty="0" err="1">
                <a:solidFill>
                  <a:sysClr val="windowText" lastClr="000000"/>
                </a:solidFill>
              </a:rPr>
              <a:t>samazinājumu</a:t>
            </a:r>
            <a:r>
              <a:rPr lang="en-US" sz="1800" i="1" dirty="0">
                <a:solidFill>
                  <a:sysClr val="windowText" lastClr="000000"/>
                </a:solidFill>
              </a:rPr>
              <a:t> </a:t>
            </a:r>
            <a:r>
              <a:rPr lang="en-US" sz="1800" i="1" dirty="0" err="1">
                <a:solidFill>
                  <a:sysClr val="windowText" lastClr="000000"/>
                </a:solidFill>
              </a:rPr>
              <a:t>uz</a:t>
            </a:r>
            <a:r>
              <a:rPr lang="en-US" sz="1800" i="1" dirty="0">
                <a:solidFill>
                  <a:sysClr val="windowText" lastClr="000000"/>
                </a:solidFill>
              </a:rPr>
              <a:t> </a:t>
            </a:r>
            <a:r>
              <a:rPr lang="en-US" sz="1800" i="1" dirty="0" err="1">
                <a:solidFill>
                  <a:sysClr val="windowText" lastClr="000000"/>
                </a:solidFill>
              </a:rPr>
              <a:t>saražotās</a:t>
            </a:r>
            <a:r>
              <a:rPr lang="en-US" sz="1800" i="1" dirty="0">
                <a:solidFill>
                  <a:sysClr val="windowText" lastClr="000000"/>
                </a:solidFill>
              </a:rPr>
              <a:t> </a:t>
            </a:r>
            <a:r>
              <a:rPr lang="en-US" sz="1800" i="1" dirty="0" err="1">
                <a:solidFill>
                  <a:sysClr val="windowText" lastClr="000000"/>
                </a:solidFill>
              </a:rPr>
              <a:t>produkcijas</a:t>
            </a:r>
            <a:r>
              <a:rPr lang="en-US" sz="1800" i="1" dirty="0">
                <a:solidFill>
                  <a:sysClr val="windowText" lastClr="000000"/>
                </a:solidFill>
              </a:rPr>
              <a:t> </a:t>
            </a:r>
            <a:r>
              <a:rPr lang="en-US" sz="1800" i="1" dirty="0" err="1">
                <a:solidFill>
                  <a:sysClr val="windowText" lastClr="000000"/>
                </a:solidFill>
              </a:rPr>
              <a:t>apjomu</a:t>
            </a:r>
            <a:r>
              <a:rPr lang="en-US" sz="1800" i="1" dirty="0">
                <a:solidFill>
                  <a:sysClr val="windowText" lastClr="000000"/>
                </a:solidFill>
              </a:rPr>
              <a:t> (</a:t>
            </a:r>
            <a:r>
              <a:rPr lang="en-US" sz="1800" i="1" dirty="0" err="1">
                <a:solidFill>
                  <a:sysClr val="windowText" lastClr="000000"/>
                </a:solidFill>
              </a:rPr>
              <a:t>aprēķina</a:t>
            </a:r>
            <a:r>
              <a:rPr lang="en-US" sz="1800" i="1" dirty="0">
                <a:solidFill>
                  <a:sysClr val="windowText" lastClr="000000"/>
                </a:solidFill>
              </a:rPr>
              <a:t> formulas </a:t>
            </a:r>
            <a:r>
              <a:rPr lang="en-US" sz="1800" i="1" dirty="0" err="1">
                <a:solidFill>
                  <a:sysClr val="windowText" lastClr="000000"/>
                </a:solidFill>
              </a:rPr>
              <a:t>dotas</a:t>
            </a:r>
            <a:r>
              <a:rPr lang="en-US" sz="1800" i="1" dirty="0">
                <a:solidFill>
                  <a:sysClr val="windowText" lastClr="000000"/>
                </a:solidFill>
              </a:rPr>
              <a:t> “</a:t>
            </a:r>
            <a:r>
              <a:rPr lang="en-US" sz="1800" i="1" dirty="0" err="1">
                <a:solidFill>
                  <a:sysClr val="windowText" lastClr="000000"/>
                </a:solidFill>
              </a:rPr>
              <a:t>Projektu</a:t>
            </a:r>
            <a:r>
              <a:rPr lang="en-US" sz="1800" i="1" dirty="0">
                <a:solidFill>
                  <a:sysClr val="windowText" lastClr="000000"/>
                </a:solidFill>
              </a:rPr>
              <a:t> </a:t>
            </a:r>
            <a:r>
              <a:rPr lang="en-US" sz="1800" i="1" dirty="0" err="1">
                <a:solidFill>
                  <a:sysClr val="windowText" lastClr="000000"/>
                </a:solidFill>
              </a:rPr>
              <a:t>iesniegumu</a:t>
            </a:r>
            <a:r>
              <a:rPr lang="en-US" sz="1800" i="1" dirty="0">
                <a:solidFill>
                  <a:sysClr val="windowText" lastClr="000000"/>
                </a:solidFill>
              </a:rPr>
              <a:t> </a:t>
            </a:r>
            <a:r>
              <a:rPr lang="en-US" sz="1800" i="1" dirty="0" err="1">
                <a:solidFill>
                  <a:sysClr val="windowText" lastClr="000000"/>
                </a:solidFill>
              </a:rPr>
              <a:t>vērtēšanas</a:t>
            </a:r>
            <a:r>
              <a:rPr lang="en-US" sz="1800" i="1" dirty="0">
                <a:solidFill>
                  <a:sysClr val="windowText" lastClr="000000"/>
                </a:solidFill>
              </a:rPr>
              <a:t> </a:t>
            </a:r>
            <a:r>
              <a:rPr lang="en-US" sz="1800" i="1" dirty="0" err="1">
                <a:solidFill>
                  <a:sysClr val="windowText" lastClr="000000"/>
                </a:solidFill>
              </a:rPr>
              <a:t>kritēriji</a:t>
            </a:r>
            <a:r>
              <a:rPr lang="en-US" sz="1800" i="1" dirty="0">
                <a:solidFill>
                  <a:sysClr val="windowText" lastClr="000000"/>
                </a:solidFill>
              </a:rPr>
              <a:t> un to </a:t>
            </a:r>
            <a:r>
              <a:rPr lang="en-US" sz="1800" i="1" dirty="0" err="1">
                <a:solidFill>
                  <a:sysClr val="windowText" lastClr="000000"/>
                </a:solidFill>
              </a:rPr>
              <a:t>piemērošanas</a:t>
            </a:r>
            <a:r>
              <a:rPr lang="en-US" sz="1800" i="1" dirty="0">
                <a:solidFill>
                  <a:sysClr val="windowText" lastClr="000000"/>
                </a:solidFill>
              </a:rPr>
              <a:t> </a:t>
            </a:r>
            <a:r>
              <a:rPr lang="en-US" sz="1800" i="1" dirty="0" err="1">
                <a:solidFill>
                  <a:sysClr val="windowText" lastClr="000000"/>
                </a:solidFill>
              </a:rPr>
              <a:t>metodika</a:t>
            </a:r>
            <a:r>
              <a:rPr lang="en-US" sz="1800" i="1" dirty="0">
                <a:solidFill>
                  <a:sysClr val="windowText" lastClr="000000"/>
                </a:solidFill>
              </a:rPr>
              <a:t>”).</a:t>
            </a:r>
          </a:p>
        </p:txBody>
      </p:sp>
    </p:spTree>
    <p:extLst>
      <p:ext uri="{BB962C8B-B14F-4D97-AF65-F5344CB8AC3E}">
        <p14:creationId xmlns:p14="http://schemas.microsoft.com/office/powerpoint/2010/main" val="1806401214"/>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2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CCAE56773E04C54A8AAEC798B999D08D" ma:contentTypeVersion="16" ma:contentTypeDescription="Izveidot jaunu dokumentu." ma:contentTypeScope="" ma:versionID="1ddcc3b57d0fe483c5e581022f28ae20">
  <xsd:schema xmlns:xsd="http://www.w3.org/2001/XMLSchema" xmlns:xs="http://www.w3.org/2001/XMLSchema" xmlns:p="http://schemas.microsoft.com/office/2006/metadata/properties" xmlns:ns2="25a75a1d-8b78-49a6-8e4b-dbe94589a28d" xmlns:ns3="42144e59-5907-413f-b624-803f3a022d9b" targetNamespace="http://schemas.microsoft.com/office/2006/metadata/properties" ma:root="true" ma:fieldsID="9520e1f769e3aa62a92f0171e5986905" ns2:_="" ns3:_="">
    <xsd:import namespace="25a75a1d-8b78-49a6-8e4b-dbe94589a28d"/>
    <xsd:import namespace="42144e59-5907-413f-b624-803f3a022d9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75a1d-8b78-49a6-8e4b-dbe94589a2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779952b4-9163-4466-a728-aca91a51bc4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144e59-5907-413f-b624-803f3a022d9b" elementFormDefault="qualified">
    <xsd:import namespace="http://schemas.microsoft.com/office/2006/documentManagement/types"/>
    <xsd:import namespace="http://schemas.microsoft.com/office/infopath/2007/PartnerControls"/>
    <xsd:element name="SharedWithUsers" ma:index="12"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f02a1d4e-ea66-4807-90a5-c3aac3888af8}" ma:internalName="TaxCatchAll" ma:showField="CatchAllData" ma:web="42144e59-5907-413f-b624-803f3a022d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5a75a1d-8b78-49a6-8e4b-dbe94589a28d">
      <Terms xmlns="http://schemas.microsoft.com/office/infopath/2007/PartnerControls"/>
    </lcf76f155ced4ddcb4097134ff3c332f>
    <TaxCatchAll xmlns="42144e59-5907-413f-b624-803f3a022d9b" xsi:nil="true"/>
  </documentManagement>
</p:properties>
</file>

<file path=customXml/itemProps1.xml><?xml version="1.0" encoding="utf-8"?>
<ds:datastoreItem xmlns:ds="http://schemas.openxmlformats.org/officeDocument/2006/customXml" ds:itemID="{3CF871C3-2485-4CBB-870E-0DBDA7E1B02E}"/>
</file>

<file path=customXml/itemProps2.xml><?xml version="1.0" encoding="utf-8"?>
<ds:datastoreItem xmlns:ds="http://schemas.openxmlformats.org/officeDocument/2006/customXml" ds:itemID="{9F192A62-E8A5-4987-9E4C-E19F602C52E1}">
  <ds:schemaRefs>
    <ds:schemaRef ds:uri="http://schemas.microsoft.com/sharepoint/v3/contenttype/forms"/>
  </ds:schemaRefs>
</ds:datastoreItem>
</file>

<file path=customXml/itemProps3.xml><?xml version="1.0" encoding="utf-8"?>
<ds:datastoreItem xmlns:ds="http://schemas.openxmlformats.org/officeDocument/2006/customXml" ds:itemID="{11F68400-39A9-42BB-85F9-C09FC8A69FAE}">
  <ds:schemaRefs>
    <ds:schemaRef ds:uri="http://schemas.microsoft.com/office/2006/metadata/properties"/>
    <ds:schemaRef ds:uri="http://schemas.microsoft.com/office/infopath/2007/PartnerControls"/>
    <ds:schemaRef ds:uri="25a75a1d-8b78-49a6-8e4b-dbe94589a28d"/>
    <ds:schemaRef ds:uri="42144e59-5907-413f-b624-803f3a022d9b"/>
  </ds:schemaRefs>
</ds:datastoreItem>
</file>

<file path=docProps/app.xml><?xml version="1.0" encoding="utf-8"?>
<Properties xmlns="http://schemas.openxmlformats.org/officeDocument/2006/extended-properties" xmlns:vt="http://schemas.openxmlformats.org/officeDocument/2006/docPropsVTypes">
  <TotalTime>5311</TotalTime>
  <Words>669</Words>
  <Application>Microsoft Office PowerPoint</Application>
  <PresentationFormat>Slaidrāde ekrānā (4:3)</PresentationFormat>
  <Paragraphs>73</Paragraphs>
  <Slides>11</Slides>
  <Notes>11</Notes>
  <HiddenSlides>0</HiddenSlides>
  <MMClips>0</MMClips>
  <ScaleCrop>false</ScaleCrop>
  <HeadingPairs>
    <vt:vector size="6" baseType="variant">
      <vt:variant>
        <vt:lpstr>Lietotie fonti</vt:lpstr>
      </vt:variant>
      <vt:variant>
        <vt:i4>4</vt:i4>
      </vt:variant>
      <vt:variant>
        <vt:lpstr>Dizains</vt:lpstr>
      </vt:variant>
      <vt:variant>
        <vt:i4>2</vt:i4>
      </vt:variant>
      <vt:variant>
        <vt:lpstr>Slaidu virsraksti</vt:lpstr>
      </vt:variant>
      <vt:variant>
        <vt:i4>11</vt:i4>
      </vt:variant>
    </vt:vector>
  </HeadingPairs>
  <TitlesOfParts>
    <vt:vector size="17" baseType="lpstr">
      <vt:lpstr>Arial</vt:lpstr>
      <vt:lpstr>Calibri</vt:lpstr>
      <vt:lpstr>Times New Roman</vt:lpstr>
      <vt:lpstr>Verdana</vt:lpstr>
      <vt:lpstr>89_Prezentacija_templateLV</vt:lpstr>
      <vt:lpstr>102_Prezentacija_templateLV</vt:lpstr>
      <vt:lpstr>Energoefektivitātes dokumentācijas sagatavošana 2.1.1. specifiskā atbalsta mērķa “Energoefektivitātes veicināšana un siltumnīcefekta gāzu emisiju samazināšana” 2.1.1.6. pasākuma “Pašvaldību ēku energoefektivitātes paaugstināšana” otrā projektu iesniegumu atlases kārta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Projekta īstenošanas būtiskākie nosacījumi Specifiskā atbalsta mērķa 4.2.1.2. pasākuma  «Veicināt energoefektivitātes paaugstināšanu valsts ēkās»  otrā projektu iesniegumu atlases kārta</dc:title>
  <dc:creator>user</dc:creator>
  <cp:lastModifiedBy>Linda Reinvalde</cp:lastModifiedBy>
  <cp:revision>415</cp:revision>
  <cp:lastPrinted>2023-12-05T08:28:48Z</cp:lastPrinted>
  <dcterms:created xsi:type="dcterms:W3CDTF">2013-11-18T10:33:21Z</dcterms:created>
  <dcterms:modified xsi:type="dcterms:W3CDTF">2024-12-18T09:38:51Z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0x010100CCAE56773E04C54A8AAEC798B999D08D</vt:lpwstr>
  </property>
  <property fmtid="{D5CDD505-2E9C-101B-9397-08002B2CF9AE}" pid="3" name="MediaServiceImageTags">
    <vt:lpwstr/>
  </property>
</Properties>
</file>