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09" r:id="rId2"/>
    <p:sldId id="258" r:id="rId3"/>
    <p:sldId id="4154" r:id="rId4"/>
    <p:sldId id="302" r:id="rId5"/>
    <p:sldId id="894" r:id="rId6"/>
    <p:sldId id="955" r:id="rId7"/>
    <p:sldId id="4175" r:id="rId8"/>
    <p:sldId id="4165" r:id="rId9"/>
    <p:sldId id="4219" r:id="rId10"/>
    <p:sldId id="4215" r:id="rId11"/>
    <p:sldId id="4179" r:id="rId12"/>
    <p:sldId id="4218" r:id="rId13"/>
    <p:sldId id="947" r:id="rId14"/>
    <p:sldId id="4220" r:id="rId15"/>
    <p:sldId id="4667" r:id="rId16"/>
    <p:sldId id="4206" r:id="rId17"/>
    <p:sldId id="262" r:id="rId1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259" autoAdjust="0"/>
  </p:normalViewPr>
  <p:slideViewPr>
    <p:cSldViewPr snapToGrid="0">
      <p:cViewPr varScale="1">
        <p:scale>
          <a:sx n="39" d="100"/>
          <a:sy n="39" d="100"/>
        </p:scale>
        <p:origin x="170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63211887106533"/>
          <c:y val="9.9906094041938481E-2"/>
          <c:w val="0.49179929114424475"/>
          <c:h val="0.89160550491118884"/>
        </c:manualLayout>
      </c:layout>
      <c:barChart>
        <c:barDir val="bar"/>
        <c:grouping val="percentStacked"/>
        <c:varyColors val="0"/>
        <c:ser>
          <c:idx val="0"/>
          <c:order val="0"/>
          <c:tx>
            <c:strRef>
              <c:f>Lapa1!$B$1</c:f>
              <c:strCache>
                <c:ptCount val="1"/>
                <c:pt idx="0">
                  <c:v>Jā</c:v>
                </c:pt>
              </c:strCache>
            </c:strRef>
          </c:tx>
          <c:spPr>
            <a:solidFill>
              <a:schemeClr val="accent1">
                <a:lumMod val="60000"/>
                <a:lumOff val="40000"/>
                <a:alpha val="8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Lapa1!$A$2:$A$15</c:f>
              <c:strCache>
                <c:ptCount val="14"/>
                <c:pt idx="0">
                  <c:v>Vecuma </c:v>
                </c:pt>
                <c:pt idx="1">
                  <c:v>Politiskās pārliecības</c:v>
                </c:pt>
                <c:pt idx="2">
                  <c:v>Sociālā stāvokļa</c:v>
                </c:pt>
                <c:pt idx="3">
                  <c:v>Fiziskā ārējā izskata</c:v>
                </c:pt>
                <c:pt idx="4">
                  <c:v>Dzimuma (sieviete, vīrietis)</c:v>
                </c:pt>
                <c:pt idx="5">
                  <c:v>Reliģijas, ticības vai pārliecības</c:v>
                </c:pt>
                <c:pt idx="6">
                  <c:v>Seksuālās orientācijas</c:v>
                </c:pt>
                <c:pt idx="7">
                  <c:v>Veselības stāvokļa</c:v>
                </c:pt>
                <c:pt idx="8">
                  <c:v>Ārēji pamanāmas invaliditātes</c:v>
                </c:pt>
                <c:pt idx="9">
                  <c:v>Romu (t.s. čigānu) tautības</c:v>
                </c:pt>
                <c:pt idx="10">
                  <c:v>Ādas krāsas</c:v>
                </c:pt>
                <c:pt idx="11">
                  <c:v>Ārēji NEpamanāmas invaliditātes</c:v>
                </c:pt>
                <c:pt idx="12">
                  <c:v>Dzimuma identitātes</c:v>
                </c:pt>
                <c:pt idx="13">
                  <c:v>Citiem iemesliem (lūdzu, norādīt)</c:v>
                </c:pt>
              </c:strCache>
            </c:strRef>
          </c:cat>
          <c:val>
            <c:numRef>
              <c:f>Lapa1!$B$2:$B$15</c:f>
              <c:numCache>
                <c:formatCode>0%</c:formatCode>
                <c:ptCount val="14"/>
                <c:pt idx="0">
                  <c:v>0.53</c:v>
                </c:pt>
                <c:pt idx="1">
                  <c:v>0.45</c:v>
                </c:pt>
                <c:pt idx="2">
                  <c:v>0.45</c:v>
                </c:pt>
                <c:pt idx="3">
                  <c:v>0.44</c:v>
                </c:pt>
                <c:pt idx="4">
                  <c:v>0.34</c:v>
                </c:pt>
                <c:pt idx="5">
                  <c:v>0.2</c:v>
                </c:pt>
                <c:pt idx="6">
                  <c:v>0.14000000000000001</c:v>
                </c:pt>
                <c:pt idx="7">
                  <c:v>0.12</c:v>
                </c:pt>
                <c:pt idx="8">
                  <c:v>0.1</c:v>
                </c:pt>
                <c:pt idx="9">
                  <c:v>0.1</c:v>
                </c:pt>
                <c:pt idx="10">
                  <c:v>7.0000000000000007E-2</c:v>
                </c:pt>
                <c:pt idx="11">
                  <c:v>0.06</c:v>
                </c:pt>
                <c:pt idx="12">
                  <c:v>0.05</c:v>
                </c:pt>
                <c:pt idx="13">
                  <c:v>0.27</c:v>
                </c:pt>
              </c:numCache>
            </c:numRef>
          </c:val>
          <c:extLst>
            <c:ext xmlns:c16="http://schemas.microsoft.com/office/drawing/2014/chart" uri="{C3380CC4-5D6E-409C-BE32-E72D297353CC}">
              <c16:uniqueId val="{00000000-42D4-47AA-B5B0-1013D3CCB462}"/>
            </c:ext>
          </c:extLst>
        </c:ser>
        <c:ser>
          <c:idx val="1"/>
          <c:order val="1"/>
          <c:tx>
            <c:strRef>
              <c:f>Lapa1!$C$1</c:f>
              <c:strCache>
                <c:ptCount val="1"/>
                <c:pt idx="0">
                  <c:v>Nē</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Lapa1!$A$2:$A$15</c:f>
              <c:strCache>
                <c:ptCount val="14"/>
                <c:pt idx="0">
                  <c:v>Vecuma </c:v>
                </c:pt>
                <c:pt idx="1">
                  <c:v>Politiskās pārliecības</c:v>
                </c:pt>
                <c:pt idx="2">
                  <c:v>Sociālā stāvokļa</c:v>
                </c:pt>
                <c:pt idx="3">
                  <c:v>Fiziskā ārējā izskata</c:v>
                </c:pt>
                <c:pt idx="4">
                  <c:v>Dzimuma (sieviete, vīrietis)</c:v>
                </c:pt>
                <c:pt idx="5">
                  <c:v>Reliģijas, ticības vai pārliecības</c:v>
                </c:pt>
                <c:pt idx="6">
                  <c:v>Seksuālās orientācijas</c:v>
                </c:pt>
                <c:pt idx="7">
                  <c:v>Veselības stāvokļa</c:v>
                </c:pt>
                <c:pt idx="8">
                  <c:v>Ārēji pamanāmas invaliditātes</c:v>
                </c:pt>
                <c:pt idx="9">
                  <c:v>Romu (t.s. čigānu) tautības</c:v>
                </c:pt>
                <c:pt idx="10">
                  <c:v>Ādas krāsas</c:v>
                </c:pt>
                <c:pt idx="11">
                  <c:v>Ārēji NEpamanāmas invaliditātes</c:v>
                </c:pt>
                <c:pt idx="12">
                  <c:v>Dzimuma identitātes</c:v>
                </c:pt>
                <c:pt idx="13">
                  <c:v>Citiem iemesliem (lūdzu, norādīt)</c:v>
                </c:pt>
              </c:strCache>
            </c:strRef>
          </c:cat>
          <c:val>
            <c:numRef>
              <c:f>Lapa1!$C$2:$C$15</c:f>
              <c:numCache>
                <c:formatCode>0%</c:formatCode>
                <c:ptCount val="14"/>
                <c:pt idx="0">
                  <c:v>0.4</c:v>
                </c:pt>
                <c:pt idx="1">
                  <c:v>0.48</c:v>
                </c:pt>
                <c:pt idx="2">
                  <c:v>0.45</c:v>
                </c:pt>
                <c:pt idx="3">
                  <c:v>0.48</c:v>
                </c:pt>
                <c:pt idx="4">
                  <c:v>0.59</c:v>
                </c:pt>
                <c:pt idx="5">
                  <c:v>0.75</c:v>
                </c:pt>
                <c:pt idx="6">
                  <c:v>0.83</c:v>
                </c:pt>
                <c:pt idx="7">
                  <c:v>0.84</c:v>
                </c:pt>
                <c:pt idx="8">
                  <c:v>0.88</c:v>
                </c:pt>
                <c:pt idx="9">
                  <c:v>0.86</c:v>
                </c:pt>
                <c:pt idx="10">
                  <c:v>0.9</c:v>
                </c:pt>
                <c:pt idx="11">
                  <c:v>0.9</c:v>
                </c:pt>
                <c:pt idx="12">
                  <c:v>0.91</c:v>
                </c:pt>
                <c:pt idx="13">
                  <c:v>0.43</c:v>
                </c:pt>
              </c:numCache>
            </c:numRef>
          </c:val>
          <c:extLst>
            <c:ext xmlns:c16="http://schemas.microsoft.com/office/drawing/2014/chart" uri="{C3380CC4-5D6E-409C-BE32-E72D297353CC}">
              <c16:uniqueId val="{00000001-42D4-47AA-B5B0-1013D3CCB462}"/>
            </c:ext>
          </c:extLst>
        </c:ser>
        <c:ser>
          <c:idx val="2"/>
          <c:order val="2"/>
          <c:tx>
            <c:strRef>
              <c:f>Lapa1!$D$1</c:f>
              <c:strCache>
                <c:ptCount val="1"/>
                <c:pt idx="0">
                  <c:v>Grūti atbildēt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Lapa1!$A$2:$A$15</c:f>
              <c:strCache>
                <c:ptCount val="14"/>
                <c:pt idx="0">
                  <c:v>Vecuma </c:v>
                </c:pt>
                <c:pt idx="1">
                  <c:v>Politiskās pārliecības</c:v>
                </c:pt>
                <c:pt idx="2">
                  <c:v>Sociālā stāvokļa</c:v>
                </c:pt>
                <c:pt idx="3">
                  <c:v>Fiziskā ārējā izskata</c:v>
                </c:pt>
                <c:pt idx="4">
                  <c:v>Dzimuma (sieviete, vīrietis)</c:v>
                </c:pt>
                <c:pt idx="5">
                  <c:v>Reliģijas, ticības vai pārliecības</c:v>
                </c:pt>
                <c:pt idx="6">
                  <c:v>Seksuālās orientācijas</c:v>
                </c:pt>
                <c:pt idx="7">
                  <c:v>Veselības stāvokļa</c:v>
                </c:pt>
                <c:pt idx="8">
                  <c:v>Ārēji pamanāmas invaliditātes</c:v>
                </c:pt>
                <c:pt idx="9">
                  <c:v>Romu (t.s. čigānu) tautības</c:v>
                </c:pt>
                <c:pt idx="10">
                  <c:v>Ādas krāsas</c:v>
                </c:pt>
                <c:pt idx="11">
                  <c:v>Ārēji NEpamanāmas invaliditātes</c:v>
                </c:pt>
                <c:pt idx="12">
                  <c:v>Dzimuma identitātes</c:v>
                </c:pt>
                <c:pt idx="13">
                  <c:v>Citiem iemesliem (lūdzu, norādīt)</c:v>
                </c:pt>
              </c:strCache>
            </c:strRef>
          </c:cat>
          <c:val>
            <c:numRef>
              <c:f>Lapa1!$D$2:$D$15</c:f>
              <c:numCache>
                <c:formatCode>0%</c:formatCode>
                <c:ptCount val="14"/>
                <c:pt idx="0">
                  <c:v>7.0000000000000007E-2</c:v>
                </c:pt>
                <c:pt idx="1">
                  <c:v>7.0000000000000007E-2</c:v>
                </c:pt>
                <c:pt idx="2">
                  <c:v>0.09</c:v>
                </c:pt>
                <c:pt idx="3">
                  <c:v>0.08</c:v>
                </c:pt>
                <c:pt idx="4">
                  <c:v>7.0000000000000007E-2</c:v>
                </c:pt>
                <c:pt idx="5">
                  <c:v>0.05</c:v>
                </c:pt>
                <c:pt idx="6">
                  <c:v>0.04</c:v>
                </c:pt>
                <c:pt idx="7">
                  <c:v>0.05</c:v>
                </c:pt>
                <c:pt idx="8">
                  <c:v>0.02</c:v>
                </c:pt>
                <c:pt idx="9">
                  <c:v>0.05</c:v>
                </c:pt>
                <c:pt idx="10">
                  <c:v>0.03</c:v>
                </c:pt>
                <c:pt idx="11">
                  <c:v>0.04</c:v>
                </c:pt>
                <c:pt idx="12">
                  <c:v>0.04</c:v>
                </c:pt>
                <c:pt idx="13">
                  <c:v>0.3</c:v>
                </c:pt>
              </c:numCache>
            </c:numRef>
          </c:val>
          <c:extLst>
            <c:ext xmlns:c16="http://schemas.microsoft.com/office/drawing/2014/chart" uri="{C3380CC4-5D6E-409C-BE32-E72D297353CC}">
              <c16:uniqueId val="{00000002-42D4-47AA-B5B0-1013D3CCB462}"/>
            </c:ext>
          </c:extLst>
        </c:ser>
        <c:dLbls>
          <c:showLegendKey val="0"/>
          <c:showVal val="0"/>
          <c:showCatName val="0"/>
          <c:showSerName val="0"/>
          <c:showPercent val="0"/>
          <c:showBubbleSize val="0"/>
        </c:dLbls>
        <c:gapWidth val="80"/>
        <c:overlap val="100"/>
        <c:axId val="1610735791"/>
        <c:axId val="1610732463"/>
      </c:barChart>
      <c:catAx>
        <c:axId val="16107357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lv-LV"/>
          </a:p>
        </c:txPr>
        <c:crossAx val="1610732463"/>
        <c:crosses val="autoZero"/>
        <c:auto val="1"/>
        <c:lblAlgn val="ctr"/>
        <c:lblOffset val="100"/>
        <c:noMultiLvlLbl val="0"/>
      </c:catAx>
      <c:valAx>
        <c:axId val="1610732463"/>
        <c:scaling>
          <c:orientation val="minMax"/>
        </c:scaling>
        <c:delete val="1"/>
        <c:axPos val="t"/>
        <c:numFmt formatCode="0%" sourceLinked="1"/>
        <c:majorTickMark val="none"/>
        <c:minorTickMark val="none"/>
        <c:tickLblPos val="nextTo"/>
        <c:crossAx val="1610735791"/>
        <c:crosses val="autoZero"/>
        <c:crossBetween val="between"/>
      </c:valAx>
      <c:spPr>
        <a:noFill/>
        <a:ln>
          <a:noFill/>
        </a:ln>
        <a:effectLst/>
      </c:spPr>
    </c:plotArea>
    <c:legend>
      <c:legendPos val="b"/>
      <c:layout>
        <c:manualLayout>
          <c:xMode val="edge"/>
          <c:yMode val="edge"/>
          <c:x val="0.47927196322662063"/>
          <c:y val="1.5301991318444948E-2"/>
          <c:w val="0.51915841452779099"/>
          <c:h val="5.370674674794881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7D490-7648-4B68-B223-3EB6739372DC}" type="datetimeFigureOut">
              <a:rPr lang="lv-LV" smtClean="0"/>
              <a:t>17.09.2024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8B43F-CE84-4CFB-B272-EEE22897F404}" type="slidenum">
              <a:rPr lang="lv-LV" smtClean="0"/>
              <a:t>‹#›</a:t>
            </a:fld>
            <a:endParaRPr lang="lv-LV"/>
          </a:p>
        </p:txBody>
      </p:sp>
    </p:spTree>
    <p:extLst>
      <p:ext uri="{BB962C8B-B14F-4D97-AF65-F5344CB8AC3E}">
        <p14:creationId xmlns:p14="http://schemas.microsoft.com/office/powerpoint/2010/main" val="69930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a:t>
            </a:fld>
            <a:endParaRPr lang="lv-LV"/>
          </a:p>
        </p:txBody>
      </p:sp>
    </p:spTree>
    <p:extLst>
      <p:ext uri="{BB962C8B-B14F-4D97-AF65-F5344CB8AC3E}">
        <p14:creationId xmlns:p14="http://schemas.microsoft.com/office/powerpoint/2010/main" val="1107161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10</a:t>
            </a:fld>
            <a:endParaRPr lang="lv-LV"/>
          </a:p>
        </p:txBody>
      </p:sp>
    </p:spTree>
    <p:extLst>
      <p:ext uri="{BB962C8B-B14F-4D97-AF65-F5344CB8AC3E}">
        <p14:creationId xmlns:p14="http://schemas.microsoft.com/office/powerpoint/2010/main" val="193657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11</a:t>
            </a:fld>
            <a:endParaRPr lang="lv-LV"/>
          </a:p>
        </p:txBody>
      </p:sp>
    </p:spTree>
    <p:extLst>
      <p:ext uri="{BB962C8B-B14F-4D97-AF65-F5344CB8AC3E}">
        <p14:creationId xmlns:p14="http://schemas.microsoft.com/office/powerpoint/2010/main" val="340335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12</a:t>
            </a:fld>
            <a:endParaRPr lang="lv-LV"/>
          </a:p>
        </p:txBody>
      </p:sp>
    </p:spTree>
    <p:extLst>
      <p:ext uri="{BB962C8B-B14F-4D97-AF65-F5344CB8AC3E}">
        <p14:creationId xmlns:p14="http://schemas.microsoft.com/office/powerpoint/2010/main" val="2996092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20DB49-076A-4F7C-A5E5-A4A729C113F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89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20DB49-076A-4F7C-A5E5-A4A729C113F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88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F7F9E48E-6AB2-407C-8099-E6DB5D60B820}" type="slidenum">
              <a:rPr lang="lv-LV" smtClean="0"/>
              <a:t>15</a:t>
            </a:fld>
            <a:endParaRPr lang="lv-LV"/>
          </a:p>
        </p:txBody>
      </p:sp>
    </p:spTree>
    <p:extLst>
      <p:ext uri="{BB962C8B-B14F-4D97-AF65-F5344CB8AC3E}">
        <p14:creationId xmlns:p14="http://schemas.microsoft.com/office/powerpoint/2010/main" val="23100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16</a:t>
            </a:fld>
            <a:endParaRPr lang="lv-LV"/>
          </a:p>
        </p:txBody>
      </p:sp>
    </p:spTree>
    <p:extLst>
      <p:ext uri="{BB962C8B-B14F-4D97-AF65-F5344CB8AC3E}">
        <p14:creationId xmlns:p14="http://schemas.microsoft.com/office/powerpoint/2010/main" val="2568710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17</a:t>
            </a:fld>
            <a:endParaRPr lang="lv-LV"/>
          </a:p>
        </p:txBody>
      </p:sp>
    </p:spTree>
    <p:extLst>
      <p:ext uri="{BB962C8B-B14F-4D97-AF65-F5344CB8AC3E}">
        <p14:creationId xmlns:p14="http://schemas.microsoft.com/office/powerpoint/2010/main" val="277740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2</a:t>
            </a:fld>
            <a:endParaRPr lang="lv-LV"/>
          </a:p>
        </p:txBody>
      </p:sp>
    </p:spTree>
    <p:extLst>
      <p:ext uri="{BB962C8B-B14F-4D97-AF65-F5344CB8AC3E}">
        <p14:creationId xmlns:p14="http://schemas.microsoft.com/office/powerpoint/2010/main" val="158300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038D15-6156-447F-82C4-B46B281FC8D3}"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9659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216F4-FA22-4358-85F7-3BE0187896C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449744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  </a:t>
            </a:r>
          </a:p>
        </p:txBody>
      </p:sp>
      <p:sp>
        <p:nvSpPr>
          <p:cNvPr id="4" name="Slide Number Placeholder 3"/>
          <p:cNvSpPr>
            <a:spLocks noGrp="1"/>
          </p:cNvSpPr>
          <p:nvPr>
            <p:ph type="sldNum" sz="quarter" idx="5"/>
          </p:nvPr>
        </p:nvSpPr>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5A2EDA09-76E7-4D5C-A2AD-982571DDFECD}" type="slidenum">
              <a:rPr kumimoji="0" lang="lv-LV" altLang="lv-LV"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38213" rtl="0" eaLnBrk="1" fontAlgn="base" latinLnBrk="0" hangingPunct="1">
                <a:lnSpc>
                  <a:spcPct val="100000"/>
                </a:lnSpc>
                <a:spcBef>
                  <a:spcPct val="0"/>
                </a:spcBef>
                <a:spcAft>
                  <a:spcPct val="0"/>
                </a:spcAft>
                <a:buClrTx/>
                <a:buSzTx/>
                <a:buFontTx/>
                <a:buNone/>
                <a:tabLst/>
                <a:defRPr/>
              </a:pPr>
              <a:t>5</a:t>
            </a:fld>
            <a:endParaRPr kumimoji="0" lang="lv-LV" altLang="lv-LV"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8982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endParaRPr lang="lv-LV"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20DB49-076A-4F7C-A5E5-A4A729C113F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50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20DB49-076A-4F7C-A5E5-A4A729C113F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769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B635C-482B-45CA-B452-538893F02FB6}"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5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9</a:t>
            </a:fld>
            <a:endParaRPr lang="lv-LV"/>
          </a:p>
        </p:txBody>
      </p:sp>
    </p:spTree>
    <p:extLst>
      <p:ext uri="{BB962C8B-B14F-4D97-AF65-F5344CB8AC3E}">
        <p14:creationId xmlns:p14="http://schemas.microsoft.com/office/powerpoint/2010/main" val="261901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611C-C113-4F81-BD91-E06E28657A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0862B327-7848-4FF8-820F-F9BF0BC55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50E90F1-4B04-4DBE-9C38-273551562DE6}"/>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5" name="Footer Placeholder 4">
            <a:extLst>
              <a:ext uri="{FF2B5EF4-FFF2-40B4-BE49-F238E27FC236}">
                <a16:creationId xmlns:a16="http://schemas.microsoft.com/office/drawing/2014/main" id="{5C2CA3FD-9B42-423C-9955-F79CB9DC59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FEF421F-FEA6-4F41-953D-9601D567FF13}"/>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421161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6E2B-1CE6-4B4B-BF37-8D1E69F1489F}"/>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EA41E9C-0BD7-440C-8E5E-5FE313E6B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C279D3-0823-4A07-8201-1274177628B7}"/>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5" name="Footer Placeholder 4">
            <a:extLst>
              <a:ext uri="{FF2B5EF4-FFF2-40B4-BE49-F238E27FC236}">
                <a16:creationId xmlns:a16="http://schemas.microsoft.com/office/drawing/2014/main" id="{6E1A4187-1FF8-4C92-A5DC-416B759269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74C9B67-848C-45BE-A4B0-6125FC5F0A99}"/>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71731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97514-15B3-49EC-9793-3F8C288DF7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0C91013-850A-4DDD-98F5-FBF7EE7E3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1B0B92-96F1-4951-858B-C726DB7E650D}"/>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5" name="Footer Placeholder 4">
            <a:extLst>
              <a:ext uri="{FF2B5EF4-FFF2-40B4-BE49-F238E27FC236}">
                <a16:creationId xmlns:a16="http://schemas.microsoft.com/office/drawing/2014/main" id="{989EF167-7981-4948-97BC-12DA340DBC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D7E68F3-8FCC-44A0-B84D-94DBA3F3A8D6}"/>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04254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aturs ar parakstu">
    <p:spTree>
      <p:nvGrpSpPr>
        <p:cNvPr id="1" name=""/>
        <p:cNvGrpSpPr/>
        <p:nvPr/>
      </p:nvGrpSpPr>
      <p:grpSpPr>
        <a:xfrm>
          <a:off x="0" y="0"/>
          <a:ext cx="0" cy="0"/>
          <a:chOff x="0" y="0"/>
          <a:chExt cx="0" cy="0"/>
        </a:xfrm>
      </p:grpSpPr>
      <p:sp>
        <p:nvSpPr>
          <p:cNvPr id="2" name="Virsraksts 1"/>
          <p:cNvSpPr>
            <a:spLocks noGrp="1"/>
          </p:cNvSpPr>
          <p:nvPr>
            <p:ph type="title" hasCustomPrompt="1"/>
          </p:nvPr>
        </p:nvSpPr>
        <p:spPr>
          <a:xfrm>
            <a:off x="256032" y="1143001"/>
            <a:ext cx="2834640" cy="2377440"/>
          </a:xfrm>
        </p:spPr>
        <p:txBody>
          <a:bodyPr rtlCol="0" anchor="b">
            <a:normAutofit/>
          </a:bodyPr>
          <a:lstStyle>
            <a:lvl1pPr>
              <a:defRPr sz="2399" b="0" baseline="0"/>
            </a:lvl1pPr>
          </a:lstStyle>
          <a:p>
            <a:pPr rtl="0"/>
            <a:r>
              <a:rPr lang="lv-LV" noProof="0"/>
              <a:t>Noklikšķiniet, lai rediģētu šablona virsraksta stilu</a:t>
            </a:r>
          </a:p>
        </p:txBody>
      </p:sp>
      <p:sp>
        <p:nvSpPr>
          <p:cNvPr id="3" name="Satura vietturis 2"/>
          <p:cNvSpPr>
            <a:spLocks noGrp="1"/>
          </p:cNvSpPr>
          <p:nvPr>
            <p:ph idx="1" hasCustomPrompt="1"/>
          </p:nvPr>
        </p:nvSpPr>
        <p:spPr>
          <a:xfrm>
            <a:off x="3906983" y="1852122"/>
            <a:ext cx="2458231" cy="2008678"/>
          </a:xfrm>
        </p:spPr>
        <p:txBody>
          <a:bodyPr rtlCol="0"/>
          <a:lstStyle>
            <a:lvl1pPr>
              <a:defRPr sz="1499"/>
            </a:lvl1pPr>
            <a:lvl2pPr>
              <a:defRPr sz="1349"/>
            </a:lvl2pPr>
            <a:lvl3pPr>
              <a:defRPr sz="1200"/>
            </a:lvl3pPr>
            <a:lvl4pPr>
              <a:defRPr sz="1049"/>
            </a:lvl4pPr>
            <a:lvl5pPr>
              <a:defRPr sz="1049"/>
            </a:lvl5pPr>
            <a:lvl6pPr>
              <a:defRPr sz="1049"/>
            </a:lvl6pPr>
            <a:lvl7pPr>
              <a:defRPr sz="1049"/>
            </a:lvl7pPr>
            <a:lvl8pPr>
              <a:defRPr sz="1049"/>
            </a:lvl8pPr>
            <a:lvl9pPr>
              <a:defRPr sz="1049"/>
            </a:lvl9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Teksta vietturis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049">
                <a:solidFill>
                  <a:srgbClr val="FFFFFF"/>
                </a:solidFill>
              </a:defRPr>
            </a:lvl1pPr>
            <a:lvl2pPr marL="342698" indent="0">
              <a:buNone/>
              <a:defRPr sz="899"/>
            </a:lvl2pPr>
            <a:lvl3pPr marL="685395" indent="0">
              <a:buNone/>
              <a:defRPr sz="750"/>
            </a:lvl3pPr>
            <a:lvl4pPr marL="1028093" indent="0">
              <a:buNone/>
              <a:defRPr sz="675"/>
            </a:lvl4pPr>
            <a:lvl5pPr marL="1370790" indent="0">
              <a:buNone/>
              <a:defRPr sz="675"/>
            </a:lvl5pPr>
            <a:lvl6pPr marL="1713488" indent="0">
              <a:buNone/>
              <a:defRPr sz="675"/>
            </a:lvl6pPr>
            <a:lvl7pPr marL="2056185" indent="0">
              <a:buNone/>
              <a:defRPr sz="675"/>
            </a:lvl7pPr>
            <a:lvl8pPr marL="2398882" indent="0">
              <a:buNone/>
              <a:defRPr sz="675"/>
            </a:lvl8pPr>
            <a:lvl9pPr marL="2741580" indent="0">
              <a:buNone/>
              <a:defRPr sz="675"/>
            </a:lvl9pPr>
          </a:lstStyle>
          <a:p>
            <a:pPr lvl="0" rtl="0"/>
            <a:r>
              <a:rPr lang="lv-LV" noProof="0"/>
              <a:t>Rediģējiet šablona teksta stilus</a:t>
            </a:r>
          </a:p>
        </p:txBody>
      </p:sp>
      <p:sp>
        <p:nvSpPr>
          <p:cNvPr id="8" name="Datuma vietturis 7"/>
          <p:cNvSpPr>
            <a:spLocks noGrp="1"/>
          </p:cNvSpPr>
          <p:nvPr>
            <p:ph type="dt" sz="half" idx="10"/>
          </p:nvPr>
        </p:nvSpPr>
        <p:spPr/>
        <p:txBody>
          <a:bodyPr rtlCol="0"/>
          <a:lstStyle/>
          <a:p>
            <a:pPr rtl="0"/>
            <a:fld id="{69CCD395-A5BC-4F61-A3EE-F72E2DC9375C}" type="datetime1">
              <a:rPr lang="lv-LV" noProof="0" smtClean="0"/>
              <a:t>17.09.2024</a:t>
            </a:fld>
            <a:endParaRPr lang="lv-LV" noProof="0"/>
          </a:p>
        </p:txBody>
      </p:sp>
      <p:sp>
        <p:nvSpPr>
          <p:cNvPr id="9" name="Kājenes vietturis 8"/>
          <p:cNvSpPr>
            <a:spLocks noGrp="1"/>
          </p:cNvSpPr>
          <p:nvPr>
            <p:ph type="ftr" sz="quarter" idx="11"/>
          </p:nvPr>
        </p:nvSpPr>
        <p:spPr/>
        <p:txBody>
          <a:bodyPr rtlCol="0"/>
          <a:lstStyle/>
          <a:p>
            <a:pPr rtl="0"/>
            <a:endParaRPr lang="lv-LV" noProof="0"/>
          </a:p>
        </p:txBody>
      </p:sp>
      <p:sp>
        <p:nvSpPr>
          <p:cNvPr id="10" name="Slaida numura vietturis 9"/>
          <p:cNvSpPr>
            <a:spLocks noGrp="1"/>
          </p:cNvSpPr>
          <p:nvPr>
            <p:ph type="sldNum" sz="quarter" idx="12"/>
          </p:nvPr>
        </p:nvSpPr>
        <p:spPr/>
        <p:txBody>
          <a:bodyPr rtlCol="0"/>
          <a:lstStyle/>
          <a:p>
            <a:pPr rtl="0"/>
            <a:fld id="{4FAB73BC-B049-4115-A692-8D63A059BFB8}" type="slidenum">
              <a:rPr lang="lv-LV" noProof="0" smtClean="0"/>
              <a:pPr/>
              <a:t>‹#›</a:t>
            </a:fld>
            <a:endParaRPr lang="lv-LV" noProof="0"/>
          </a:p>
        </p:txBody>
      </p:sp>
      <p:sp>
        <p:nvSpPr>
          <p:cNvPr id="11" name="Satura vietturis 2">
            <a:extLst>
              <a:ext uri="{FF2B5EF4-FFF2-40B4-BE49-F238E27FC236}">
                <a16:creationId xmlns:a16="http://schemas.microsoft.com/office/drawing/2014/main" id="{87B0DF2F-DAFD-4616-9E25-0C28D75BF306}"/>
              </a:ext>
            </a:extLst>
          </p:cNvPr>
          <p:cNvSpPr>
            <a:spLocks noGrp="1"/>
          </p:cNvSpPr>
          <p:nvPr>
            <p:ph idx="13" hasCustomPrompt="1"/>
          </p:nvPr>
        </p:nvSpPr>
        <p:spPr>
          <a:xfrm>
            <a:off x="6491807" y="1852122"/>
            <a:ext cx="2458231" cy="2008678"/>
          </a:xfrm>
        </p:spPr>
        <p:txBody>
          <a:bodyPr rtlCol="0"/>
          <a:lstStyle>
            <a:lvl1pPr>
              <a:defRPr sz="1499"/>
            </a:lvl1pPr>
            <a:lvl2pPr>
              <a:defRPr sz="1349"/>
            </a:lvl2pPr>
            <a:lvl3pPr>
              <a:defRPr sz="1200"/>
            </a:lvl3pPr>
            <a:lvl4pPr>
              <a:defRPr sz="1049"/>
            </a:lvl4pPr>
            <a:lvl5pPr>
              <a:defRPr sz="1049"/>
            </a:lvl5pPr>
            <a:lvl6pPr>
              <a:defRPr sz="1049"/>
            </a:lvl6pPr>
            <a:lvl7pPr>
              <a:defRPr sz="1049"/>
            </a:lvl7pPr>
            <a:lvl8pPr>
              <a:defRPr sz="1049"/>
            </a:lvl8pPr>
            <a:lvl9pPr>
              <a:defRPr sz="1049"/>
            </a:lvl9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12" name="Satura vietturis 2">
            <a:extLst>
              <a:ext uri="{FF2B5EF4-FFF2-40B4-BE49-F238E27FC236}">
                <a16:creationId xmlns:a16="http://schemas.microsoft.com/office/drawing/2014/main" id="{336DA0F9-D851-437C-A45B-EC125A3D3DB3}"/>
              </a:ext>
            </a:extLst>
          </p:cNvPr>
          <p:cNvSpPr>
            <a:spLocks noGrp="1"/>
          </p:cNvSpPr>
          <p:nvPr>
            <p:ph idx="14" hasCustomPrompt="1"/>
          </p:nvPr>
        </p:nvSpPr>
        <p:spPr>
          <a:xfrm>
            <a:off x="9076631" y="1852122"/>
            <a:ext cx="2458231" cy="2008678"/>
          </a:xfrm>
        </p:spPr>
        <p:txBody>
          <a:bodyPr rtlCol="0"/>
          <a:lstStyle>
            <a:lvl1pPr>
              <a:defRPr sz="1499"/>
            </a:lvl1pPr>
            <a:lvl2pPr>
              <a:defRPr sz="1349"/>
            </a:lvl2pPr>
            <a:lvl3pPr>
              <a:defRPr sz="1200"/>
            </a:lvl3pPr>
            <a:lvl4pPr>
              <a:defRPr sz="1049"/>
            </a:lvl4pPr>
            <a:lvl5pPr>
              <a:defRPr sz="1049"/>
            </a:lvl5pPr>
            <a:lvl6pPr>
              <a:defRPr sz="1049"/>
            </a:lvl6pPr>
            <a:lvl7pPr>
              <a:defRPr sz="1049"/>
            </a:lvl7pPr>
            <a:lvl8pPr>
              <a:defRPr sz="1049"/>
            </a:lvl8pPr>
            <a:lvl9pPr>
              <a:defRPr sz="1049"/>
            </a:lvl9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6" name="Teksta vietturis 5">
            <a:extLst>
              <a:ext uri="{FF2B5EF4-FFF2-40B4-BE49-F238E27FC236}">
                <a16:creationId xmlns:a16="http://schemas.microsoft.com/office/drawing/2014/main" id="{0FF0BA98-3AB4-4D88-B1C2-6279BCACFAD9}"/>
              </a:ext>
            </a:extLst>
          </p:cNvPr>
          <p:cNvSpPr>
            <a:spLocks noGrp="1"/>
          </p:cNvSpPr>
          <p:nvPr>
            <p:ph type="body" sz="quarter" idx="15" hasCustomPrompt="1"/>
          </p:nvPr>
        </p:nvSpPr>
        <p:spPr>
          <a:xfrm>
            <a:off x="3887794" y="3971927"/>
            <a:ext cx="2477419" cy="803275"/>
          </a:xfrm>
        </p:spPr>
        <p:txBody>
          <a:bodyPr rtlCol="0"/>
          <a:lstStyle>
            <a:lvl1pPr marL="0" indent="0">
              <a:buNone/>
              <a:defRPr/>
            </a:lvl1pPr>
          </a:lstStyle>
          <a:p>
            <a:pPr lvl="0" rtl="0"/>
            <a:r>
              <a:rPr lang="lv-LV" noProof="0"/>
              <a:t>Rediģējiet šablona teksta stilus</a:t>
            </a:r>
          </a:p>
        </p:txBody>
      </p:sp>
      <p:sp>
        <p:nvSpPr>
          <p:cNvPr id="13" name="Teksta vietturis 5">
            <a:extLst>
              <a:ext uri="{FF2B5EF4-FFF2-40B4-BE49-F238E27FC236}">
                <a16:creationId xmlns:a16="http://schemas.microsoft.com/office/drawing/2014/main" id="{D9DEF72B-B924-4A0D-8C83-3B370632C0D3}"/>
              </a:ext>
            </a:extLst>
          </p:cNvPr>
          <p:cNvSpPr>
            <a:spLocks noGrp="1"/>
          </p:cNvSpPr>
          <p:nvPr>
            <p:ph type="body" sz="quarter" idx="16" hasCustomPrompt="1"/>
          </p:nvPr>
        </p:nvSpPr>
        <p:spPr>
          <a:xfrm>
            <a:off x="6472618" y="3971928"/>
            <a:ext cx="2477419" cy="803275"/>
          </a:xfrm>
        </p:spPr>
        <p:txBody>
          <a:bodyPr rtlCol="0"/>
          <a:lstStyle>
            <a:lvl1pPr marL="0" indent="0">
              <a:buNone/>
              <a:defRPr/>
            </a:lvl1pPr>
          </a:lstStyle>
          <a:p>
            <a:pPr lvl="0" rtl="0"/>
            <a:r>
              <a:rPr lang="lv-LV" noProof="0"/>
              <a:t>Rediģējiet šablona teksta stilus</a:t>
            </a:r>
          </a:p>
        </p:txBody>
      </p:sp>
      <p:sp>
        <p:nvSpPr>
          <p:cNvPr id="14" name="Teksta vietturis 5">
            <a:extLst>
              <a:ext uri="{FF2B5EF4-FFF2-40B4-BE49-F238E27FC236}">
                <a16:creationId xmlns:a16="http://schemas.microsoft.com/office/drawing/2014/main" id="{E9D30C54-E9E8-4300-8DA4-352DB3A71A4F}"/>
              </a:ext>
            </a:extLst>
          </p:cNvPr>
          <p:cNvSpPr>
            <a:spLocks noGrp="1"/>
          </p:cNvSpPr>
          <p:nvPr>
            <p:ph type="body" sz="quarter" idx="17" hasCustomPrompt="1"/>
          </p:nvPr>
        </p:nvSpPr>
        <p:spPr>
          <a:xfrm>
            <a:off x="9070242" y="3971927"/>
            <a:ext cx="2458231" cy="803275"/>
          </a:xfrm>
        </p:spPr>
        <p:txBody>
          <a:bodyPr rtlCol="0"/>
          <a:lstStyle>
            <a:lvl1pPr marL="0" indent="0">
              <a:buNone/>
              <a:defRPr/>
            </a:lvl1pPr>
          </a:lstStyle>
          <a:p>
            <a:pPr lvl="0" rtl="0"/>
            <a:r>
              <a:rPr lang="lv-LV" noProof="0"/>
              <a:t>Rediģējiet šablona teksta stilus</a:t>
            </a:r>
          </a:p>
        </p:txBody>
      </p:sp>
    </p:spTree>
    <p:extLst>
      <p:ext uri="{BB962C8B-B14F-4D97-AF65-F5344CB8AC3E}">
        <p14:creationId xmlns:p14="http://schemas.microsoft.com/office/powerpoint/2010/main" val="3328921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4" y="265178"/>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49" dirty="0"/>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10" y="448057"/>
            <a:ext cx="6877119" cy="640080"/>
          </a:xfrm>
        </p:spPr>
        <p:txBody>
          <a:bodyPr anchor="b" anchorCtr="0">
            <a:normAutofit/>
          </a:bodyPr>
          <a:lstStyle>
            <a:lvl1pPr>
              <a:defRPr sz="2099">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5" y="1435608"/>
            <a:ext cx="4416553" cy="3977640"/>
          </a:xfrm>
        </p:spPr>
        <p:txBody>
          <a:bodyPr vert="horz" lIns="91440" tIns="45720" rIns="91440" bIns="45720" rtlCol="0">
            <a:normAutofit/>
          </a:bodyPr>
          <a:lstStyle>
            <a:lvl1pPr>
              <a:defRPr lang="en-US" sz="899" smtClean="0">
                <a:solidFill>
                  <a:schemeClr val="tx1">
                    <a:lumMod val="75000"/>
                    <a:lumOff val="25000"/>
                  </a:schemeClr>
                </a:solidFill>
              </a:defRPr>
            </a:lvl1pPr>
            <a:lvl2pPr>
              <a:defRPr lang="en-US" sz="899" smtClean="0">
                <a:solidFill>
                  <a:schemeClr val="tx1">
                    <a:lumMod val="75000"/>
                    <a:lumOff val="25000"/>
                  </a:schemeClr>
                </a:solidFill>
              </a:defRPr>
            </a:lvl2pPr>
            <a:lvl3pPr>
              <a:defRPr lang="en-US" sz="899" smtClean="0">
                <a:solidFill>
                  <a:schemeClr val="tx1">
                    <a:lumMod val="75000"/>
                    <a:lumOff val="25000"/>
                  </a:schemeClr>
                </a:solidFill>
              </a:defRPr>
            </a:lvl3pPr>
            <a:lvl4pPr>
              <a:defRPr lang="en-US" sz="899" smtClean="0">
                <a:solidFill>
                  <a:schemeClr val="tx1">
                    <a:lumMod val="75000"/>
                    <a:lumOff val="25000"/>
                  </a:schemeClr>
                </a:solidFill>
              </a:defRPr>
            </a:lvl4pPr>
            <a:lvl5pPr>
              <a:defRPr lang="en-US" sz="899">
                <a:solidFill>
                  <a:schemeClr val="tx1">
                    <a:lumMod val="75000"/>
                    <a:lumOff val="25000"/>
                  </a:schemeClr>
                </a:solidFill>
              </a:defRPr>
            </a:lvl5pPr>
          </a:lstStyle>
          <a:p>
            <a:pPr marL="0" lvl="0" indent="0">
              <a:lnSpc>
                <a:spcPct val="150000"/>
              </a:lnSpc>
              <a:spcBef>
                <a:spcPts val="750"/>
              </a:spcBef>
              <a:spcAft>
                <a:spcPts val="899"/>
              </a:spcAft>
              <a:buNone/>
            </a:pPr>
            <a:r>
              <a:rPr lang="en-US"/>
              <a:t>Edit Master text styles</a:t>
            </a:r>
          </a:p>
          <a:p>
            <a:pPr marL="0" lvl="1" indent="0">
              <a:lnSpc>
                <a:spcPct val="150000"/>
              </a:lnSpc>
              <a:spcBef>
                <a:spcPts val="750"/>
              </a:spcBef>
              <a:spcAft>
                <a:spcPts val="899"/>
              </a:spcAft>
              <a:buNone/>
            </a:pPr>
            <a:r>
              <a:rPr lang="en-US"/>
              <a:t>Second level</a:t>
            </a:r>
          </a:p>
          <a:p>
            <a:pPr marL="0" lvl="2" indent="0">
              <a:lnSpc>
                <a:spcPct val="150000"/>
              </a:lnSpc>
              <a:spcBef>
                <a:spcPts val="750"/>
              </a:spcBef>
              <a:spcAft>
                <a:spcPts val="899"/>
              </a:spcAft>
              <a:buNone/>
            </a:pPr>
            <a:r>
              <a:rPr lang="en-US"/>
              <a:t>Third level</a:t>
            </a:r>
          </a:p>
          <a:p>
            <a:pPr marL="0" lvl="3" indent="0">
              <a:lnSpc>
                <a:spcPct val="150000"/>
              </a:lnSpc>
              <a:spcBef>
                <a:spcPts val="750"/>
              </a:spcBef>
              <a:spcAft>
                <a:spcPts val="899"/>
              </a:spcAft>
              <a:buNone/>
            </a:pPr>
            <a:r>
              <a:rPr lang="en-US"/>
              <a:t>Fourth level</a:t>
            </a:r>
          </a:p>
          <a:p>
            <a:pPr marL="0" lvl="4" indent="0">
              <a:lnSpc>
                <a:spcPct val="150000"/>
              </a:lnSpc>
              <a:spcBef>
                <a:spcPts val="750"/>
              </a:spcBef>
              <a:spcAft>
                <a:spcPts val="899"/>
              </a:spcAft>
              <a:buNone/>
            </a:pPr>
            <a:r>
              <a:rPr lang="en-US"/>
              <a:t>Fifth level</a:t>
            </a:r>
            <a:endParaRPr lang="en-US" dirty="0"/>
          </a:p>
        </p:txBody>
      </p:sp>
      <p:sp>
        <p:nvSpPr>
          <p:cNvPr id="6" name="Date Placeholder 3"/>
          <p:cNvSpPr>
            <a:spLocks noGrp="1"/>
          </p:cNvSpPr>
          <p:nvPr>
            <p:ph type="dt" sz="half" idx="2"/>
          </p:nvPr>
        </p:nvSpPr>
        <p:spPr>
          <a:xfrm>
            <a:off x="539497" y="6203955"/>
            <a:ext cx="3276600" cy="365125"/>
          </a:xfrm>
          <a:prstGeom prst="rect">
            <a:avLst/>
          </a:prstGeom>
        </p:spPr>
        <p:txBody>
          <a:bodyPr vert="horz" lIns="91440" tIns="45720" rIns="91440" bIns="45720" rtlCol="0" anchor="ctr"/>
          <a:lstStyle>
            <a:lvl1pPr algn="l">
              <a:defRPr sz="899" baseline="0">
                <a:solidFill>
                  <a:schemeClr val="tx1">
                    <a:lumMod val="65000"/>
                    <a:lumOff val="35000"/>
                  </a:schemeClr>
                </a:solidFill>
              </a:defRPr>
            </a:lvl1pPr>
          </a:lstStyle>
          <a:p>
            <a:fld id="{8BEEBAAA-29B5-4AF5-BC5F-7E580C29002D}" type="datetimeFigureOut">
              <a:rPr lang="en-US" smtClean="0"/>
              <a:pPr/>
              <a:t>9/17/2024</a:t>
            </a:fld>
            <a:endParaRPr lang="en-US" dirty="0"/>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899"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899"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126051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Rectangle 8"/>
          <p:cNvSpPr/>
          <p:nvPr userDrawn="1"/>
        </p:nvSpPr>
        <p:spPr>
          <a:xfrm>
            <a:off x="256034" y="265178"/>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49" dirty="0"/>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10" y="448057"/>
            <a:ext cx="6877119" cy="640080"/>
          </a:xfrm>
        </p:spPr>
        <p:txBody>
          <a:bodyPr anchor="b" anchorCtr="0">
            <a:normAutofit/>
          </a:bodyPr>
          <a:lstStyle>
            <a:lvl1pPr>
              <a:defRPr sz="2099">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5" y="1435608"/>
            <a:ext cx="4416553" cy="3977640"/>
          </a:xfrm>
        </p:spPr>
        <p:txBody>
          <a:bodyPr vert="horz" lIns="91440" tIns="45720" rIns="91440" bIns="45720" rtlCol="0">
            <a:normAutofit/>
          </a:bodyPr>
          <a:lstStyle>
            <a:lvl1pPr>
              <a:defRPr lang="en-US" sz="899" smtClean="0">
                <a:solidFill>
                  <a:schemeClr val="tx1">
                    <a:lumMod val="75000"/>
                    <a:lumOff val="25000"/>
                  </a:schemeClr>
                </a:solidFill>
              </a:defRPr>
            </a:lvl1pPr>
            <a:lvl2pPr>
              <a:defRPr lang="en-US" sz="899" smtClean="0">
                <a:solidFill>
                  <a:schemeClr val="tx1">
                    <a:lumMod val="75000"/>
                    <a:lumOff val="25000"/>
                  </a:schemeClr>
                </a:solidFill>
              </a:defRPr>
            </a:lvl2pPr>
            <a:lvl3pPr>
              <a:defRPr lang="en-US" sz="899" smtClean="0">
                <a:solidFill>
                  <a:schemeClr val="tx1">
                    <a:lumMod val="75000"/>
                    <a:lumOff val="25000"/>
                  </a:schemeClr>
                </a:solidFill>
              </a:defRPr>
            </a:lvl3pPr>
            <a:lvl4pPr>
              <a:defRPr lang="en-US" sz="899" smtClean="0">
                <a:solidFill>
                  <a:schemeClr val="tx1">
                    <a:lumMod val="75000"/>
                    <a:lumOff val="25000"/>
                  </a:schemeClr>
                </a:solidFill>
              </a:defRPr>
            </a:lvl4pPr>
            <a:lvl5pPr>
              <a:defRPr lang="en-US" sz="899">
                <a:solidFill>
                  <a:schemeClr val="tx1">
                    <a:lumMod val="75000"/>
                    <a:lumOff val="25000"/>
                  </a:schemeClr>
                </a:solidFill>
              </a:defRPr>
            </a:lvl5pPr>
          </a:lstStyle>
          <a:p>
            <a:pPr marL="0" lvl="0" indent="0">
              <a:lnSpc>
                <a:spcPct val="150000"/>
              </a:lnSpc>
              <a:spcBef>
                <a:spcPts val="750"/>
              </a:spcBef>
              <a:spcAft>
                <a:spcPts val="899"/>
              </a:spcAft>
              <a:buNone/>
            </a:pPr>
            <a:r>
              <a:rPr lang="en-US"/>
              <a:t>Edit Master text styles</a:t>
            </a:r>
          </a:p>
          <a:p>
            <a:pPr marL="0" lvl="1" indent="0">
              <a:lnSpc>
                <a:spcPct val="150000"/>
              </a:lnSpc>
              <a:spcBef>
                <a:spcPts val="750"/>
              </a:spcBef>
              <a:spcAft>
                <a:spcPts val="899"/>
              </a:spcAft>
              <a:buNone/>
            </a:pPr>
            <a:r>
              <a:rPr lang="en-US"/>
              <a:t>Second level</a:t>
            </a:r>
          </a:p>
          <a:p>
            <a:pPr marL="0" lvl="2" indent="0">
              <a:lnSpc>
                <a:spcPct val="150000"/>
              </a:lnSpc>
              <a:spcBef>
                <a:spcPts val="750"/>
              </a:spcBef>
              <a:spcAft>
                <a:spcPts val="899"/>
              </a:spcAft>
              <a:buNone/>
            </a:pPr>
            <a:r>
              <a:rPr lang="en-US"/>
              <a:t>Third level</a:t>
            </a:r>
          </a:p>
          <a:p>
            <a:pPr marL="0" lvl="3" indent="0">
              <a:lnSpc>
                <a:spcPct val="150000"/>
              </a:lnSpc>
              <a:spcBef>
                <a:spcPts val="750"/>
              </a:spcBef>
              <a:spcAft>
                <a:spcPts val="899"/>
              </a:spcAft>
              <a:buNone/>
            </a:pPr>
            <a:r>
              <a:rPr lang="en-US"/>
              <a:t>Fourth level</a:t>
            </a:r>
          </a:p>
          <a:p>
            <a:pPr marL="0" lvl="4" indent="0">
              <a:lnSpc>
                <a:spcPct val="150000"/>
              </a:lnSpc>
              <a:spcBef>
                <a:spcPts val="750"/>
              </a:spcBef>
              <a:spcAft>
                <a:spcPts val="899"/>
              </a:spcAft>
              <a:buNone/>
            </a:pPr>
            <a:r>
              <a:rPr lang="en-US"/>
              <a:t>Fifth level</a:t>
            </a:r>
            <a:endParaRPr lang="en-US" dirty="0"/>
          </a:p>
        </p:txBody>
      </p:sp>
      <p:sp>
        <p:nvSpPr>
          <p:cNvPr id="6" name="Date Placeholder 3"/>
          <p:cNvSpPr>
            <a:spLocks noGrp="1"/>
          </p:cNvSpPr>
          <p:nvPr>
            <p:ph type="dt" sz="half" idx="2"/>
          </p:nvPr>
        </p:nvSpPr>
        <p:spPr>
          <a:xfrm>
            <a:off x="539497" y="6203955"/>
            <a:ext cx="3276600" cy="365125"/>
          </a:xfrm>
          <a:prstGeom prst="rect">
            <a:avLst/>
          </a:prstGeom>
        </p:spPr>
        <p:txBody>
          <a:bodyPr vert="horz" lIns="91440" tIns="45720" rIns="91440" bIns="45720" rtlCol="0" anchor="ctr"/>
          <a:lstStyle>
            <a:lvl1pPr algn="l">
              <a:defRPr sz="899" baseline="0">
                <a:solidFill>
                  <a:schemeClr val="tx1">
                    <a:lumMod val="65000"/>
                    <a:lumOff val="35000"/>
                  </a:schemeClr>
                </a:solidFill>
              </a:defRPr>
            </a:lvl1pPr>
          </a:lstStyle>
          <a:p>
            <a:fld id="{8BEEBAAA-29B5-4AF5-BC5F-7E580C29002D}" type="datetimeFigureOut">
              <a:rPr lang="en-US" smtClean="0"/>
              <a:pPr/>
              <a:t>9/17/2024</a:t>
            </a:fld>
            <a:endParaRPr lang="en-US" dirty="0"/>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899"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899"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108946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Rectangle 8"/>
          <p:cNvSpPr/>
          <p:nvPr userDrawn="1"/>
        </p:nvSpPr>
        <p:spPr>
          <a:xfrm>
            <a:off x="256034" y="265178"/>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49" dirty="0"/>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10" y="448057"/>
            <a:ext cx="6877119" cy="640080"/>
          </a:xfrm>
        </p:spPr>
        <p:txBody>
          <a:bodyPr anchor="b" anchorCtr="0">
            <a:normAutofit/>
          </a:bodyPr>
          <a:lstStyle>
            <a:lvl1pPr>
              <a:defRPr sz="2099">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5" y="1435608"/>
            <a:ext cx="4416553" cy="3977640"/>
          </a:xfrm>
        </p:spPr>
        <p:txBody>
          <a:bodyPr vert="horz" lIns="91440" tIns="45720" rIns="91440" bIns="45720" rtlCol="0">
            <a:normAutofit/>
          </a:bodyPr>
          <a:lstStyle>
            <a:lvl1pPr>
              <a:defRPr lang="en-US" sz="899" smtClean="0">
                <a:solidFill>
                  <a:schemeClr val="tx1">
                    <a:lumMod val="75000"/>
                    <a:lumOff val="25000"/>
                  </a:schemeClr>
                </a:solidFill>
              </a:defRPr>
            </a:lvl1pPr>
            <a:lvl2pPr>
              <a:defRPr lang="en-US" sz="899" smtClean="0">
                <a:solidFill>
                  <a:schemeClr val="tx1">
                    <a:lumMod val="75000"/>
                    <a:lumOff val="25000"/>
                  </a:schemeClr>
                </a:solidFill>
              </a:defRPr>
            </a:lvl2pPr>
            <a:lvl3pPr>
              <a:defRPr lang="en-US" sz="899" smtClean="0">
                <a:solidFill>
                  <a:schemeClr val="tx1">
                    <a:lumMod val="75000"/>
                    <a:lumOff val="25000"/>
                  </a:schemeClr>
                </a:solidFill>
              </a:defRPr>
            </a:lvl3pPr>
            <a:lvl4pPr>
              <a:defRPr lang="en-US" sz="899" smtClean="0">
                <a:solidFill>
                  <a:schemeClr val="tx1">
                    <a:lumMod val="75000"/>
                    <a:lumOff val="25000"/>
                  </a:schemeClr>
                </a:solidFill>
              </a:defRPr>
            </a:lvl4pPr>
            <a:lvl5pPr>
              <a:defRPr lang="en-US" sz="899">
                <a:solidFill>
                  <a:schemeClr val="tx1">
                    <a:lumMod val="75000"/>
                    <a:lumOff val="25000"/>
                  </a:schemeClr>
                </a:solidFill>
              </a:defRPr>
            </a:lvl5pPr>
          </a:lstStyle>
          <a:p>
            <a:pPr marL="0" lvl="0" indent="0">
              <a:lnSpc>
                <a:spcPct val="150000"/>
              </a:lnSpc>
              <a:spcBef>
                <a:spcPts val="750"/>
              </a:spcBef>
              <a:spcAft>
                <a:spcPts val="899"/>
              </a:spcAft>
              <a:buNone/>
            </a:pPr>
            <a:r>
              <a:rPr lang="en-US"/>
              <a:t>Edit Master text styles</a:t>
            </a:r>
          </a:p>
          <a:p>
            <a:pPr marL="0" lvl="1" indent="0">
              <a:lnSpc>
                <a:spcPct val="150000"/>
              </a:lnSpc>
              <a:spcBef>
                <a:spcPts val="750"/>
              </a:spcBef>
              <a:spcAft>
                <a:spcPts val="899"/>
              </a:spcAft>
              <a:buNone/>
            </a:pPr>
            <a:r>
              <a:rPr lang="en-US"/>
              <a:t>Second level</a:t>
            </a:r>
          </a:p>
          <a:p>
            <a:pPr marL="0" lvl="2" indent="0">
              <a:lnSpc>
                <a:spcPct val="150000"/>
              </a:lnSpc>
              <a:spcBef>
                <a:spcPts val="750"/>
              </a:spcBef>
              <a:spcAft>
                <a:spcPts val="899"/>
              </a:spcAft>
              <a:buNone/>
            </a:pPr>
            <a:r>
              <a:rPr lang="en-US"/>
              <a:t>Third level</a:t>
            </a:r>
          </a:p>
          <a:p>
            <a:pPr marL="0" lvl="3" indent="0">
              <a:lnSpc>
                <a:spcPct val="150000"/>
              </a:lnSpc>
              <a:spcBef>
                <a:spcPts val="750"/>
              </a:spcBef>
              <a:spcAft>
                <a:spcPts val="899"/>
              </a:spcAft>
              <a:buNone/>
            </a:pPr>
            <a:r>
              <a:rPr lang="en-US"/>
              <a:t>Fourth level</a:t>
            </a:r>
          </a:p>
          <a:p>
            <a:pPr marL="0" lvl="4" indent="0">
              <a:lnSpc>
                <a:spcPct val="150000"/>
              </a:lnSpc>
              <a:spcBef>
                <a:spcPts val="750"/>
              </a:spcBef>
              <a:spcAft>
                <a:spcPts val="899"/>
              </a:spcAft>
              <a:buNone/>
            </a:pPr>
            <a:r>
              <a:rPr lang="en-US"/>
              <a:t>Fifth level</a:t>
            </a:r>
            <a:endParaRPr lang="en-US" dirty="0"/>
          </a:p>
        </p:txBody>
      </p:sp>
      <p:sp>
        <p:nvSpPr>
          <p:cNvPr id="6" name="Date Placeholder 3"/>
          <p:cNvSpPr>
            <a:spLocks noGrp="1"/>
          </p:cNvSpPr>
          <p:nvPr>
            <p:ph type="dt" sz="half" idx="2"/>
          </p:nvPr>
        </p:nvSpPr>
        <p:spPr>
          <a:xfrm>
            <a:off x="539497" y="6203955"/>
            <a:ext cx="3276600" cy="365125"/>
          </a:xfrm>
          <a:prstGeom prst="rect">
            <a:avLst/>
          </a:prstGeom>
        </p:spPr>
        <p:txBody>
          <a:bodyPr vert="horz" lIns="91440" tIns="45720" rIns="91440" bIns="45720" rtlCol="0" anchor="ctr"/>
          <a:lstStyle>
            <a:lvl1pPr algn="l">
              <a:defRPr sz="899" baseline="0">
                <a:solidFill>
                  <a:schemeClr val="tx1">
                    <a:lumMod val="65000"/>
                    <a:lumOff val="35000"/>
                  </a:schemeClr>
                </a:solidFill>
              </a:defRPr>
            </a:lvl1pPr>
          </a:lstStyle>
          <a:p>
            <a:fld id="{8BEEBAAA-29B5-4AF5-BC5F-7E580C29002D}" type="datetimeFigureOut">
              <a:rPr lang="en-US" smtClean="0"/>
              <a:pPr/>
              <a:t>9/17/2024</a:t>
            </a:fld>
            <a:endParaRPr lang="en-US" dirty="0"/>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899"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899"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801437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256034" y="265178"/>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49" dirty="0"/>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10" y="448057"/>
            <a:ext cx="6877119" cy="640080"/>
          </a:xfrm>
        </p:spPr>
        <p:txBody>
          <a:bodyPr anchor="b" anchorCtr="0">
            <a:normAutofit/>
          </a:bodyPr>
          <a:lstStyle>
            <a:lvl1pPr>
              <a:defRPr sz="2099">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5" y="1435608"/>
            <a:ext cx="4416553" cy="3977640"/>
          </a:xfrm>
        </p:spPr>
        <p:txBody>
          <a:bodyPr vert="horz" lIns="91440" tIns="45720" rIns="91440" bIns="45720" rtlCol="0">
            <a:normAutofit/>
          </a:bodyPr>
          <a:lstStyle>
            <a:lvl1pPr>
              <a:defRPr lang="en-US" sz="899" smtClean="0">
                <a:solidFill>
                  <a:schemeClr val="tx1">
                    <a:lumMod val="75000"/>
                    <a:lumOff val="25000"/>
                  </a:schemeClr>
                </a:solidFill>
              </a:defRPr>
            </a:lvl1pPr>
            <a:lvl2pPr>
              <a:defRPr lang="en-US" sz="899" smtClean="0">
                <a:solidFill>
                  <a:schemeClr val="tx1">
                    <a:lumMod val="75000"/>
                    <a:lumOff val="25000"/>
                  </a:schemeClr>
                </a:solidFill>
              </a:defRPr>
            </a:lvl2pPr>
            <a:lvl3pPr>
              <a:defRPr lang="en-US" sz="899" smtClean="0">
                <a:solidFill>
                  <a:schemeClr val="tx1">
                    <a:lumMod val="75000"/>
                    <a:lumOff val="25000"/>
                  </a:schemeClr>
                </a:solidFill>
              </a:defRPr>
            </a:lvl3pPr>
            <a:lvl4pPr>
              <a:defRPr lang="en-US" sz="899" smtClean="0">
                <a:solidFill>
                  <a:schemeClr val="tx1">
                    <a:lumMod val="75000"/>
                    <a:lumOff val="25000"/>
                  </a:schemeClr>
                </a:solidFill>
              </a:defRPr>
            </a:lvl4pPr>
            <a:lvl5pPr>
              <a:defRPr lang="en-US" sz="899">
                <a:solidFill>
                  <a:schemeClr val="tx1">
                    <a:lumMod val="75000"/>
                    <a:lumOff val="25000"/>
                  </a:schemeClr>
                </a:solidFill>
              </a:defRPr>
            </a:lvl5pPr>
          </a:lstStyle>
          <a:p>
            <a:pPr marL="0" lvl="0" indent="0">
              <a:lnSpc>
                <a:spcPct val="150000"/>
              </a:lnSpc>
              <a:spcBef>
                <a:spcPts val="750"/>
              </a:spcBef>
              <a:spcAft>
                <a:spcPts val="899"/>
              </a:spcAft>
              <a:buNone/>
            </a:pPr>
            <a:r>
              <a:rPr lang="en-US"/>
              <a:t>Edit Master text styles</a:t>
            </a:r>
          </a:p>
          <a:p>
            <a:pPr marL="0" lvl="1" indent="0">
              <a:lnSpc>
                <a:spcPct val="150000"/>
              </a:lnSpc>
              <a:spcBef>
                <a:spcPts val="750"/>
              </a:spcBef>
              <a:spcAft>
                <a:spcPts val="899"/>
              </a:spcAft>
              <a:buNone/>
            </a:pPr>
            <a:r>
              <a:rPr lang="en-US"/>
              <a:t>Second level</a:t>
            </a:r>
          </a:p>
          <a:p>
            <a:pPr marL="0" lvl="2" indent="0">
              <a:lnSpc>
                <a:spcPct val="150000"/>
              </a:lnSpc>
              <a:spcBef>
                <a:spcPts val="750"/>
              </a:spcBef>
              <a:spcAft>
                <a:spcPts val="899"/>
              </a:spcAft>
              <a:buNone/>
            </a:pPr>
            <a:r>
              <a:rPr lang="en-US"/>
              <a:t>Third level</a:t>
            </a:r>
          </a:p>
          <a:p>
            <a:pPr marL="0" lvl="3" indent="0">
              <a:lnSpc>
                <a:spcPct val="150000"/>
              </a:lnSpc>
              <a:spcBef>
                <a:spcPts val="750"/>
              </a:spcBef>
              <a:spcAft>
                <a:spcPts val="899"/>
              </a:spcAft>
              <a:buNone/>
            </a:pPr>
            <a:r>
              <a:rPr lang="en-US"/>
              <a:t>Fourth level</a:t>
            </a:r>
          </a:p>
          <a:p>
            <a:pPr marL="0" lvl="4" indent="0">
              <a:lnSpc>
                <a:spcPct val="150000"/>
              </a:lnSpc>
              <a:spcBef>
                <a:spcPts val="750"/>
              </a:spcBef>
              <a:spcAft>
                <a:spcPts val="899"/>
              </a:spcAft>
              <a:buNone/>
            </a:pPr>
            <a:r>
              <a:rPr lang="en-US"/>
              <a:t>Fifth level</a:t>
            </a:r>
            <a:endParaRPr lang="en-US" dirty="0"/>
          </a:p>
        </p:txBody>
      </p:sp>
      <p:sp>
        <p:nvSpPr>
          <p:cNvPr id="6" name="Date Placeholder 3"/>
          <p:cNvSpPr>
            <a:spLocks noGrp="1"/>
          </p:cNvSpPr>
          <p:nvPr>
            <p:ph type="dt" sz="half" idx="2"/>
          </p:nvPr>
        </p:nvSpPr>
        <p:spPr>
          <a:xfrm>
            <a:off x="539497" y="6203955"/>
            <a:ext cx="3276600" cy="365125"/>
          </a:xfrm>
          <a:prstGeom prst="rect">
            <a:avLst/>
          </a:prstGeom>
        </p:spPr>
        <p:txBody>
          <a:bodyPr vert="horz" lIns="91440" tIns="45720" rIns="91440" bIns="45720" rtlCol="0" anchor="ctr"/>
          <a:lstStyle>
            <a:lvl1pPr algn="l">
              <a:defRPr sz="899" baseline="0">
                <a:solidFill>
                  <a:schemeClr val="tx1">
                    <a:lumMod val="65000"/>
                    <a:lumOff val="35000"/>
                  </a:schemeClr>
                </a:solidFill>
              </a:defRPr>
            </a:lvl1pPr>
          </a:lstStyle>
          <a:p>
            <a:fld id="{8BEEBAAA-29B5-4AF5-BC5F-7E580C29002D}" type="datetimeFigureOut">
              <a:rPr lang="en-US" smtClean="0"/>
              <a:pPr/>
              <a:t>9/17/2024</a:t>
            </a:fld>
            <a:endParaRPr lang="en-US" dirty="0"/>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899"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899"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61410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256034" y="265178"/>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49" dirty="0"/>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10" y="448057"/>
            <a:ext cx="6877119" cy="640080"/>
          </a:xfrm>
        </p:spPr>
        <p:txBody>
          <a:bodyPr anchor="b" anchorCtr="0">
            <a:normAutofit/>
          </a:bodyPr>
          <a:lstStyle>
            <a:lvl1pPr>
              <a:defRPr sz="2099">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5" y="1435608"/>
            <a:ext cx="4416553" cy="3977640"/>
          </a:xfrm>
        </p:spPr>
        <p:txBody>
          <a:bodyPr vert="horz" lIns="91440" tIns="45720" rIns="91440" bIns="45720" rtlCol="0">
            <a:normAutofit/>
          </a:bodyPr>
          <a:lstStyle>
            <a:lvl1pPr>
              <a:defRPr lang="en-US" sz="899" smtClean="0">
                <a:solidFill>
                  <a:schemeClr val="tx1">
                    <a:lumMod val="75000"/>
                    <a:lumOff val="25000"/>
                  </a:schemeClr>
                </a:solidFill>
              </a:defRPr>
            </a:lvl1pPr>
            <a:lvl2pPr>
              <a:defRPr lang="en-US" sz="899" smtClean="0">
                <a:solidFill>
                  <a:schemeClr val="tx1">
                    <a:lumMod val="75000"/>
                    <a:lumOff val="25000"/>
                  </a:schemeClr>
                </a:solidFill>
              </a:defRPr>
            </a:lvl2pPr>
            <a:lvl3pPr>
              <a:defRPr lang="en-US" sz="899" smtClean="0">
                <a:solidFill>
                  <a:schemeClr val="tx1">
                    <a:lumMod val="75000"/>
                    <a:lumOff val="25000"/>
                  </a:schemeClr>
                </a:solidFill>
              </a:defRPr>
            </a:lvl3pPr>
            <a:lvl4pPr>
              <a:defRPr lang="en-US" sz="899" smtClean="0">
                <a:solidFill>
                  <a:schemeClr val="tx1">
                    <a:lumMod val="75000"/>
                    <a:lumOff val="25000"/>
                  </a:schemeClr>
                </a:solidFill>
              </a:defRPr>
            </a:lvl4pPr>
            <a:lvl5pPr>
              <a:defRPr lang="en-US" sz="899">
                <a:solidFill>
                  <a:schemeClr val="tx1">
                    <a:lumMod val="75000"/>
                    <a:lumOff val="25000"/>
                  </a:schemeClr>
                </a:solidFill>
              </a:defRPr>
            </a:lvl5pPr>
          </a:lstStyle>
          <a:p>
            <a:pPr marL="0" lvl="0" indent="0">
              <a:lnSpc>
                <a:spcPct val="150000"/>
              </a:lnSpc>
              <a:spcBef>
                <a:spcPts val="750"/>
              </a:spcBef>
              <a:spcAft>
                <a:spcPts val="899"/>
              </a:spcAft>
              <a:buNone/>
            </a:pPr>
            <a:r>
              <a:rPr lang="en-US"/>
              <a:t>Edit Master text styles</a:t>
            </a:r>
          </a:p>
          <a:p>
            <a:pPr marL="0" lvl="1" indent="0">
              <a:lnSpc>
                <a:spcPct val="150000"/>
              </a:lnSpc>
              <a:spcBef>
                <a:spcPts val="750"/>
              </a:spcBef>
              <a:spcAft>
                <a:spcPts val="899"/>
              </a:spcAft>
              <a:buNone/>
            </a:pPr>
            <a:r>
              <a:rPr lang="en-US"/>
              <a:t>Second level</a:t>
            </a:r>
          </a:p>
          <a:p>
            <a:pPr marL="0" lvl="2" indent="0">
              <a:lnSpc>
                <a:spcPct val="150000"/>
              </a:lnSpc>
              <a:spcBef>
                <a:spcPts val="750"/>
              </a:spcBef>
              <a:spcAft>
                <a:spcPts val="899"/>
              </a:spcAft>
              <a:buNone/>
            </a:pPr>
            <a:r>
              <a:rPr lang="en-US"/>
              <a:t>Third level</a:t>
            </a:r>
          </a:p>
          <a:p>
            <a:pPr marL="0" lvl="3" indent="0">
              <a:lnSpc>
                <a:spcPct val="150000"/>
              </a:lnSpc>
              <a:spcBef>
                <a:spcPts val="750"/>
              </a:spcBef>
              <a:spcAft>
                <a:spcPts val="899"/>
              </a:spcAft>
              <a:buNone/>
            </a:pPr>
            <a:r>
              <a:rPr lang="en-US"/>
              <a:t>Fourth level</a:t>
            </a:r>
          </a:p>
          <a:p>
            <a:pPr marL="0" lvl="4" indent="0">
              <a:lnSpc>
                <a:spcPct val="150000"/>
              </a:lnSpc>
              <a:spcBef>
                <a:spcPts val="750"/>
              </a:spcBef>
              <a:spcAft>
                <a:spcPts val="899"/>
              </a:spcAft>
              <a:buNone/>
            </a:pPr>
            <a:r>
              <a:rPr lang="en-US"/>
              <a:t>Fifth level</a:t>
            </a:r>
            <a:endParaRPr lang="en-US" dirty="0"/>
          </a:p>
        </p:txBody>
      </p:sp>
      <p:sp>
        <p:nvSpPr>
          <p:cNvPr id="6" name="Date Placeholder 3"/>
          <p:cNvSpPr>
            <a:spLocks noGrp="1"/>
          </p:cNvSpPr>
          <p:nvPr>
            <p:ph type="dt" sz="half" idx="2"/>
          </p:nvPr>
        </p:nvSpPr>
        <p:spPr>
          <a:xfrm>
            <a:off x="539497" y="6203955"/>
            <a:ext cx="3276600" cy="365125"/>
          </a:xfrm>
          <a:prstGeom prst="rect">
            <a:avLst/>
          </a:prstGeom>
        </p:spPr>
        <p:txBody>
          <a:bodyPr vert="horz" lIns="91440" tIns="45720" rIns="91440" bIns="45720" rtlCol="0" anchor="ctr"/>
          <a:lstStyle>
            <a:lvl1pPr algn="l">
              <a:defRPr sz="899" baseline="0">
                <a:solidFill>
                  <a:schemeClr val="tx1">
                    <a:lumMod val="65000"/>
                    <a:lumOff val="35000"/>
                  </a:schemeClr>
                </a:solidFill>
              </a:defRPr>
            </a:lvl1pPr>
          </a:lstStyle>
          <a:p>
            <a:fld id="{8BEEBAAA-29B5-4AF5-BC5F-7E580C29002D}" type="datetimeFigureOut">
              <a:rPr lang="en-US" smtClean="0"/>
              <a:pPr/>
              <a:t>9/17/2024</a:t>
            </a:fld>
            <a:endParaRPr lang="en-US" dirty="0"/>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899"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899"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311088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6AF6-6F5D-49AC-A785-89F09BA8B78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98CFF44-F40A-4CE7-A1F7-1F911770A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4492447-9D9F-43D8-9D8A-3A99F7FB5E8E}"/>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5" name="Footer Placeholder 4">
            <a:extLst>
              <a:ext uri="{FF2B5EF4-FFF2-40B4-BE49-F238E27FC236}">
                <a16:creationId xmlns:a16="http://schemas.microsoft.com/office/drawing/2014/main" id="{E1BB9ECB-976B-4AE6-83F6-101D6E1F9CC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90F1A6F-BA0D-4DC2-A092-1E01ADF6A094}"/>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6159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048A-EA3B-4D86-9364-4228957385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39B930E9-1AC4-4E05-899C-919C729746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E0797-4B92-4BFF-8CBA-9FE769D33A3C}"/>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5" name="Footer Placeholder 4">
            <a:extLst>
              <a:ext uri="{FF2B5EF4-FFF2-40B4-BE49-F238E27FC236}">
                <a16:creationId xmlns:a16="http://schemas.microsoft.com/office/drawing/2014/main" id="{793693BA-B238-4915-9848-A719BE4B19E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8C6AC3D-C3F9-4F00-85E3-344886243A1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79694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7C65-60F9-44B5-B488-09AC16BDEF2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E5BE2B5-8FD2-4CCA-A4A7-3AF8F25175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BB0C7B3-35CB-4E9E-8BF3-10B95AAE28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54B5AC6-4E2F-4AA4-9D5D-57F392284722}"/>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6" name="Footer Placeholder 5">
            <a:extLst>
              <a:ext uri="{FF2B5EF4-FFF2-40B4-BE49-F238E27FC236}">
                <a16:creationId xmlns:a16="http://schemas.microsoft.com/office/drawing/2014/main" id="{67863AD0-6712-4825-86C5-C8FF58D188E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3290AE0-DDBD-475D-8C40-9C8D7C74E4F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60924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981D-82B2-4F0F-8389-B0A322EEFF5F}"/>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C2ED0B6-B35F-4857-BB82-F6B720A2B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96DF11-B6CD-42BF-AC3A-DFE5D8818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5884CC9-4C62-4D03-A79B-08EA077649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1D93F1-07E2-48CE-A43E-2C98D49B8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C80C11-B77A-4CE6-B01E-89341327FF65}"/>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8" name="Footer Placeholder 7">
            <a:extLst>
              <a:ext uri="{FF2B5EF4-FFF2-40B4-BE49-F238E27FC236}">
                <a16:creationId xmlns:a16="http://schemas.microsoft.com/office/drawing/2014/main" id="{5378798C-18EF-40CC-9050-0273D95ADE8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033F9F0-BE54-48E5-89D8-D2A8BC067700}"/>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20899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62CB-FAD3-4B7F-B5C3-453B323CB0D6}"/>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80EA04B-E5E0-49DD-A2B9-082B37E07342}"/>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4" name="Footer Placeholder 3">
            <a:extLst>
              <a:ext uri="{FF2B5EF4-FFF2-40B4-BE49-F238E27FC236}">
                <a16:creationId xmlns:a16="http://schemas.microsoft.com/office/drawing/2014/main" id="{5E6214A9-AE1D-4B96-A7D0-9B1BA1BAAF8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87D3F853-7E18-4837-A2F1-44DCA4CF3A7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57179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939E1-5F05-4A36-878F-87FE18E1D563}"/>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3" name="Footer Placeholder 2">
            <a:extLst>
              <a:ext uri="{FF2B5EF4-FFF2-40B4-BE49-F238E27FC236}">
                <a16:creationId xmlns:a16="http://schemas.microsoft.com/office/drawing/2014/main" id="{D1F49E46-8DF0-4FE1-B307-09DC3D64EE7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C1B6805-6108-44C0-BA43-323D4B55286A}"/>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59545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1BA1-7FD9-4CF9-8A01-DB3E2F517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EA0AE55-2B36-4C3F-8B48-14963E5680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81F65840-5D60-42F7-A216-7A3E09D64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578DF5-1F8B-44DF-85B6-0652F415EE26}"/>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6" name="Footer Placeholder 5">
            <a:extLst>
              <a:ext uri="{FF2B5EF4-FFF2-40B4-BE49-F238E27FC236}">
                <a16:creationId xmlns:a16="http://schemas.microsoft.com/office/drawing/2014/main" id="{AB01B15E-9160-41B4-AE13-72730939F71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D5CDC5C-28A3-4AA3-9BAB-9F673A8C682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080531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F3D3-510A-4340-88D3-76619A4DB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C6F8433-81F8-4E46-ABD7-B9AD2420D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28C9A96E-C805-4CB1-A6E1-364F008E7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38174-3AE4-4383-967D-3154B9A8CC59}"/>
              </a:ext>
            </a:extLst>
          </p:cNvPr>
          <p:cNvSpPr>
            <a:spLocks noGrp="1"/>
          </p:cNvSpPr>
          <p:nvPr>
            <p:ph type="dt" sz="half" idx="10"/>
          </p:nvPr>
        </p:nvSpPr>
        <p:spPr/>
        <p:txBody>
          <a:bodyPr/>
          <a:lstStyle/>
          <a:p>
            <a:fld id="{F95AF5C6-BF18-48FC-959B-1A27AE0AB655}" type="datetimeFigureOut">
              <a:rPr lang="lv-LV" smtClean="0"/>
              <a:t>17.09.2024</a:t>
            </a:fld>
            <a:endParaRPr lang="lv-LV"/>
          </a:p>
        </p:txBody>
      </p:sp>
      <p:sp>
        <p:nvSpPr>
          <p:cNvPr id="6" name="Footer Placeholder 5">
            <a:extLst>
              <a:ext uri="{FF2B5EF4-FFF2-40B4-BE49-F238E27FC236}">
                <a16:creationId xmlns:a16="http://schemas.microsoft.com/office/drawing/2014/main" id="{7EC4678B-FBA6-451C-B596-3577F127839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B0D18CC-5571-48BC-B599-F6EE1B69BDAD}"/>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28366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9B5AB-7507-40FB-9DF8-F318B64B1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04003F7-5853-4EA0-A5C1-646F361DC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BB30FDA-0E59-4B23-AB5A-0FA922D5C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AF5C6-BF18-48FC-959B-1A27AE0AB655}" type="datetimeFigureOut">
              <a:rPr lang="lv-LV" smtClean="0"/>
              <a:t>17.09.2024</a:t>
            </a:fld>
            <a:endParaRPr lang="lv-LV"/>
          </a:p>
        </p:txBody>
      </p:sp>
      <p:sp>
        <p:nvSpPr>
          <p:cNvPr id="5" name="Footer Placeholder 4">
            <a:extLst>
              <a:ext uri="{FF2B5EF4-FFF2-40B4-BE49-F238E27FC236}">
                <a16:creationId xmlns:a16="http://schemas.microsoft.com/office/drawing/2014/main" id="{F98CAD3C-ABD7-4146-93E2-92637F8C9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A868CB52-CFF6-469A-8B65-E060D9102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60BDD-CFBA-4672-AA56-88CFF53ED92E}" type="slidenum">
              <a:rPr lang="lv-LV" smtClean="0"/>
              <a:t>‹#›</a:t>
            </a:fld>
            <a:endParaRPr lang="lv-LV"/>
          </a:p>
        </p:txBody>
      </p:sp>
    </p:spTree>
    <p:extLst>
      <p:ext uri="{BB962C8B-B14F-4D97-AF65-F5344CB8AC3E}">
        <p14:creationId xmlns:p14="http://schemas.microsoft.com/office/powerpoint/2010/main" val="247337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mailto:inese.vilcane@lm.gov.lv"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mailto:lm@lm.gov.lv" TargetMode="External"/><Relationship Id="rId7" Type="http://schemas.openxmlformats.org/officeDocument/2006/relationships/hyperlink" Target="mailto:Agnese.gaile@lm.gov.lv"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lm.gov.lv/lv/media/18838/download"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www.varam.gov.lv/lv/wwwvaramgovlv/lv/pieklustamiba" TargetMode="External"/><Relationship Id="rId4" Type="http://schemas.openxmlformats.org/officeDocument/2006/relationships/hyperlink" Target="https://pieklustamiba.varam.gov.l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564" y="-1397733"/>
            <a:ext cx="12185705" cy="3997922"/>
          </a:xfrm>
          <a:prstGeom prst="rect">
            <a:avLst/>
          </a:prstGeom>
        </p:spPr>
      </p:pic>
      <p:grpSp>
        <p:nvGrpSpPr>
          <p:cNvPr id="3" name="object 3"/>
          <p:cNvGrpSpPr/>
          <p:nvPr/>
        </p:nvGrpSpPr>
        <p:grpSpPr>
          <a:xfrm>
            <a:off x="10044202" y="6094354"/>
            <a:ext cx="1736330" cy="760358"/>
            <a:chOff x="9491963" y="5761422"/>
            <a:chExt cx="1641475" cy="718820"/>
          </a:xfrm>
        </p:grpSpPr>
        <p:sp>
          <p:nvSpPr>
            <p:cNvPr id="4" name="object 4"/>
            <p:cNvSpPr/>
            <p:nvPr/>
          </p:nvSpPr>
          <p:spPr>
            <a:xfrm>
              <a:off x="10451795" y="5932808"/>
              <a:ext cx="681355" cy="547370"/>
            </a:xfrm>
            <a:custGeom>
              <a:avLst/>
              <a:gdLst/>
              <a:ahLst/>
              <a:cxnLst/>
              <a:rect l="l" t="t" r="r" b="b"/>
              <a:pathLst>
                <a:path w="681354" h="547370">
                  <a:moveTo>
                    <a:pt x="681075" y="0"/>
                  </a:moveTo>
                  <a:lnTo>
                    <a:pt x="547179" y="0"/>
                  </a:lnTo>
                  <a:lnTo>
                    <a:pt x="0" y="547192"/>
                  </a:lnTo>
                  <a:lnTo>
                    <a:pt x="133883" y="547192"/>
                  </a:lnTo>
                  <a:lnTo>
                    <a:pt x="681075" y="0"/>
                  </a:lnTo>
                  <a:close/>
                </a:path>
              </a:pathLst>
            </a:custGeom>
            <a:solidFill>
              <a:srgbClr val="005C57"/>
            </a:solidFill>
          </p:spPr>
          <p:txBody>
            <a:bodyPr wrap="square" lIns="0" tIns="0" rIns="0" bIns="0" rtlCol="0"/>
            <a:lstStyle/>
            <a:p>
              <a:endParaRPr sz="1904"/>
            </a:p>
          </p:txBody>
        </p:sp>
        <p:sp>
          <p:nvSpPr>
            <p:cNvPr id="5" name="object 5"/>
            <p:cNvSpPr/>
            <p:nvPr/>
          </p:nvSpPr>
          <p:spPr>
            <a:xfrm>
              <a:off x="9491963" y="5761422"/>
              <a:ext cx="1525270" cy="718820"/>
            </a:xfrm>
            <a:custGeom>
              <a:avLst/>
              <a:gdLst/>
              <a:ahLst/>
              <a:cxnLst/>
              <a:rect l="l" t="t" r="r" b="b"/>
              <a:pathLst>
                <a:path w="1525270" h="718820">
                  <a:moveTo>
                    <a:pt x="1524804" y="0"/>
                  </a:moveTo>
                  <a:lnTo>
                    <a:pt x="718569" y="8"/>
                  </a:lnTo>
                  <a:lnTo>
                    <a:pt x="0" y="718574"/>
                  </a:lnTo>
                  <a:lnTo>
                    <a:pt x="806234" y="718574"/>
                  </a:lnTo>
                  <a:lnTo>
                    <a:pt x="1524804" y="8"/>
                  </a:lnTo>
                  <a:close/>
                </a:path>
              </a:pathLst>
            </a:custGeom>
            <a:solidFill>
              <a:srgbClr val="6AA948">
                <a:alpha val="19999"/>
              </a:srgbClr>
            </a:solidFill>
          </p:spPr>
          <p:txBody>
            <a:bodyPr wrap="square" lIns="0" tIns="0" rIns="0" bIns="0" rtlCol="0"/>
            <a:lstStyle/>
            <a:p>
              <a:endParaRPr sz="1904"/>
            </a:p>
          </p:txBody>
        </p:sp>
      </p:grpSp>
      <p:pic>
        <p:nvPicPr>
          <p:cNvPr id="8" name="object 8"/>
          <p:cNvPicPr/>
          <p:nvPr/>
        </p:nvPicPr>
        <p:blipFill>
          <a:blip r:embed="rId4" cstate="print"/>
          <a:stretch>
            <a:fillRect/>
          </a:stretch>
        </p:blipFill>
        <p:spPr>
          <a:xfrm>
            <a:off x="4795063" y="275225"/>
            <a:ext cx="2360064" cy="1874833"/>
          </a:xfrm>
          <a:prstGeom prst="rect">
            <a:avLst/>
          </a:prstGeom>
        </p:spPr>
      </p:pic>
      <p:sp>
        <p:nvSpPr>
          <p:cNvPr id="9" name="Title 1">
            <a:extLst>
              <a:ext uri="{FF2B5EF4-FFF2-40B4-BE49-F238E27FC236}">
                <a16:creationId xmlns:a16="http://schemas.microsoft.com/office/drawing/2014/main" id="{1B0FB226-DB19-4FA7-8CFA-CFF6E9F35313}"/>
              </a:ext>
            </a:extLst>
          </p:cNvPr>
          <p:cNvSpPr txBox="1">
            <a:spLocks/>
          </p:cNvSpPr>
          <p:nvPr/>
        </p:nvSpPr>
        <p:spPr>
          <a:xfrm>
            <a:off x="-312548" y="3062190"/>
            <a:ext cx="12815929" cy="2584690"/>
          </a:xfrm>
          <a:prstGeom prst="rect">
            <a:avLst/>
          </a:prstGeom>
        </p:spPr>
        <p:txBody>
          <a:bodyPr/>
          <a:lstStyle>
            <a:lvl1pPr>
              <a:defRPr>
                <a:latin typeface="+mj-lt"/>
                <a:ea typeface="+mj-ea"/>
                <a:cs typeface="+mj-cs"/>
              </a:defRPr>
            </a:lvl1pPr>
          </a:lstStyle>
          <a:p>
            <a:pPr algn="ctr" defTabSz="767879">
              <a:defRPr/>
            </a:pPr>
            <a:r>
              <a:rPr lang="lv-LV" altLang="lv-LV" sz="2962" b="1" spc="-63"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Horizontālais princips </a:t>
            </a:r>
            <a:br>
              <a:rPr lang="lv-LV" altLang="lv-LV" sz="2962" b="1" spc="-63"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br>
            <a:r>
              <a:rPr lang="lv-LV" altLang="lv-LV" sz="2962" b="1" spc="-63"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«Vienlīdzība, iekļaušana, </a:t>
            </a:r>
            <a:r>
              <a:rPr lang="lv-LV" altLang="lv-LV" sz="2962" b="1" spc="-63" dirty="0" err="1">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nediskriminācija</a:t>
            </a:r>
            <a:r>
              <a:rPr lang="lv-LV" altLang="lv-LV" sz="2962" b="1" spc="-63"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 un </a:t>
            </a:r>
            <a:r>
              <a:rPr lang="lv-LV" altLang="lv-LV" sz="2962" b="1" spc="-63" dirty="0" err="1">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pamattiesību</a:t>
            </a:r>
            <a:r>
              <a:rPr lang="lv-LV" altLang="lv-LV" sz="2962" b="1" spc="-63"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 ievērošana»</a:t>
            </a:r>
            <a:br>
              <a:rPr lang="lv-LV" altLang="lv-LV" sz="2962" b="1" spc="-63" dirty="0">
                <a:solidFill>
                  <a:srgbClr val="166109"/>
                </a:solidFill>
                <a:latin typeface="Arial" panose="020B0604020202020204" pitchFamily="34" charset="0"/>
                <a:ea typeface="Verdana" panose="020B0604030504040204" pitchFamily="34" charset="0"/>
                <a:cs typeface="Arial" panose="020B0604020202020204" pitchFamily="34" charset="0"/>
              </a:rPr>
            </a:br>
            <a:endParaRPr lang="lv-LV" altLang="lv-LV" sz="2962" b="1" spc="-63" dirty="0">
              <a:solidFill>
                <a:srgbClr val="166109"/>
              </a:solidFill>
              <a:latin typeface="Arial" panose="020B0604020202020204" pitchFamily="34" charset="0"/>
              <a:ea typeface="Verdana" panose="020B0604030504040204" pitchFamily="34" charset="0"/>
              <a:cs typeface="Arial" panose="020B0604020202020204" pitchFamily="34" charset="0"/>
            </a:endParaRPr>
          </a:p>
          <a:p>
            <a:pPr algn="ctr" defTabSz="767879">
              <a:defRPr/>
            </a:pPr>
            <a:r>
              <a:rPr lang="lv-LV" sz="2686" b="1" dirty="0">
                <a:solidFill>
                  <a:srgbClr val="166109"/>
                </a:solidFill>
                <a:latin typeface="Arial" panose="020B0604020202020204" pitchFamily="34" charset="0"/>
                <a:ea typeface="Verdana" panose="020B0604030504040204" pitchFamily="34" charset="0"/>
                <a:cs typeface="Arial" panose="020B0604020202020204" pitchFamily="34" charset="0"/>
              </a:rPr>
              <a:t>1.1.1.5. un 1.1.1.8. pasākums</a:t>
            </a:r>
            <a:endParaRPr lang="lv-LV" sz="2686" b="1" dirty="0">
              <a:latin typeface="Arial" panose="020B0604020202020204" pitchFamily="34" charset="0"/>
              <a:ea typeface="Verdana" panose="020B060403050404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CE0822-0C1D-4A18-97EC-1E4DCD51C83A}"/>
              </a:ext>
            </a:extLst>
          </p:cNvPr>
          <p:cNvPicPr>
            <a:picLocks noChangeAspect="1"/>
          </p:cNvPicPr>
          <p:nvPr/>
        </p:nvPicPr>
        <p:blipFill>
          <a:blip r:embed="rId5"/>
          <a:stretch>
            <a:fillRect/>
          </a:stretch>
        </p:blipFill>
        <p:spPr>
          <a:xfrm>
            <a:off x="27681" y="5427310"/>
            <a:ext cx="2689184" cy="1334088"/>
          </a:xfrm>
          <a:prstGeom prst="rect">
            <a:avLst/>
          </a:prstGeom>
        </p:spPr>
      </p:pic>
      <p:sp>
        <p:nvSpPr>
          <p:cNvPr id="11" name="TextBox 10">
            <a:extLst>
              <a:ext uri="{FF2B5EF4-FFF2-40B4-BE49-F238E27FC236}">
                <a16:creationId xmlns:a16="http://schemas.microsoft.com/office/drawing/2014/main" id="{1C5FFA94-D42C-4674-8A53-E62AF136C7FF}"/>
              </a:ext>
            </a:extLst>
          </p:cNvPr>
          <p:cNvSpPr txBox="1"/>
          <p:nvPr/>
        </p:nvSpPr>
        <p:spPr>
          <a:xfrm>
            <a:off x="5786513" y="5303519"/>
            <a:ext cx="1922144" cy="678391"/>
          </a:xfrm>
          <a:prstGeom prst="rect">
            <a:avLst/>
          </a:prstGeom>
          <a:noFill/>
        </p:spPr>
        <p:txBody>
          <a:bodyPr wrap="square" rtlCol="0">
            <a:spAutoFit/>
          </a:bodyPr>
          <a:lstStyle/>
          <a:p>
            <a:pPr defTabSz="287954"/>
            <a:r>
              <a:rPr lang="lv-LV" sz="1904" dirty="0">
                <a:solidFill>
                  <a:srgbClr val="2F2B20"/>
                </a:solidFill>
                <a:latin typeface="Arial" panose="020B0604020202020204" pitchFamily="34" charset="0"/>
                <a:ea typeface="Verdana" panose="020B0604030504040204" pitchFamily="34" charset="0"/>
                <a:cs typeface="Arial" panose="020B0604020202020204" pitchFamily="34" charset="0"/>
              </a:rPr>
              <a:t>Agnese Gaile</a:t>
            </a:r>
          </a:p>
          <a:p>
            <a:pPr defTabSz="287954"/>
            <a:endParaRPr lang="lv-LV" sz="1904" dirty="0">
              <a:solidFill>
                <a:srgbClr val="2F2B20"/>
              </a:solidFill>
              <a:latin typeface="Calibri" panose="020F0502020204030204" pitchFamily="34" charset="0"/>
              <a:ea typeface="Verdana" panose="020B060403050404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6878A31-9E28-46DE-9D3D-149C51587133}"/>
              </a:ext>
            </a:extLst>
          </p:cNvPr>
          <p:cNvSpPr txBox="1"/>
          <p:nvPr/>
        </p:nvSpPr>
        <p:spPr>
          <a:xfrm>
            <a:off x="7708657" y="5276821"/>
            <a:ext cx="4910027" cy="678391"/>
          </a:xfrm>
          <a:prstGeom prst="rect">
            <a:avLst/>
          </a:prstGeom>
          <a:noFill/>
        </p:spPr>
        <p:txBody>
          <a:bodyPr wrap="square" rtlCol="0">
            <a:spAutoFit/>
          </a:bodyPr>
          <a:lstStyle/>
          <a:p>
            <a:pPr defTabSz="787876" eaLnBrk="0" fontAlgn="base" hangingPunct="0">
              <a:spcBef>
                <a:spcPct val="0"/>
              </a:spcBef>
              <a:spcAft>
                <a:spcPct val="0"/>
              </a:spcAft>
            </a:pPr>
            <a:r>
              <a:rPr lang="lv-LV" sz="1904" dirty="0">
                <a:solidFill>
                  <a:srgbClr val="2F2B20"/>
                </a:solidFill>
                <a:latin typeface="Arial" panose="020B0604020202020204" pitchFamily="34" charset="0"/>
                <a:ea typeface="Verdana" panose="020B0604030504040204" pitchFamily="34" charset="0"/>
                <a:cs typeface="Arial" panose="020B0604020202020204" pitchFamily="34" charset="0"/>
              </a:rPr>
              <a:t>Labklājības ministrijas Sociālās politikas attīstības un plānošanas departaments</a:t>
            </a:r>
          </a:p>
        </p:txBody>
      </p:sp>
      <p:sp>
        <p:nvSpPr>
          <p:cNvPr id="13" name="TextBox 12">
            <a:extLst>
              <a:ext uri="{FF2B5EF4-FFF2-40B4-BE49-F238E27FC236}">
                <a16:creationId xmlns:a16="http://schemas.microsoft.com/office/drawing/2014/main" id="{5931FD44-8FA4-4F3A-815A-3B5A0AA4B562}"/>
              </a:ext>
            </a:extLst>
          </p:cNvPr>
          <p:cNvSpPr txBox="1"/>
          <p:nvPr/>
        </p:nvSpPr>
        <p:spPr>
          <a:xfrm>
            <a:off x="7708657" y="6071577"/>
            <a:ext cx="1911983" cy="385362"/>
          </a:xfrm>
          <a:prstGeom prst="rect">
            <a:avLst/>
          </a:prstGeom>
          <a:noFill/>
        </p:spPr>
        <p:txBody>
          <a:bodyPr wrap="square" rtlCol="0">
            <a:spAutoFit/>
          </a:bodyPr>
          <a:lstStyle/>
          <a:p>
            <a:pPr defTabSz="992442" eaLnBrk="0" fontAlgn="base" hangingPunct="0">
              <a:spcBef>
                <a:spcPct val="0"/>
              </a:spcBef>
              <a:spcAft>
                <a:spcPct val="0"/>
              </a:spcAft>
            </a:pPr>
            <a:r>
              <a:rPr lang="lv-LV" sz="1904" dirty="0">
                <a:solidFill>
                  <a:prstClr val="black"/>
                </a:solidFill>
                <a:latin typeface="Arial" panose="020B0604020202020204" pitchFamily="34" charset="0"/>
                <a:ea typeface="MS PGothic" panose="020B0600070205080204" pitchFamily="34" charset="-128"/>
                <a:cs typeface="Arial" panose="020B0604020202020204" pitchFamily="34" charset="0"/>
              </a:rPr>
              <a:t>18.09.2024</a:t>
            </a:r>
            <a:r>
              <a:rPr lang="lv-LV" sz="1798" dirty="0">
                <a:solidFill>
                  <a:prstClr val="black"/>
                </a:solidFill>
                <a:latin typeface="Calibri" panose="020F0502020204030204" pitchFamily="34" charset="0"/>
                <a:ea typeface="MS PGothic" panose="020B0600070205080204" pitchFamily="34" charset="-128"/>
                <a:cs typeface="Calibri" panose="020F050202020403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C176-E159-413B-8F51-1B437129D851}"/>
              </a:ext>
            </a:extLst>
          </p:cNvPr>
          <p:cNvSpPr>
            <a:spLocks noGrp="1"/>
          </p:cNvSpPr>
          <p:nvPr>
            <p:ph type="title"/>
          </p:nvPr>
        </p:nvSpPr>
        <p:spPr>
          <a:xfrm>
            <a:off x="1582214" y="469547"/>
            <a:ext cx="9027573" cy="640080"/>
          </a:xfrm>
        </p:spPr>
        <p:txBody>
          <a:bodyPr>
            <a:noAutofit/>
          </a:bodyPr>
          <a:lstStyle/>
          <a:p>
            <a:r>
              <a:rPr lang="lv-LV" sz="3808" b="1" dirty="0">
                <a:solidFill>
                  <a:schemeClr val="accent6">
                    <a:lumMod val="75000"/>
                  </a:schemeClr>
                </a:solidFill>
                <a:latin typeface="Calibri" panose="020F0502020204030204" pitchFamily="34" charset="0"/>
                <a:cs typeface="Calibri" panose="020F0502020204030204" pitchFamily="34" charset="0"/>
              </a:rPr>
              <a:t>Citas specifiskās HP darbības (1.1.1.5.)</a:t>
            </a:r>
          </a:p>
        </p:txBody>
      </p:sp>
      <p:sp>
        <p:nvSpPr>
          <p:cNvPr id="4" name="Rectangle 3">
            <a:extLst>
              <a:ext uri="{FF2B5EF4-FFF2-40B4-BE49-F238E27FC236}">
                <a16:creationId xmlns:a16="http://schemas.microsoft.com/office/drawing/2014/main" id="{5CF64989-2C4B-4184-AAD5-EFCEEB22C904}"/>
              </a:ext>
            </a:extLst>
          </p:cNvPr>
          <p:cNvSpPr/>
          <p:nvPr/>
        </p:nvSpPr>
        <p:spPr>
          <a:xfrm>
            <a:off x="695578" y="1575124"/>
            <a:ext cx="11348277" cy="4487767"/>
          </a:xfrm>
          <a:prstGeom prst="rect">
            <a:avLst/>
          </a:prstGeom>
        </p:spPr>
        <p:txBody>
          <a:bodyPr wrap="square">
            <a:spAutoFit/>
          </a:bodyPr>
          <a:lstStyle/>
          <a:p>
            <a:pPr marL="302266" indent="-302266">
              <a:buFont typeface="Wingdings" panose="05000000000000000000" pitchFamily="2" charset="2"/>
              <a:buChar char="§"/>
            </a:pPr>
            <a:r>
              <a:rPr lang="lv-LV" sz="1904" dirty="0"/>
              <a:t>tiks nodrošinātas dzimumu līdztiesības ekspertu konsultācijas (vai konsultatīva rakstura pasākumi) pasākumu un projekta ietvaros izstrādāto  materiālu satura izvērtēšanai no dzimumu līdztiesības viedokļa (attiecīgi pievienojot dokumentus, piem. konsultāciju protokolus, pakalpojuma līgumus u.c.) (VINPI_01)</a:t>
            </a:r>
          </a:p>
          <a:p>
            <a:pPr marL="302266" indent="-302266">
              <a:buFont typeface="Wingdings" panose="05000000000000000000" pitchFamily="2" charset="2"/>
              <a:buChar char="§"/>
            </a:pPr>
            <a:endParaRPr lang="lv-LV" sz="1904" dirty="0"/>
          </a:p>
          <a:p>
            <a:pPr marL="302266" indent="-302266">
              <a:buFont typeface="Wingdings" panose="05000000000000000000" pitchFamily="2" charset="2"/>
              <a:buChar char="§"/>
            </a:pPr>
            <a:r>
              <a:rPr lang="lv-LV" sz="1904" dirty="0"/>
              <a:t>pasākumos un diskusijās (diskusiju paneļi) tiks piesaistīti abu dzimumu eksperti, viedokļu paudēji, lai nodrošinātu abu dzimumu viedokļu, situācijas, vajadzību atspoguļojumu un interešu pārstāvniecību</a:t>
            </a:r>
          </a:p>
          <a:p>
            <a:pPr marL="302266" indent="-302266">
              <a:buFont typeface="Wingdings" panose="05000000000000000000" pitchFamily="2" charset="2"/>
              <a:buChar char="§"/>
            </a:pPr>
            <a:endParaRPr lang="lv-LV" sz="1904" dirty="0"/>
          </a:p>
          <a:p>
            <a:pPr marL="302266" indent="-302266">
              <a:buFont typeface="Wingdings" panose="05000000000000000000" pitchFamily="2" charset="2"/>
              <a:buChar char="§"/>
            </a:pPr>
            <a:r>
              <a:rPr lang="lv-LV" sz="1904" dirty="0"/>
              <a:t>tiks nodrošināti atbalsta pasākumi studējošajiem un pētniecības institūciju darbiniekiem, kuri aprūpē mazgadīgu bērnu vai tuvinieku, darba un ģimenes dzīves saskaņošanai</a:t>
            </a:r>
          </a:p>
          <a:p>
            <a:pPr marL="302266" indent="-302266">
              <a:buFont typeface="Wingdings" panose="05000000000000000000" pitchFamily="2" charset="2"/>
              <a:buChar char="§"/>
            </a:pPr>
            <a:endParaRPr lang="lv-LV" sz="1904" dirty="0"/>
          </a:p>
          <a:p>
            <a:pPr marL="302266" indent="-302266">
              <a:buFont typeface="Wingdings" panose="05000000000000000000" pitchFamily="2" charset="2"/>
              <a:buChar char="§"/>
            </a:pPr>
            <a:r>
              <a:rPr lang="lv-LV" sz="1904" dirty="0"/>
              <a:t>mācību un metodisko līdzekļu saturs tiks veidots, ievērojot dzimumu līdztiesības principus, īpašu uzmanību veltot sabiedrībā valdošos stereotipu par dzimumu lomu sadalījumu izskaušanai un nepieļaujot </a:t>
            </a:r>
            <a:r>
              <a:rPr lang="lv-LV" sz="1904" dirty="0" err="1"/>
              <a:t>stereotipisku</a:t>
            </a:r>
            <a:r>
              <a:rPr lang="lv-LV" sz="1904" dirty="0"/>
              <a:t> dzimumu attēlojumus mācību līdzekļos (piemēram: sieviete – mājsaimniece, vīrietis – naudas pelnītājs) (VINPI_02.1)</a:t>
            </a:r>
          </a:p>
          <a:p>
            <a:pPr marL="302266" indent="-302266">
              <a:buFont typeface="Wingdings" panose="05000000000000000000" pitchFamily="2" charset="2"/>
              <a:buChar char="§"/>
            </a:pPr>
            <a:endParaRPr lang="lv-LV" sz="1904" dirty="0"/>
          </a:p>
        </p:txBody>
      </p:sp>
    </p:spTree>
    <p:extLst>
      <p:ext uri="{BB962C8B-B14F-4D97-AF65-F5344CB8AC3E}">
        <p14:creationId xmlns:p14="http://schemas.microsoft.com/office/powerpoint/2010/main" val="3547280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D4774F1-58F6-4715-9BEE-735FDD216A91}"/>
              </a:ext>
            </a:extLst>
          </p:cNvPr>
          <p:cNvGraphicFramePr>
            <a:graphicFrameLocks noGrp="1"/>
          </p:cNvGraphicFramePr>
          <p:nvPr/>
        </p:nvGraphicFramePr>
        <p:xfrm>
          <a:off x="292560" y="1413917"/>
          <a:ext cx="11606880" cy="4707235"/>
        </p:xfrm>
        <a:graphic>
          <a:graphicData uri="http://schemas.openxmlformats.org/drawingml/2006/table">
            <a:tbl>
              <a:tblPr firstRow="1" bandRow="1">
                <a:tableStyleId>{5C22544A-7EE6-4342-B048-85BDC9FD1C3A}</a:tableStyleId>
              </a:tblPr>
              <a:tblGrid>
                <a:gridCol w="4030167">
                  <a:extLst>
                    <a:ext uri="{9D8B030D-6E8A-4147-A177-3AD203B41FA5}">
                      <a16:colId xmlns:a16="http://schemas.microsoft.com/office/drawing/2014/main" val="1675245305"/>
                    </a:ext>
                  </a:extLst>
                </a:gridCol>
                <a:gridCol w="7576713">
                  <a:extLst>
                    <a:ext uri="{9D8B030D-6E8A-4147-A177-3AD203B41FA5}">
                      <a16:colId xmlns:a16="http://schemas.microsoft.com/office/drawing/2014/main" val="2819120321"/>
                    </a:ext>
                  </a:extLst>
                </a:gridCol>
              </a:tblGrid>
              <a:tr h="741551">
                <a:tc>
                  <a:txBody>
                    <a:bodyPr/>
                    <a:lstStyle/>
                    <a:p>
                      <a:r>
                        <a:rPr lang="lv-LV" sz="2100" dirty="0">
                          <a:latin typeface="Arial" panose="020B0604020202020204" pitchFamily="34" charset="0"/>
                          <a:cs typeface="Arial" panose="020B0604020202020204" pitchFamily="34" charset="0"/>
                        </a:rPr>
                        <a:t>HP rādītājs  (MKN Nr.811, 48.3 apakšpunkts)</a:t>
                      </a:r>
                    </a:p>
                  </a:txBody>
                  <a:tcPr marL="96724" marR="96724" marT="48362" marB="48362">
                    <a:solidFill>
                      <a:schemeClr val="accent6">
                        <a:lumMod val="75000"/>
                      </a:schemeClr>
                    </a:solidFill>
                  </a:tcPr>
                </a:tc>
                <a:tc>
                  <a:txBody>
                    <a:bodyPr/>
                    <a:lstStyle/>
                    <a:p>
                      <a:pPr algn="ctr"/>
                      <a:r>
                        <a:rPr lang="lv-LV" sz="2100" dirty="0">
                          <a:latin typeface="Arial" panose="020B0604020202020204" pitchFamily="34" charset="0"/>
                          <a:cs typeface="Arial" panose="020B0604020202020204" pitchFamily="34" charset="0"/>
                        </a:rPr>
                        <a:t>HP rādītājā jāuzskaita:</a:t>
                      </a:r>
                    </a:p>
                  </a:txBody>
                  <a:tcPr marL="96724" marR="96724" marT="48362" marB="48362">
                    <a:solidFill>
                      <a:schemeClr val="accent6">
                        <a:lumMod val="75000"/>
                      </a:schemeClr>
                    </a:solidFill>
                  </a:tcPr>
                </a:tc>
                <a:extLst>
                  <a:ext uri="{0D108BD9-81ED-4DB2-BD59-A6C34878D82A}">
                    <a16:rowId xmlns:a16="http://schemas.microsoft.com/office/drawing/2014/main" val="3541484882"/>
                  </a:ext>
                </a:extLst>
              </a:tr>
              <a:tr h="3965684">
                <a:tc>
                  <a:txBody>
                    <a:bodyPr/>
                    <a:lstStyle/>
                    <a:p>
                      <a:endParaRPr kumimoji="0" lang="lv-LV"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endParaRPr kumimoji="0" lang="lv-LV"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r>
                        <a:rPr kumimoji="0" lang="lv-LV"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p>
                    <a:p>
                      <a:r>
                        <a:rPr kumimoji="0" lang="lv-LV" sz="30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Sieviešu skaits atbalsta saņēmēju vidū</a:t>
                      </a:r>
                    </a:p>
                  </a:txBody>
                  <a:tcPr marL="96724" marR="96724" marT="48362" marB="48362">
                    <a:solidFill>
                      <a:schemeClr val="accent6">
                        <a:lumMod val="20000"/>
                        <a:lumOff val="80000"/>
                      </a:schemeClr>
                    </a:solidFill>
                  </a:tcPr>
                </a:tc>
                <a:tc>
                  <a:txBody>
                    <a:bodyPr/>
                    <a:lstStyle/>
                    <a:p>
                      <a:endParaRPr lang="lv-LV" sz="2100" dirty="0">
                        <a:latin typeface="Arial" panose="020B0604020202020204" pitchFamily="34" charset="0"/>
                        <a:cs typeface="Arial" panose="020B0604020202020204" pitchFamily="34" charset="0"/>
                      </a:endParaRPr>
                    </a:p>
                    <a:p>
                      <a:endParaRPr lang="lv-LV" sz="2100" dirty="0">
                        <a:latin typeface="Arial" panose="020B0604020202020204" pitchFamily="34" charset="0"/>
                        <a:cs typeface="Arial" panose="020B0604020202020204" pitchFamily="34" charset="0"/>
                      </a:endParaRPr>
                    </a:p>
                    <a:p>
                      <a:r>
                        <a:rPr lang="lv-LV" sz="2100" dirty="0">
                          <a:latin typeface="Arial" panose="020B0604020202020204" pitchFamily="34" charset="0"/>
                          <a:cs typeface="Arial" panose="020B0604020202020204" pitchFamily="34" charset="0"/>
                        </a:rPr>
                        <a:t>iesaistītais </a:t>
                      </a:r>
                      <a:r>
                        <a:rPr lang="lv-LV" sz="2100" b="1" dirty="0">
                          <a:latin typeface="Arial" panose="020B0604020202020204" pitchFamily="34" charset="0"/>
                          <a:cs typeface="Arial" panose="020B0604020202020204" pitchFamily="34" charset="0"/>
                        </a:rPr>
                        <a:t>zinātniskais personāls</a:t>
                      </a:r>
                      <a:r>
                        <a:rPr lang="lv-LV" sz="2100" dirty="0">
                          <a:latin typeface="Arial" panose="020B0604020202020204" pitchFamily="34" charset="0"/>
                          <a:cs typeface="Arial" panose="020B0604020202020204" pitchFamily="34" charset="0"/>
                        </a:rPr>
                        <a:t>, skaits (tai skaitā jaunie zinātnieki, doktoranti un doktora grāda pretendenti) dalījumā pēc dzimuma</a:t>
                      </a:r>
                    </a:p>
                    <a:p>
                      <a:endParaRPr lang="lv-LV" sz="2100" dirty="0">
                        <a:latin typeface="Arial" panose="020B0604020202020204" pitchFamily="34" charset="0"/>
                        <a:cs typeface="Arial" panose="020B0604020202020204" pitchFamily="34" charset="0"/>
                      </a:endParaRPr>
                    </a:p>
                    <a:p>
                      <a:endParaRPr lang="lv-LV" sz="2100" dirty="0">
                        <a:latin typeface="Arial" panose="020B0604020202020204" pitchFamily="34" charset="0"/>
                        <a:cs typeface="Arial" panose="020B0604020202020204" pitchFamily="34" charset="0"/>
                      </a:endParaRPr>
                    </a:p>
                    <a:p>
                      <a:r>
                        <a:rPr lang="lv-LV" sz="2100" dirty="0">
                          <a:latin typeface="Arial" panose="020B0604020202020204" pitchFamily="34" charset="0"/>
                          <a:cs typeface="Arial" panose="020B0604020202020204" pitchFamily="34" charset="0"/>
                        </a:rPr>
                        <a:t>iesaistītais </a:t>
                      </a:r>
                      <a:r>
                        <a:rPr lang="lv-LV" sz="2100" b="1" dirty="0">
                          <a:latin typeface="Arial" panose="020B0604020202020204" pitchFamily="34" charset="0"/>
                          <a:cs typeface="Arial" panose="020B0604020202020204" pitchFamily="34" charset="0"/>
                        </a:rPr>
                        <a:t>zinātnes tehniskais personāls </a:t>
                      </a:r>
                      <a:r>
                        <a:rPr lang="lv-LV" sz="2100" dirty="0">
                          <a:latin typeface="Arial" panose="020B0604020202020204" pitchFamily="34" charset="0"/>
                          <a:cs typeface="Arial" panose="020B0604020202020204" pitchFamily="34" charset="0"/>
                        </a:rPr>
                        <a:t>– skaits (tai skaitā jaunie zinātnieki, doktoranti un doktora grāda pretendenti) dalījumā pēc dzimuma</a:t>
                      </a:r>
                    </a:p>
                    <a:p>
                      <a:endParaRPr lang="lv-LV" sz="2100" dirty="0">
                        <a:latin typeface="Arial" panose="020B0604020202020204" pitchFamily="34" charset="0"/>
                        <a:cs typeface="Arial" panose="020B0604020202020204" pitchFamily="34" charset="0"/>
                      </a:endParaRPr>
                    </a:p>
                    <a:p>
                      <a:endParaRPr lang="lv-LV" sz="2100" dirty="0">
                        <a:latin typeface="Arial" panose="020B0604020202020204" pitchFamily="34" charset="0"/>
                        <a:cs typeface="Arial" panose="020B0604020202020204" pitchFamily="34" charset="0"/>
                      </a:endParaRPr>
                    </a:p>
                  </a:txBody>
                  <a:tcPr marL="96724" marR="96724" marT="48362" marB="48362">
                    <a:solidFill>
                      <a:schemeClr val="accent6">
                        <a:lumMod val="40000"/>
                        <a:lumOff val="60000"/>
                      </a:schemeClr>
                    </a:solidFill>
                  </a:tcPr>
                </a:tc>
                <a:extLst>
                  <a:ext uri="{0D108BD9-81ED-4DB2-BD59-A6C34878D82A}">
                    <a16:rowId xmlns:a16="http://schemas.microsoft.com/office/drawing/2014/main" val="4275259371"/>
                  </a:ext>
                </a:extLst>
              </a:tr>
            </a:tbl>
          </a:graphicData>
        </a:graphic>
      </p:graphicFrame>
      <p:sp>
        <p:nvSpPr>
          <p:cNvPr id="5" name="Title 1">
            <a:extLst>
              <a:ext uri="{FF2B5EF4-FFF2-40B4-BE49-F238E27FC236}">
                <a16:creationId xmlns:a16="http://schemas.microsoft.com/office/drawing/2014/main" id="{88538E88-1F36-435D-8F10-7AB47C2441EA}"/>
              </a:ext>
            </a:extLst>
          </p:cNvPr>
          <p:cNvSpPr>
            <a:spLocks noGrp="1"/>
          </p:cNvSpPr>
          <p:nvPr>
            <p:ph type="title"/>
          </p:nvPr>
        </p:nvSpPr>
        <p:spPr>
          <a:xfrm>
            <a:off x="2871867" y="374771"/>
            <a:ext cx="6538946" cy="639788"/>
          </a:xfrm>
        </p:spPr>
        <p:txBody>
          <a:bodyPr>
            <a:noAutofit/>
          </a:bodyPr>
          <a:lstStyle/>
          <a:p>
            <a:r>
              <a:rPr lang="lv-LV" sz="3385" b="1" dirty="0">
                <a:solidFill>
                  <a:srgbClr val="C00000"/>
                </a:solidFill>
                <a:latin typeface="Arial" panose="020B0604020202020204" pitchFamily="34" charset="0"/>
                <a:cs typeface="Arial" panose="020B0604020202020204" pitchFamily="34" charset="0"/>
              </a:rPr>
              <a:t>HP VINPI rādītājs (1.1.1.8.)</a:t>
            </a:r>
          </a:p>
        </p:txBody>
      </p:sp>
      <p:pic>
        <p:nvPicPr>
          <p:cNvPr id="6" name="Picture 5">
            <a:extLst>
              <a:ext uri="{FF2B5EF4-FFF2-40B4-BE49-F238E27FC236}">
                <a16:creationId xmlns:a16="http://schemas.microsoft.com/office/drawing/2014/main" id="{38A213B5-8B8A-4DE6-91E0-0280CF87EF33}"/>
              </a:ext>
            </a:extLst>
          </p:cNvPr>
          <p:cNvPicPr>
            <a:picLocks noChangeAspect="1"/>
          </p:cNvPicPr>
          <p:nvPr/>
        </p:nvPicPr>
        <p:blipFill>
          <a:blip r:embed="rId3"/>
          <a:stretch>
            <a:fillRect/>
          </a:stretch>
        </p:blipFill>
        <p:spPr>
          <a:xfrm>
            <a:off x="695577" y="5847100"/>
            <a:ext cx="706764" cy="700671"/>
          </a:xfrm>
          <a:prstGeom prst="rect">
            <a:avLst/>
          </a:prstGeom>
        </p:spPr>
      </p:pic>
      <p:sp>
        <p:nvSpPr>
          <p:cNvPr id="4" name="TextBox 3">
            <a:extLst>
              <a:ext uri="{FF2B5EF4-FFF2-40B4-BE49-F238E27FC236}">
                <a16:creationId xmlns:a16="http://schemas.microsoft.com/office/drawing/2014/main" id="{E3230135-4963-4E98-A6EB-C4EAB8602969}"/>
              </a:ext>
            </a:extLst>
          </p:cNvPr>
          <p:cNvSpPr txBox="1"/>
          <p:nvPr/>
        </p:nvSpPr>
        <p:spPr>
          <a:xfrm>
            <a:off x="1662817" y="6002098"/>
            <a:ext cx="9511193" cy="385362"/>
          </a:xfrm>
          <a:prstGeom prst="rect">
            <a:avLst/>
          </a:prstGeom>
          <a:noFill/>
        </p:spPr>
        <p:txBody>
          <a:bodyPr wrap="square" rtlCol="0">
            <a:spAutoFit/>
          </a:bodyPr>
          <a:lstStyle/>
          <a:p>
            <a:r>
              <a:rPr lang="lv-LV" sz="1904" dirty="0"/>
              <a:t>Šim rādītājam nav jāpiesaista atbilstoša HP specifiskā darbība!</a:t>
            </a:r>
          </a:p>
        </p:txBody>
      </p:sp>
    </p:spTree>
    <p:extLst>
      <p:ext uri="{BB962C8B-B14F-4D97-AF65-F5344CB8AC3E}">
        <p14:creationId xmlns:p14="http://schemas.microsoft.com/office/powerpoint/2010/main" val="4135831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FF3082-5A2B-472E-93B1-BA63BF16C8A1}"/>
              </a:ext>
            </a:extLst>
          </p:cNvPr>
          <p:cNvSpPr>
            <a:spLocks noGrp="1"/>
          </p:cNvSpPr>
          <p:nvPr>
            <p:ph type="title"/>
          </p:nvPr>
        </p:nvSpPr>
        <p:spPr>
          <a:xfrm>
            <a:off x="1259801" y="366074"/>
            <a:ext cx="9753003" cy="639788"/>
          </a:xfrm>
        </p:spPr>
        <p:txBody>
          <a:bodyPr>
            <a:noAutofit/>
          </a:bodyPr>
          <a:lstStyle/>
          <a:p>
            <a:r>
              <a:rPr lang="lv-LV" sz="3385" b="1" dirty="0">
                <a:solidFill>
                  <a:srgbClr val="C00000"/>
                </a:solidFill>
                <a:latin typeface="Calibri" panose="020F0502020204030204" pitchFamily="34" charset="0"/>
                <a:cs typeface="Calibri" panose="020F0502020204030204" pitchFamily="34" charset="0"/>
              </a:rPr>
              <a:t>HP specifiskās darbības (1.1.1.8.)</a:t>
            </a:r>
          </a:p>
        </p:txBody>
      </p:sp>
      <p:sp>
        <p:nvSpPr>
          <p:cNvPr id="8" name="Rectangle 7">
            <a:extLst>
              <a:ext uri="{FF2B5EF4-FFF2-40B4-BE49-F238E27FC236}">
                <a16:creationId xmlns:a16="http://schemas.microsoft.com/office/drawing/2014/main" id="{BE3F3F25-2CA6-468F-956A-C6E3493A087E}"/>
              </a:ext>
            </a:extLst>
          </p:cNvPr>
          <p:cNvSpPr/>
          <p:nvPr/>
        </p:nvSpPr>
        <p:spPr>
          <a:xfrm>
            <a:off x="796331" y="1655727"/>
            <a:ext cx="10599338" cy="3901709"/>
          </a:xfrm>
          <a:prstGeom prst="rect">
            <a:avLst/>
          </a:prstGeom>
        </p:spPr>
        <p:txBody>
          <a:bodyPr wrap="square">
            <a:spAutoFit/>
          </a:bodyPr>
          <a:lstStyle/>
          <a:p>
            <a:pPr marL="302266" indent="-302266">
              <a:buFont typeface="Wingdings" panose="05000000000000000000" pitchFamily="2" charset="2"/>
              <a:buChar char="§"/>
            </a:pPr>
            <a:r>
              <a:rPr lang="lv-LV" sz="1904" dirty="0"/>
              <a:t>tiks nodrošināti konsultatīva rakstura pasākumi par dzimumu līdztiesības un personu ar invaliditāti vienlīdzīgu iespēju jautājumiem, tostarp piesaistīti eksperti vai nodrošinātas konsultācijas ar nevalstiskajām organizācijām, kas pārstāv personu ar invaliditāti intereses (piemēram, pakalpojuma sniegšanas telpu vides </a:t>
            </a:r>
            <a:r>
              <a:rPr lang="lv-LV" sz="1904" dirty="0" err="1"/>
              <a:t>piekļūstamības</a:t>
            </a:r>
            <a:r>
              <a:rPr lang="lv-LV" sz="1904" dirty="0"/>
              <a:t> novērtēšanai, mērķa grupu uzrunāšanai un sasniegšanai u.c., tai skaitā konsultācijas par attiecīgu nosacījumu iekļaušanu doktorantu atlases nolikumos (attiecīgi pievienojot dokumentus, piem. konsultāciju protokolus u.c.)</a:t>
            </a:r>
          </a:p>
          <a:p>
            <a:pPr marL="302266" indent="-302266">
              <a:buFont typeface="Wingdings" panose="05000000000000000000" pitchFamily="2" charset="2"/>
              <a:buChar char="§"/>
            </a:pPr>
            <a:endParaRPr lang="lv-LV" sz="1904" dirty="0"/>
          </a:p>
          <a:p>
            <a:pPr marL="302266" indent="-302266">
              <a:buFont typeface="Wingdings" panose="05000000000000000000" pitchFamily="2" charset="2"/>
              <a:buChar char="§"/>
            </a:pPr>
            <a:r>
              <a:rPr lang="lv-LV" sz="1904" dirty="0"/>
              <a:t>tiks īstenoti pasākumi, kas veicina līdzsvarotu sieviešu un vīriešu iesaisti zinātnē un pētniecībā, īpaši STEM jomās. Piemēram, projekti, kas veicina mazāk pārstāvētā dzimuma piesaisti, īpaši nozarē vai jomā, kurā kāds no dzimumiem ir mazāk pārstāvēts</a:t>
            </a:r>
          </a:p>
          <a:p>
            <a:pPr marL="302266" indent="-302266">
              <a:buFont typeface="Wingdings" panose="05000000000000000000" pitchFamily="2" charset="2"/>
              <a:buChar char="§"/>
            </a:pPr>
            <a:endParaRPr lang="lv-LV" sz="1904" dirty="0"/>
          </a:p>
          <a:p>
            <a:pPr marL="302266" indent="-302266">
              <a:buFont typeface="Wingdings" panose="05000000000000000000" pitchFamily="2" charset="2"/>
              <a:buChar char="§"/>
            </a:pPr>
            <a:r>
              <a:rPr lang="lv-LV" sz="1904" dirty="0"/>
              <a:t>tiks nodrošināti atbalsta pasākumi studējošajiem un pētniecības institūciju darbiniekiem, kuri aprūpē mazgadīgu bērnu vai tuvinieku, darba un ģimenes dzīves saskaņošanai</a:t>
            </a:r>
          </a:p>
        </p:txBody>
      </p:sp>
    </p:spTree>
    <p:extLst>
      <p:ext uri="{BB962C8B-B14F-4D97-AF65-F5344CB8AC3E}">
        <p14:creationId xmlns:p14="http://schemas.microsoft.com/office/powerpoint/2010/main" val="2242774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B6D6-387F-4117-9331-DB36873492B2}"/>
              </a:ext>
            </a:extLst>
          </p:cNvPr>
          <p:cNvSpPr>
            <a:spLocks noGrp="1"/>
          </p:cNvSpPr>
          <p:nvPr>
            <p:ph type="title"/>
          </p:nvPr>
        </p:nvSpPr>
        <p:spPr>
          <a:xfrm>
            <a:off x="528928" y="1125252"/>
            <a:ext cx="2673248" cy="4598366"/>
          </a:xfrm>
        </p:spPr>
        <p:txBody>
          <a:bodyPr>
            <a:normAutofit/>
          </a:bodyPr>
          <a:lstStyle/>
          <a:p>
            <a:r>
              <a:rPr lang="lv-LV" sz="3808" b="1" dirty="0">
                <a:solidFill>
                  <a:srgbClr val="FF0000"/>
                </a:solidFill>
                <a:latin typeface="Calibri" panose="020F0502020204030204" pitchFamily="34" charset="0"/>
                <a:ea typeface="Verdana" panose="020B0604030504040204" pitchFamily="34" charset="0"/>
                <a:cs typeface="Calibri" panose="020F0502020204030204" pitchFamily="34" charset="0"/>
              </a:rPr>
              <a:t>Nedrīkst   aizmirst!</a:t>
            </a:r>
          </a:p>
        </p:txBody>
      </p:sp>
      <p:sp>
        <p:nvSpPr>
          <p:cNvPr id="3" name="Rectangle 2">
            <a:extLst>
              <a:ext uri="{FF2B5EF4-FFF2-40B4-BE49-F238E27FC236}">
                <a16:creationId xmlns:a16="http://schemas.microsoft.com/office/drawing/2014/main" id="{DDD55C4A-5763-45C2-90CC-334992211F95}"/>
              </a:ext>
            </a:extLst>
          </p:cNvPr>
          <p:cNvSpPr/>
          <p:nvPr/>
        </p:nvSpPr>
        <p:spPr>
          <a:xfrm>
            <a:off x="3758503" y="446677"/>
            <a:ext cx="7818523" cy="6107056"/>
          </a:xfrm>
          <a:prstGeom prst="rect">
            <a:avLst/>
          </a:prstGeom>
        </p:spPr>
        <p:txBody>
          <a:bodyPr wrap="square">
            <a:spAutoFit/>
          </a:bodyPr>
          <a:lstStyle/>
          <a:p>
            <a:pPr marL="342698" indent="-342698" algn="just" defTabSz="456930">
              <a:spcBef>
                <a:spcPts val="600"/>
              </a:spcBef>
              <a:buFont typeface="Wingdings" panose="05000000000000000000" pitchFamily="2" charset="2"/>
              <a:buChar char="§"/>
            </a:pP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norādīt projekta </a:t>
            </a:r>
            <a:r>
              <a:rPr lang="lv-LV" sz="2116" b="1" dirty="0">
                <a:solidFill>
                  <a:srgbClr val="2F2B20"/>
                </a:solidFill>
                <a:latin typeface="Arial" panose="020B0604020202020204" pitchFamily="34" charset="0"/>
                <a:ea typeface="Verdana" panose="020B0604030504040204" pitchFamily="34" charset="0"/>
                <a:cs typeface="Arial" panose="020B0604020202020204" pitchFamily="34" charset="0"/>
              </a:rPr>
              <a:t>budžeta izmaksu pozīcijas</a:t>
            </a: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 kuras veicina HP VINPI (ja attiecināms)</a:t>
            </a:r>
          </a:p>
          <a:p>
            <a:pPr marL="342698" indent="-342698" algn="just" defTabSz="456930">
              <a:spcBef>
                <a:spcPts val="600"/>
              </a:spcBef>
              <a:buFont typeface="Wingdings" panose="05000000000000000000" pitchFamily="2" charset="2"/>
              <a:buChar char="§"/>
            </a:pPr>
            <a:endParaRPr lang="lv-LV" sz="2116" dirty="0">
              <a:solidFill>
                <a:srgbClr val="2F2B20"/>
              </a:solidFill>
              <a:latin typeface="Arial" panose="020B0604020202020204" pitchFamily="34" charset="0"/>
              <a:ea typeface="Verdana" panose="020B0604030504040204" pitchFamily="34" charset="0"/>
              <a:cs typeface="Arial" panose="020B0604020202020204" pitchFamily="34" charset="0"/>
            </a:endParaRPr>
          </a:p>
          <a:p>
            <a:pPr marL="342698" indent="-342698" algn="just" defTabSz="456930">
              <a:buFont typeface="Wingdings" panose="05000000000000000000" pitchFamily="2" charset="2"/>
              <a:buChar char="§"/>
            </a:pP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projekta iesniegumā </a:t>
            </a:r>
            <a:r>
              <a:rPr lang="lv-LV" sz="2116" b="1" dirty="0">
                <a:solidFill>
                  <a:srgbClr val="2F2B20"/>
                </a:solidFill>
                <a:latin typeface="Arial" panose="020B0604020202020204" pitchFamily="34" charset="0"/>
                <a:ea typeface="Verdana" panose="020B0604030504040204" pitchFamily="34" charset="0"/>
                <a:cs typeface="Arial" panose="020B0604020202020204" pitchFamily="34" charset="0"/>
              </a:rPr>
              <a:t>identificēt galvenās problēmas</a:t>
            </a: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 kas skar mērķa grupu, jomā, kurā darbojas projekta iesniedzējs un apraksts, kā projektā paredzētās HP VINPI darbības risinās identificētās problēmas</a:t>
            </a:r>
          </a:p>
          <a:p>
            <a:pPr marL="342698" indent="-342698" algn="just" defTabSz="456930">
              <a:buFont typeface="Wingdings" panose="05000000000000000000" pitchFamily="2" charset="2"/>
              <a:buChar char="§"/>
            </a:pPr>
            <a:endParaRPr lang="lv-LV" sz="2116" dirty="0">
              <a:solidFill>
                <a:srgbClr val="2F2B20"/>
              </a:solidFill>
              <a:latin typeface="Arial" panose="020B0604020202020204" pitchFamily="34" charset="0"/>
              <a:ea typeface="Verdana" panose="020B0604030504040204" pitchFamily="34" charset="0"/>
              <a:cs typeface="Arial" panose="020B0604020202020204" pitchFamily="34" charset="0"/>
            </a:endParaRPr>
          </a:p>
          <a:p>
            <a:pPr marL="342698" indent="-342698" algn="just" defTabSz="456930">
              <a:buFont typeface="Wingdings" panose="05000000000000000000" pitchFamily="2" charset="2"/>
              <a:buChar char="§"/>
            </a:pP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sniegt informāciju par projekta vadības un īstenošanas </a:t>
            </a:r>
            <a:r>
              <a:rPr lang="lv-LV" sz="2116" b="1" dirty="0">
                <a:solidFill>
                  <a:srgbClr val="2F2B20"/>
                </a:solidFill>
                <a:latin typeface="Arial" panose="020B0604020202020204" pitchFamily="34" charset="0"/>
                <a:ea typeface="Verdana" panose="020B0604030504040204" pitchFamily="34" charset="0"/>
                <a:cs typeface="Arial" panose="020B0604020202020204" pitchFamily="34" charset="0"/>
              </a:rPr>
              <a:t>personālu dalījumā pēc dzimuma </a:t>
            </a: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u.c. pazīmes (vai plānots sniegt) un sniegta (vai plānots sniegt) informācija sadalījumā pēc dzimumu u.c. pazīmes par projekta mērķa grupām</a:t>
            </a:r>
          </a:p>
          <a:p>
            <a:pPr marL="342698" indent="-342698" algn="just" defTabSz="456930">
              <a:buFont typeface="Wingdings" panose="05000000000000000000" pitchFamily="2" charset="2"/>
              <a:buChar char="§"/>
            </a:pPr>
            <a:endParaRPr lang="lv-LV" sz="2116" dirty="0">
              <a:solidFill>
                <a:srgbClr val="2F2B20"/>
              </a:solidFill>
              <a:latin typeface="Arial" panose="020B0604020202020204" pitchFamily="34" charset="0"/>
              <a:ea typeface="Verdana" panose="020B0604030504040204" pitchFamily="34" charset="0"/>
              <a:cs typeface="Arial" panose="020B0604020202020204" pitchFamily="34" charset="0"/>
            </a:endParaRPr>
          </a:p>
          <a:p>
            <a:pPr marL="342698" indent="-342698" algn="just" defTabSz="456930">
              <a:spcBef>
                <a:spcPts val="600"/>
              </a:spcBef>
              <a:spcAft>
                <a:spcPts val="600"/>
              </a:spcAft>
              <a:buFont typeface="Wingdings" panose="05000000000000000000" pitchFamily="2" charset="2"/>
              <a:buChar char="§"/>
            </a:pP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projekta iesniegumā paskaidrot, kā projektu vadībā un īstenošanā </a:t>
            </a:r>
            <a:r>
              <a:rPr lang="lv-LV" sz="2116" b="1" dirty="0">
                <a:solidFill>
                  <a:srgbClr val="2F2B20"/>
                </a:solidFill>
                <a:latin typeface="Arial" panose="020B0604020202020204" pitchFamily="34" charset="0"/>
                <a:ea typeface="Verdana" panose="020B0604030504040204" pitchFamily="34" charset="0"/>
                <a:cs typeface="Arial" panose="020B0604020202020204" pitchFamily="34" charset="0"/>
              </a:rPr>
              <a:t>tiks nodrošināta </a:t>
            </a:r>
            <a:r>
              <a:rPr lang="lv-LV" sz="2116" b="1" dirty="0" err="1">
                <a:solidFill>
                  <a:srgbClr val="2F2B20"/>
                </a:solidFill>
                <a:latin typeface="Arial" panose="020B0604020202020204" pitchFamily="34" charset="0"/>
                <a:ea typeface="Verdana" panose="020B0604030504040204" pitchFamily="34" charset="0"/>
                <a:cs typeface="Arial" panose="020B0604020202020204" pitchFamily="34" charset="0"/>
              </a:rPr>
              <a:t>nediskriminācija</a:t>
            </a:r>
            <a:r>
              <a:rPr lang="lv-LV" sz="2116" b="1" dirty="0">
                <a:solidFill>
                  <a:srgbClr val="2F2B20"/>
                </a:solidFill>
                <a:latin typeface="Arial" panose="020B0604020202020204" pitchFamily="34" charset="0"/>
                <a:ea typeface="Verdana" panose="020B0604030504040204" pitchFamily="34" charset="0"/>
                <a:cs typeface="Arial" panose="020B0604020202020204" pitchFamily="34" charset="0"/>
              </a:rPr>
              <a:t> </a:t>
            </a: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pēc vecuma, dzimuma, etniskās piederības u.c. pazīmes un virzīti pasākumi, kas veicina </a:t>
            </a:r>
            <a:r>
              <a:rPr lang="lv-LV" sz="2116" dirty="0" err="1">
                <a:solidFill>
                  <a:srgbClr val="2F2B20"/>
                </a:solidFill>
                <a:latin typeface="Arial" panose="020B0604020202020204" pitchFamily="34" charset="0"/>
                <a:ea typeface="Verdana" panose="020B0604030504040204" pitchFamily="34" charset="0"/>
                <a:cs typeface="Arial" panose="020B0604020202020204" pitchFamily="34" charset="0"/>
              </a:rPr>
              <a:t>nediskrimināciju</a:t>
            </a: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 un </a:t>
            </a:r>
            <a:r>
              <a:rPr lang="lv-LV" sz="2116" dirty="0" err="1">
                <a:solidFill>
                  <a:srgbClr val="2F2B20"/>
                </a:solidFill>
                <a:latin typeface="Arial" panose="020B0604020202020204" pitchFamily="34" charset="0"/>
                <a:ea typeface="Verdana" panose="020B0604030504040204" pitchFamily="34" charset="0"/>
                <a:cs typeface="Arial" panose="020B0604020202020204" pitchFamily="34" charset="0"/>
              </a:rPr>
              <a:t>pamattiesību</a:t>
            </a:r>
            <a:r>
              <a:rPr lang="lv-LV" sz="2116" dirty="0">
                <a:solidFill>
                  <a:srgbClr val="2F2B20"/>
                </a:solidFill>
                <a:latin typeface="Arial" panose="020B0604020202020204" pitchFamily="34" charset="0"/>
                <a:ea typeface="Verdana" panose="020B0604030504040204" pitchFamily="34" charset="0"/>
                <a:cs typeface="Arial" panose="020B0604020202020204" pitchFamily="34" charset="0"/>
              </a:rPr>
              <a:t> ievērošanu</a:t>
            </a:r>
          </a:p>
        </p:txBody>
      </p:sp>
      <p:sp>
        <p:nvSpPr>
          <p:cNvPr id="5" name="Slide Number Placeholder 4">
            <a:extLst>
              <a:ext uri="{FF2B5EF4-FFF2-40B4-BE49-F238E27FC236}">
                <a16:creationId xmlns:a16="http://schemas.microsoft.com/office/drawing/2014/main" id="{CAC89CD8-98F0-4A7C-BE34-69A526EEEED3}"/>
              </a:ext>
            </a:extLst>
          </p:cNvPr>
          <p:cNvSpPr>
            <a:spLocks noGrp="1"/>
          </p:cNvSpPr>
          <p:nvPr>
            <p:ph type="sldNum" sz="quarter" idx="12"/>
          </p:nvPr>
        </p:nvSpPr>
        <p:spPr/>
        <p:txBody>
          <a:bodyPr/>
          <a:lstStyle/>
          <a:p>
            <a:pPr defTabSz="456930"/>
            <a:fld id="{4FAB73BC-B049-4115-A692-8D63A059BFB8}" type="slidenum">
              <a:rPr lang="lv-LV" kern="1200">
                <a:solidFill>
                  <a:srgbClr val="A9A57C"/>
                </a:solidFill>
                <a:latin typeface="Corbel" panose="020B0503020204020204"/>
                <a:ea typeface="+mn-ea"/>
                <a:cs typeface="+mn-cs"/>
              </a:rPr>
              <a:pPr defTabSz="456930"/>
              <a:t>13</a:t>
            </a:fld>
            <a:endParaRPr lang="lv-LV" kern="1200">
              <a:solidFill>
                <a:srgbClr val="A9A57C"/>
              </a:solidFill>
              <a:latin typeface="Corbel" panose="020B0503020204020204"/>
              <a:ea typeface="+mn-ea"/>
              <a:cs typeface="+mn-cs"/>
            </a:endParaRPr>
          </a:p>
        </p:txBody>
      </p:sp>
    </p:spTree>
    <p:extLst>
      <p:ext uri="{BB962C8B-B14F-4D97-AF65-F5344CB8AC3E}">
        <p14:creationId xmlns:p14="http://schemas.microsoft.com/office/powerpoint/2010/main" val="2426087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B6D6-387F-4117-9331-DB36873492B2}"/>
              </a:ext>
            </a:extLst>
          </p:cNvPr>
          <p:cNvSpPr>
            <a:spLocks noGrp="1"/>
          </p:cNvSpPr>
          <p:nvPr>
            <p:ph type="title"/>
          </p:nvPr>
        </p:nvSpPr>
        <p:spPr>
          <a:xfrm>
            <a:off x="528928" y="1125252"/>
            <a:ext cx="2673248" cy="4598366"/>
          </a:xfrm>
        </p:spPr>
        <p:txBody>
          <a:bodyPr>
            <a:normAutofit/>
          </a:bodyPr>
          <a:lstStyle/>
          <a:p>
            <a:r>
              <a:rPr lang="lv-LV" sz="3808" b="1" dirty="0">
                <a:solidFill>
                  <a:srgbClr val="FF0000"/>
                </a:solidFill>
                <a:latin typeface="Calibri" panose="020F0502020204030204" pitchFamily="34" charset="0"/>
                <a:ea typeface="Verdana" panose="020B0604030504040204" pitchFamily="34" charset="0"/>
                <a:cs typeface="Calibri" panose="020F0502020204030204" pitchFamily="34" charset="0"/>
              </a:rPr>
              <a:t>Nedrīkst   aizmirst!</a:t>
            </a:r>
          </a:p>
        </p:txBody>
      </p:sp>
      <p:sp>
        <p:nvSpPr>
          <p:cNvPr id="5" name="Slide Number Placeholder 4">
            <a:extLst>
              <a:ext uri="{FF2B5EF4-FFF2-40B4-BE49-F238E27FC236}">
                <a16:creationId xmlns:a16="http://schemas.microsoft.com/office/drawing/2014/main" id="{CAC89CD8-98F0-4A7C-BE34-69A526EEEED3}"/>
              </a:ext>
            </a:extLst>
          </p:cNvPr>
          <p:cNvSpPr>
            <a:spLocks noGrp="1"/>
          </p:cNvSpPr>
          <p:nvPr>
            <p:ph type="sldNum" sz="quarter" idx="12"/>
          </p:nvPr>
        </p:nvSpPr>
        <p:spPr/>
        <p:txBody>
          <a:bodyPr/>
          <a:lstStyle/>
          <a:p>
            <a:pPr defTabSz="456930">
              <a:defRPr/>
            </a:pPr>
            <a:fld id="{4FAB73BC-B049-4115-A692-8D63A059BFB8}" type="slidenum">
              <a:rPr lang="lv-LV" sz="899" b="1">
                <a:solidFill>
                  <a:srgbClr val="A9A57C"/>
                </a:solidFill>
                <a:latin typeface="Corbel" panose="020B0503020204020204"/>
              </a:rPr>
              <a:pPr defTabSz="456930">
                <a:defRPr/>
              </a:pPr>
              <a:t>14</a:t>
            </a:fld>
            <a:endParaRPr lang="lv-LV" sz="899" b="1">
              <a:solidFill>
                <a:srgbClr val="A9A57C"/>
              </a:solidFill>
              <a:latin typeface="Corbel" panose="020B0503020204020204"/>
            </a:endParaRPr>
          </a:p>
        </p:txBody>
      </p:sp>
      <p:sp>
        <p:nvSpPr>
          <p:cNvPr id="4" name="TextBox 3">
            <a:extLst>
              <a:ext uri="{FF2B5EF4-FFF2-40B4-BE49-F238E27FC236}">
                <a16:creationId xmlns:a16="http://schemas.microsoft.com/office/drawing/2014/main" id="{81DD7A31-DCE6-4EAE-BBF5-394BC53B4FC7}"/>
              </a:ext>
            </a:extLst>
          </p:cNvPr>
          <p:cNvSpPr txBox="1"/>
          <p:nvPr/>
        </p:nvSpPr>
        <p:spPr>
          <a:xfrm>
            <a:off x="3758504" y="1116425"/>
            <a:ext cx="8140936" cy="5073825"/>
          </a:xfrm>
          <a:prstGeom prst="rect">
            <a:avLst/>
          </a:prstGeom>
          <a:noFill/>
        </p:spPr>
        <p:txBody>
          <a:bodyPr wrap="square" rtlCol="0">
            <a:spAutoFit/>
          </a:bodyPr>
          <a:lstStyle/>
          <a:p>
            <a:pPr marL="362720" indent="-362720">
              <a:buAutoNum type="arabicParenR"/>
            </a:pPr>
            <a:r>
              <a:rPr lang="lv-LV" sz="1904" dirty="0"/>
              <a:t>Visām HP vispārīgajām un specifiskajām darbībām ir jāpievieno pamatojums, atbildot vismaz uz šādiem jautājumiem: </a:t>
            </a:r>
          </a:p>
          <a:p>
            <a:pPr marL="302266" lvl="2" indent="-302266">
              <a:buFont typeface="Wingdings" panose="05000000000000000000" pitchFamily="2" charset="2"/>
              <a:buChar char="§"/>
            </a:pPr>
            <a:r>
              <a:rPr lang="lv-LV" sz="1904" dirty="0"/>
              <a:t>Kā HP darbība ir saistīta ar projekta konkrēto darbību?</a:t>
            </a:r>
          </a:p>
          <a:p>
            <a:pPr marL="302266" indent="-302266">
              <a:buFont typeface="Wingdings" panose="05000000000000000000" pitchFamily="2" charset="2"/>
              <a:buChar char="§"/>
            </a:pPr>
            <a:r>
              <a:rPr lang="lv-LV" sz="1904" dirty="0"/>
              <a:t>Kādā veidā projekts īstenos HP darbību? Ko tieši darīs?</a:t>
            </a:r>
          </a:p>
          <a:p>
            <a:pPr marL="302266" indent="-302266">
              <a:buFont typeface="Wingdings" panose="05000000000000000000" pitchFamily="2" charset="2"/>
              <a:buChar char="§"/>
            </a:pPr>
            <a:r>
              <a:rPr lang="lv-LV" sz="1904" dirty="0"/>
              <a:t>Kāds ir apliecinājums tam, ka HP darbība tiek īstenota?</a:t>
            </a:r>
          </a:p>
          <a:p>
            <a:pPr marL="302266" indent="-302266">
              <a:buFont typeface="Wingdings" panose="05000000000000000000" pitchFamily="2" charset="2"/>
              <a:buChar char="§"/>
            </a:pPr>
            <a:r>
              <a:rPr lang="lv-LV" sz="1904" dirty="0"/>
              <a:t>Kāds būs ieguvums no HP darbības īstenošanas?</a:t>
            </a:r>
          </a:p>
          <a:p>
            <a:pPr marL="302266" indent="-302266">
              <a:buFont typeface="Wingdings" panose="05000000000000000000" pitchFamily="2" charset="2"/>
              <a:buChar char="§"/>
            </a:pPr>
            <a:endParaRPr lang="lv-LV" sz="1904" dirty="0"/>
          </a:p>
          <a:p>
            <a:r>
              <a:rPr lang="lv-LV" sz="1904" dirty="0"/>
              <a:t>2) HP darbībām ir jābūt saistītām ar projekta darbības saturu, reāli īstenojamām un pārbaudāmām</a:t>
            </a:r>
          </a:p>
          <a:p>
            <a:endParaRPr lang="lv-LV" sz="1904" dirty="0"/>
          </a:p>
          <a:p>
            <a:r>
              <a:rPr lang="lv-LV" sz="1904" dirty="0"/>
              <a:t>3) HP rādītājiem ir jāparedz specifiskās HP darbības, kuru īstenošana nodrošinās šī rādītāja sasniegšanu</a:t>
            </a:r>
          </a:p>
          <a:p>
            <a:endParaRPr lang="lv-LV" sz="1904" dirty="0"/>
          </a:p>
          <a:p>
            <a:r>
              <a:rPr lang="lv-LV" sz="1904" dirty="0"/>
              <a:t>4) Projekta iesniedzēja definētās jaunas HP darbības KP VIS ir jāpievieno kā «Jauna darbība»</a:t>
            </a:r>
          </a:p>
          <a:p>
            <a:pPr marL="302266" indent="-302266">
              <a:buFont typeface="Wingdings" panose="05000000000000000000" pitchFamily="2" charset="2"/>
              <a:buChar char="§"/>
            </a:pPr>
            <a:endParaRPr lang="lv-LV" sz="1904" dirty="0"/>
          </a:p>
          <a:p>
            <a:r>
              <a:rPr lang="lv-LV" sz="1904" dirty="0"/>
              <a:t> </a:t>
            </a:r>
          </a:p>
        </p:txBody>
      </p:sp>
    </p:spTree>
    <p:extLst>
      <p:ext uri="{BB962C8B-B14F-4D97-AF65-F5344CB8AC3E}">
        <p14:creationId xmlns:p14="http://schemas.microsoft.com/office/powerpoint/2010/main" val="3276379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a libre 17">
            <a:extLst>
              <a:ext uri="{FF2B5EF4-FFF2-40B4-BE49-F238E27FC236}">
                <a16:creationId xmlns:a16="http://schemas.microsoft.com/office/drawing/2014/main" id="{BEFDAFF8-F7FA-4386-BEEE-ADC39EE82BA5}"/>
              </a:ext>
            </a:extLst>
          </p:cNvPr>
          <p:cNvSpPr/>
          <p:nvPr/>
        </p:nvSpPr>
        <p:spPr>
          <a:xfrm>
            <a:off x="7869273" y="322019"/>
            <a:ext cx="4169397" cy="1064856"/>
          </a:xfrm>
          <a:custGeom>
            <a:avLst/>
            <a:gdLst>
              <a:gd name="connsiteX0" fmla="*/ 18807742 w 19875260"/>
              <a:gd name="connsiteY0" fmla="*/ 0 h 2131016"/>
              <a:gd name="connsiteX1" fmla="*/ 19875260 w 19875260"/>
              <a:gd name="connsiteY1" fmla="*/ 1065509 h 2131016"/>
              <a:gd name="connsiteX2" fmla="*/ 19875260 w 19875260"/>
              <a:gd name="connsiteY2" fmla="*/ 1065509 h 2131016"/>
              <a:gd name="connsiteX3" fmla="*/ 18807742 w 19875260"/>
              <a:gd name="connsiteY3" fmla="*/ 2131017 h 2131016"/>
              <a:gd name="connsiteX4" fmla="*/ 1067519 w 19875260"/>
              <a:gd name="connsiteY4" fmla="*/ 2131017 h 2131016"/>
              <a:gd name="connsiteX5" fmla="*/ 0 w 19875260"/>
              <a:gd name="connsiteY5" fmla="*/ 1065509 h 2131016"/>
              <a:gd name="connsiteX6" fmla="*/ 0 w 19875260"/>
              <a:gd name="connsiteY6" fmla="*/ 1065509 h 2131016"/>
              <a:gd name="connsiteX7" fmla="*/ 1067519 w 19875260"/>
              <a:gd name="connsiteY7" fmla="*/ 0 h 213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260" h="2131016">
                <a:moveTo>
                  <a:pt x="18807742" y="0"/>
                </a:moveTo>
                <a:cubicBezTo>
                  <a:pt x="19397316" y="0"/>
                  <a:pt x="19875260" y="477044"/>
                  <a:pt x="19875260" y="1065509"/>
                </a:cubicBezTo>
                <a:lnTo>
                  <a:pt x="19875260" y="1065509"/>
                </a:lnTo>
                <a:cubicBezTo>
                  <a:pt x="19875260" y="1653973"/>
                  <a:pt x="19397316" y="2131017"/>
                  <a:pt x="18807742" y="2131017"/>
                </a:cubicBezTo>
                <a:lnTo>
                  <a:pt x="1067519" y="2131017"/>
                </a:lnTo>
                <a:cubicBezTo>
                  <a:pt x="477944" y="2131017"/>
                  <a:pt x="0" y="1653973"/>
                  <a:pt x="0" y="1065509"/>
                </a:cubicBezTo>
                <a:lnTo>
                  <a:pt x="0" y="1065509"/>
                </a:lnTo>
                <a:cubicBezTo>
                  <a:pt x="0" y="477044"/>
                  <a:pt x="477944" y="0"/>
                  <a:pt x="1067519" y="0"/>
                </a:cubicBezTo>
                <a:close/>
              </a:path>
            </a:pathLst>
          </a:custGeom>
          <a:solidFill>
            <a:srgbClr val="FFBA40"/>
          </a:solidFill>
          <a:ln w="0" cap="flat">
            <a:noFill/>
            <a:prstDash val="solid"/>
            <a:miter/>
          </a:ln>
        </p:spPr>
        <p:txBody>
          <a:bodyPr rtlCol="0" anchor="ctr"/>
          <a:lstStyle/>
          <a:p>
            <a:pPr defTabSz="913860">
              <a:defRPr/>
            </a:pPr>
            <a:r>
              <a:rPr lang="lv-LV" sz="2798" b="1" dirty="0">
                <a:solidFill>
                  <a:srgbClr val="C00000"/>
                </a:solidFill>
                <a:latin typeface="Calibri" panose="020F0502020204030204" pitchFamily="34" charset="0"/>
                <a:cs typeface="Calibri" panose="020F0502020204030204" pitchFamily="34" charset="0"/>
              </a:rPr>
              <a:t>     Piemērs pamatojumam </a:t>
            </a:r>
          </a:p>
        </p:txBody>
      </p:sp>
      <p:sp>
        <p:nvSpPr>
          <p:cNvPr id="5" name="Rectangle 4">
            <a:extLst>
              <a:ext uri="{FF2B5EF4-FFF2-40B4-BE49-F238E27FC236}">
                <a16:creationId xmlns:a16="http://schemas.microsoft.com/office/drawing/2014/main" id="{E70B5926-9C57-4CB8-A518-671D73ADDEF3}"/>
              </a:ext>
            </a:extLst>
          </p:cNvPr>
          <p:cNvSpPr/>
          <p:nvPr/>
        </p:nvSpPr>
        <p:spPr>
          <a:xfrm>
            <a:off x="292560" y="987829"/>
            <a:ext cx="11012171" cy="2438232"/>
          </a:xfrm>
          <a:prstGeom prst="rect">
            <a:avLst/>
          </a:prstGeom>
        </p:spPr>
        <p:txBody>
          <a:bodyPr wrap="square">
            <a:spAutoFit/>
          </a:bodyPr>
          <a:lstStyle/>
          <a:p>
            <a:pPr algn="just" defTabSz="913860">
              <a:spcBef>
                <a:spcPts val="1799"/>
              </a:spcBef>
              <a:spcAft>
                <a:spcPts val="1200"/>
              </a:spcAft>
            </a:pPr>
            <a:r>
              <a:rPr lang="lv-LV" sz="1999" b="1" dirty="0">
                <a:solidFill>
                  <a:srgbClr val="161616"/>
                </a:solidFill>
                <a:latin typeface="Calibri" panose="020F0502020204030204" pitchFamily="34" charset="0"/>
                <a:ea typeface="Times New Roman" panose="02020603050405020304" pitchFamily="18" charset="0"/>
                <a:cs typeface="Calibri" panose="020F0502020204030204" pitchFamily="34" charset="0"/>
              </a:rPr>
              <a:t>HP vispārīgā darbība: Personāla atlase bez diskriminācijas</a:t>
            </a:r>
            <a:endParaRPr lang="lv-LV" sz="1999" b="1" dirty="0">
              <a:solidFill>
                <a:srgbClr val="756F6F"/>
              </a:solidFill>
              <a:latin typeface="Calibri" panose="020F0502020204030204" pitchFamily="34" charset="0"/>
              <a:ea typeface="Calibri" panose="020F0502020204030204" pitchFamily="34" charset="0"/>
              <a:cs typeface="Calibri" panose="020F0502020204030204" pitchFamily="34" charset="0"/>
            </a:endParaRPr>
          </a:p>
          <a:p>
            <a:pPr algn="just" defTabSz="913860"/>
            <a:r>
              <a:rPr lang="lv-LV" sz="1999" spc="25" dirty="0">
                <a:solidFill>
                  <a:srgbClr val="393939"/>
                </a:solidFill>
                <a:latin typeface="Calibri" panose="020F0502020204030204" pitchFamily="34" charset="0"/>
                <a:ea typeface="Calibri" panose="020F0502020204030204" pitchFamily="34" charset="0"/>
                <a:cs typeface="Calibri" panose="020F0502020204030204" pitchFamily="34" charset="0"/>
              </a:rPr>
              <a:t>Nosaukums: </a:t>
            </a:r>
            <a:r>
              <a:rPr lang="lv-LV" sz="1999" spc="10" dirty="0">
                <a:solidFill>
                  <a:srgbClr val="161616"/>
                </a:solidFill>
                <a:latin typeface="Calibri" panose="020F0502020204030204" pitchFamily="34" charset="0"/>
                <a:ea typeface="Calibri" panose="020F0502020204030204" pitchFamily="34" charset="0"/>
                <a:cs typeface="Calibri" panose="020F0502020204030204" pitchFamily="34" charset="0"/>
              </a:rPr>
              <a:t>Personāla atlase bez diskriminācijas</a:t>
            </a:r>
            <a:endParaRPr lang="lv-LV" sz="1999" dirty="0">
              <a:solidFill>
                <a:srgbClr val="756F6F"/>
              </a:solidFill>
              <a:latin typeface="Calibri" panose="020F0502020204030204" pitchFamily="34" charset="0"/>
              <a:ea typeface="Calibri" panose="020F0502020204030204" pitchFamily="34" charset="0"/>
              <a:cs typeface="Calibri" panose="020F0502020204030204" pitchFamily="34" charset="0"/>
            </a:endParaRPr>
          </a:p>
          <a:p>
            <a:pPr algn="just" defTabSz="913860"/>
            <a:r>
              <a:rPr lang="lv-LV" sz="1999" b="1" spc="25" dirty="0">
                <a:solidFill>
                  <a:srgbClr val="393939"/>
                </a:solidFill>
                <a:latin typeface="Calibri" panose="020F0502020204030204" pitchFamily="34" charset="0"/>
                <a:ea typeface="Calibri" panose="020F0502020204030204" pitchFamily="34" charset="0"/>
                <a:cs typeface="Calibri" panose="020F0502020204030204" pitchFamily="34" charset="0"/>
              </a:rPr>
              <a:t>Apraksts:</a:t>
            </a:r>
            <a:endParaRPr lang="lv-LV" sz="1999" b="1" dirty="0">
              <a:solidFill>
                <a:srgbClr val="756F6F"/>
              </a:solidFill>
              <a:latin typeface="Calibri" panose="020F0502020204030204" pitchFamily="34" charset="0"/>
              <a:ea typeface="Calibri" panose="020F0502020204030204" pitchFamily="34" charset="0"/>
              <a:cs typeface="Calibri" panose="020F0502020204030204" pitchFamily="34" charset="0"/>
            </a:endParaRPr>
          </a:p>
          <a:p>
            <a:pPr marL="456930" algn="just" defTabSz="913860">
              <a:spcBef>
                <a:spcPts val="299"/>
              </a:spcBef>
            </a:pPr>
            <a:r>
              <a:rPr lang="lv-LV" sz="1999" spc="10" dirty="0">
                <a:solidFill>
                  <a:srgbClr val="161616"/>
                </a:solidFill>
                <a:latin typeface="Calibri" panose="020F0502020204030204" pitchFamily="34" charset="0"/>
                <a:ea typeface="Calibri" panose="020F0502020204030204" pitchFamily="34" charset="0"/>
                <a:cs typeface="Calibri" panose="020F0502020204030204" pitchFamily="34" charset="0"/>
              </a:rPr>
              <a:t>projekta vadības un īstenošanas personāla atlase tiks nodrošināta bez jebkādas tiešas vai netiešas diskriminācijas, veicina mazāk pārstāvētā dzimuma piesaisti, personu ar invaliditāti piesaisti un nediskriminē  pēc rases, etniskās izcelsmes, dzimuma, vecuma, invaliditātes, reliģiskās, pārliecības,  seksuālās orientācijas vai citiem apstākļiem</a:t>
            </a:r>
            <a:endParaRPr lang="lv-LV" sz="1999" b="1" spc="25" dirty="0">
              <a:solidFill>
                <a:srgbClr val="393939"/>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DE0F07A-D271-429B-BD93-A1473380C1C8}"/>
              </a:ext>
            </a:extLst>
          </p:cNvPr>
          <p:cNvSpPr/>
          <p:nvPr/>
        </p:nvSpPr>
        <p:spPr>
          <a:xfrm>
            <a:off x="107363" y="3695765"/>
            <a:ext cx="11539502" cy="2899640"/>
          </a:xfrm>
          <a:prstGeom prst="rect">
            <a:avLst/>
          </a:prstGeom>
        </p:spPr>
        <p:txBody>
          <a:bodyPr wrap="square">
            <a:spAutoFit/>
          </a:bodyPr>
          <a:lstStyle/>
          <a:p>
            <a:pPr algn="just" defTabSz="913860"/>
            <a:r>
              <a:rPr lang="lv-LV" sz="1999" b="1" spc="25" dirty="0">
                <a:solidFill>
                  <a:srgbClr val="C00000"/>
                </a:solidFill>
                <a:latin typeface="Calibri" panose="020F0502020204030204" pitchFamily="34" charset="0"/>
                <a:ea typeface="Calibri" panose="020F0502020204030204" pitchFamily="34" charset="0"/>
                <a:cs typeface="Calibri" panose="020F0502020204030204" pitchFamily="34" charset="0"/>
              </a:rPr>
              <a:t>Pamatojums:</a:t>
            </a:r>
            <a:endParaRPr lang="lv-LV" sz="1999"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456930" algn="just" defTabSz="913860">
              <a:spcBef>
                <a:spcPts val="299"/>
              </a:spcBef>
            </a:pPr>
            <a:r>
              <a:rPr lang="lv-LV" sz="1999" spc="10" dirty="0">
                <a:solidFill>
                  <a:srgbClr val="C00000"/>
                </a:solidFill>
                <a:latin typeface="Calibri" panose="020F0502020204030204" pitchFamily="34" charset="0"/>
                <a:ea typeface="Calibri" panose="020F0502020204030204" pitchFamily="34" charset="0"/>
                <a:cs typeface="Calibri" panose="020F0502020204030204" pitchFamily="34" charset="0"/>
              </a:rPr>
              <a:t>Projekta ieviešanā tiks nodrošinātas vienlīdzīgas iespējas darbinieku atlasē, galveno uzmanību pievēršot profesionālajām iemaņām, kvalifikācijai un nediskriminējot darbiniekus dzimuma, invaliditātes, vecuma, etniskās piederības dēļ un citu pazīmju dēļ. Iestādē ir izstrādāti objektīvi darbinieku atlases kritēriji un iestādē ir izstrādāts </a:t>
            </a:r>
            <a:r>
              <a:rPr lang="lv-LV" sz="1999" spc="10" dirty="0" err="1">
                <a:solidFill>
                  <a:srgbClr val="C00000"/>
                </a:solidFill>
                <a:latin typeface="Calibri" panose="020F0502020204030204" pitchFamily="34" charset="0"/>
                <a:ea typeface="Calibri" panose="020F0502020204030204" pitchFamily="34" charset="0"/>
                <a:cs typeface="Calibri" panose="020F0502020204030204" pitchFamily="34" charset="0"/>
              </a:rPr>
              <a:t>pretdiskriminācijas</a:t>
            </a:r>
            <a:r>
              <a:rPr lang="lv-LV" sz="1999" spc="10" dirty="0">
                <a:solidFill>
                  <a:srgbClr val="C00000"/>
                </a:solidFill>
                <a:latin typeface="Calibri" panose="020F0502020204030204" pitchFamily="34" charset="0"/>
                <a:ea typeface="Calibri" panose="020F0502020204030204" pitchFamily="34" charset="0"/>
                <a:cs typeface="Calibri" panose="020F0502020204030204" pitchFamily="34" charset="0"/>
              </a:rPr>
              <a:t> plāns, t.sk. izstrādāta kārtībā, kādā tiek iesniegtas sūdzības par iespējamo diskrimināciju un kārtība, kādā tās tiek izskatītas, tostarp, sniegta atgriezeniskā saite sūdzības iesniedzējam (piemērs: Par RTU Dažādības, vienlīdzības un iekļaušanas politikas apstiprināšanu https://www.rtu.lv/writable/public_files/RTU_par_rtu_dazadibas_vienlidzibas_un_ieklausanas_politikas_apstiprinasanu.pdf )</a:t>
            </a:r>
            <a:endParaRPr lang="lv-LV" sz="1999"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926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DEAB-A2A1-4D46-B9B6-DEEFD8D2C225}"/>
              </a:ext>
            </a:extLst>
          </p:cNvPr>
          <p:cNvSpPr>
            <a:spLocks noGrp="1"/>
          </p:cNvSpPr>
          <p:nvPr>
            <p:ph type="title"/>
          </p:nvPr>
        </p:nvSpPr>
        <p:spPr>
          <a:xfrm>
            <a:off x="1259800" y="446677"/>
            <a:ext cx="6872910" cy="640080"/>
          </a:xfrm>
        </p:spPr>
        <p:txBody>
          <a:bodyPr>
            <a:normAutofit/>
          </a:bodyPr>
          <a:lstStyle/>
          <a:p>
            <a:r>
              <a:rPr lang="lv-LV" sz="3385" b="1" dirty="0">
                <a:solidFill>
                  <a:schemeClr val="accent6">
                    <a:lumMod val="50000"/>
                  </a:schemeClr>
                </a:solidFill>
                <a:latin typeface="Arial" panose="020B0604020202020204" pitchFamily="34" charset="0"/>
                <a:cs typeface="Arial" panose="020B0604020202020204" pitchFamily="34" charset="0"/>
              </a:rPr>
              <a:t>Informācija par HP VINPI</a:t>
            </a:r>
          </a:p>
        </p:txBody>
      </p:sp>
      <p:sp>
        <p:nvSpPr>
          <p:cNvPr id="4" name="Rectangle 3">
            <a:extLst>
              <a:ext uri="{FF2B5EF4-FFF2-40B4-BE49-F238E27FC236}">
                <a16:creationId xmlns:a16="http://schemas.microsoft.com/office/drawing/2014/main" id="{4145B8EA-0255-49C0-B472-0E4D6BDF7012}"/>
              </a:ext>
            </a:extLst>
          </p:cNvPr>
          <p:cNvSpPr/>
          <p:nvPr/>
        </p:nvSpPr>
        <p:spPr>
          <a:xfrm>
            <a:off x="534370" y="2139347"/>
            <a:ext cx="11445673" cy="3674147"/>
          </a:xfrm>
          <a:prstGeom prst="rect">
            <a:avLst/>
          </a:prstGeom>
        </p:spPr>
        <p:txBody>
          <a:bodyPr wrap="square">
            <a:spAutoFit/>
          </a:bodyPr>
          <a:lstStyle/>
          <a:p>
            <a:pPr defTabSz="967252">
              <a:defRPr/>
            </a:pPr>
            <a:r>
              <a:rPr lang="lv-LV" sz="2116" b="1" dirty="0">
                <a:solidFill>
                  <a:srgbClr val="9BBB59">
                    <a:lumMod val="50000"/>
                  </a:srgbClr>
                </a:solidFill>
                <a:latin typeface="Arial" panose="020B0604020202020204" pitchFamily="34" charset="0"/>
                <a:cs typeface="Arial" panose="020B0604020202020204" pitchFamily="34" charset="0"/>
              </a:rPr>
              <a:t>Vadlīnijas horizontālā principa “Vienlīdzība, iekļaušana, </a:t>
            </a:r>
            <a:r>
              <a:rPr lang="lv-LV" sz="2116" b="1" dirty="0" err="1">
                <a:solidFill>
                  <a:srgbClr val="9BBB59">
                    <a:lumMod val="50000"/>
                  </a:srgbClr>
                </a:solidFill>
                <a:latin typeface="Arial" panose="020B0604020202020204" pitchFamily="34" charset="0"/>
                <a:cs typeface="Arial" panose="020B0604020202020204" pitchFamily="34" charset="0"/>
              </a:rPr>
              <a:t>nediskriminācija</a:t>
            </a:r>
            <a:r>
              <a:rPr lang="lv-LV" sz="2116" b="1" dirty="0">
                <a:solidFill>
                  <a:srgbClr val="9BBB59">
                    <a:lumMod val="50000"/>
                  </a:srgbClr>
                </a:solidFill>
                <a:latin typeface="Arial" panose="020B0604020202020204" pitchFamily="34" charset="0"/>
                <a:cs typeface="Arial" panose="020B0604020202020204" pitchFamily="34" charset="0"/>
              </a:rPr>
              <a:t> un </a:t>
            </a:r>
            <a:r>
              <a:rPr lang="lv-LV" sz="2116" b="1" dirty="0" err="1">
                <a:solidFill>
                  <a:srgbClr val="9BBB59">
                    <a:lumMod val="50000"/>
                  </a:srgbClr>
                </a:solidFill>
                <a:latin typeface="Arial" panose="020B0604020202020204" pitchFamily="34" charset="0"/>
                <a:cs typeface="Arial" panose="020B0604020202020204" pitchFamily="34" charset="0"/>
              </a:rPr>
              <a:t>pamattiesību</a:t>
            </a:r>
            <a:r>
              <a:rPr lang="lv-LV" sz="2116" b="1" dirty="0">
                <a:solidFill>
                  <a:srgbClr val="9BBB59">
                    <a:lumMod val="50000"/>
                  </a:srgbClr>
                </a:solidFill>
                <a:latin typeface="Arial" panose="020B0604020202020204" pitchFamily="34" charset="0"/>
                <a:cs typeface="Arial" panose="020B0604020202020204" pitchFamily="34" charset="0"/>
              </a:rPr>
              <a:t> ievērošana” īstenošanai un uzraudzībai (2021-2027)”</a:t>
            </a:r>
          </a:p>
          <a:p>
            <a:pPr defTabSz="1023159" fontAlgn="base">
              <a:lnSpc>
                <a:spcPct val="90000"/>
              </a:lnSpc>
              <a:spcBef>
                <a:spcPts val="2014"/>
              </a:spcBef>
              <a:spcAft>
                <a:spcPct val="0"/>
              </a:spcAft>
              <a:defRPr/>
            </a:pPr>
            <a:r>
              <a:rPr lang="lv-LV" altLang="en-US" sz="1904" dirty="0">
                <a:solidFill>
                  <a:prstClr val="black"/>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https://www.lm.gov.lv/lv/vadlinijas–horizontala–principa–vienlidziba–ieklausana–nediskriminacija–un–pamattiesibu–ieverosana–istenosanai–un–uzraudzibai–2021–2027)</a:t>
            </a:r>
            <a:r>
              <a:rPr lang="lv-LV" altLang="en-US" sz="1904" dirty="0">
                <a:solidFill>
                  <a:prstClr val="black"/>
                </a:solidFill>
                <a:latin typeface="Arial" panose="020B0604020202020204" pitchFamily="34" charset="0"/>
                <a:ea typeface="Verdana" panose="020B0604030504040204" pitchFamily="34" charset="0"/>
                <a:cs typeface="Arial" panose="020B0604020202020204" pitchFamily="34" charset="0"/>
              </a:rPr>
              <a:t> </a:t>
            </a:r>
          </a:p>
          <a:p>
            <a:pPr defTabSz="1023159" fontAlgn="base">
              <a:lnSpc>
                <a:spcPct val="90000"/>
              </a:lnSpc>
              <a:spcBef>
                <a:spcPts val="2014"/>
              </a:spcBef>
              <a:spcAft>
                <a:spcPct val="0"/>
              </a:spcAft>
              <a:defRPr/>
            </a:pPr>
            <a:endParaRPr lang="lv-LV" altLang="en-US" sz="1904" u="sng" dirty="0">
              <a:solidFill>
                <a:prstClr val="black"/>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defTabSz="1023159" fontAlgn="base">
              <a:lnSpc>
                <a:spcPct val="90000"/>
              </a:lnSpc>
              <a:spcBef>
                <a:spcPts val="2014"/>
              </a:spcBef>
              <a:spcAft>
                <a:spcPct val="0"/>
              </a:spcAft>
              <a:defRPr/>
            </a:pPr>
            <a:r>
              <a:rPr lang="lv-LV" altLang="en-US" sz="2116" b="1" u="sng" dirty="0">
                <a:solidFill>
                  <a:schemeClr val="accent6">
                    <a:lumMod val="50000"/>
                  </a:schemeClr>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Informatīvie materiāli par iekļaujošu vidi, vides un informācijas </a:t>
            </a:r>
            <a:r>
              <a:rPr lang="lv-LV" altLang="en-US" sz="2116" b="1" u="sng" dirty="0" err="1">
                <a:solidFill>
                  <a:schemeClr val="accent6">
                    <a:lumMod val="50000"/>
                  </a:schemeClr>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piekļūstamību</a:t>
            </a:r>
            <a:r>
              <a:rPr lang="lv-LV" altLang="en-US" sz="2116" b="1" u="sng" dirty="0">
                <a:solidFill>
                  <a:schemeClr val="accent6">
                    <a:lumMod val="50000"/>
                  </a:schemeClr>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un </a:t>
            </a:r>
            <a:r>
              <a:rPr lang="lv-LV" altLang="en-US" sz="2116" b="1" u="sng" dirty="0" err="1">
                <a:solidFill>
                  <a:schemeClr val="accent6">
                    <a:lumMod val="50000"/>
                  </a:schemeClr>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nedisrkimināciju</a:t>
            </a:r>
            <a:r>
              <a:rPr lang="lv-LV" altLang="en-US" sz="2116" b="1" u="sng" dirty="0">
                <a:solidFill>
                  <a:schemeClr val="accent6">
                    <a:lumMod val="50000"/>
                  </a:schemeClr>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p>
          <a:p>
            <a:pPr defTabSz="1023159" fontAlgn="base">
              <a:lnSpc>
                <a:spcPct val="90000"/>
              </a:lnSpc>
              <a:spcBef>
                <a:spcPts val="2014"/>
              </a:spcBef>
              <a:spcAft>
                <a:spcPct val="0"/>
              </a:spcAft>
              <a:defRPr/>
            </a:pPr>
            <a:r>
              <a:rPr lang="lv-LV" altLang="en-US" sz="1904" dirty="0">
                <a:solidFill>
                  <a:prstClr val="black"/>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https://www.lm.gov.lv/lv/horizontalais-princips-vienlidziba-ieklausana-nediskriminacija-un-pamattiesibu-ieverosana</a:t>
            </a:r>
          </a:p>
        </p:txBody>
      </p:sp>
    </p:spTree>
    <p:extLst>
      <p:ext uri="{BB962C8B-B14F-4D97-AF65-F5344CB8AC3E}">
        <p14:creationId xmlns:p14="http://schemas.microsoft.com/office/powerpoint/2010/main" val="3456825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7153" y="5910433"/>
            <a:ext cx="2139347" cy="552174"/>
          </a:xfrm>
          <a:prstGeom prst="rect">
            <a:avLst/>
          </a:prstGeom>
        </p:spPr>
        <p:txBody>
          <a:bodyPr vert="horz" wrap="square" lIns="0" tIns="13434" rIns="0" bIns="0" rtlCol="0">
            <a:spAutoFit/>
          </a:bodyPr>
          <a:lstStyle/>
          <a:p>
            <a:pPr algn="ctr">
              <a:lnSpc>
                <a:spcPts val="1449"/>
              </a:lnSpc>
              <a:spcBef>
                <a:spcPts val="106"/>
              </a:spcBef>
            </a:pPr>
            <a:r>
              <a:rPr sz="1269" dirty="0">
                <a:solidFill>
                  <a:srgbClr val="231F20"/>
                </a:solidFill>
                <a:latin typeface="Arial"/>
                <a:cs typeface="Arial"/>
              </a:rPr>
              <a:t>Skolas</a:t>
            </a:r>
            <a:r>
              <a:rPr sz="1269" spc="-16" dirty="0">
                <a:solidFill>
                  <a:srgbClr val="231F20"/>
                </a:solidFill>
                <a:latin typeface="Arial"/>
                <a:cs typeface="Arial"/>
              </a:rPr>
              <a:t> </a:t>
            </a:r>
            <a:r>
              <a:rPr sz="1269" dirty="0">
                <a:solidFill>
                  <a:srgbClr val="231F20"/>
                </a:solidFill>
                <a:latin typeface="Arial"/>
                <a:cs typeface="Arial"/>
              </a:rPr>
              <a:t>iela</a:t>
            </a:r>
            <a:r>
              <a:rPr sz="1269" spc="-5" dirty="0">
                <a:solidFill>
                  <a:srgbClr val="231F20"/>
                </a:solidFill>
                <a:latin typeface="Arial"/>
                <a:cs typeface="Arial"/>
              </a:rPr>
              <a:t> </a:t>
            </a:r>
            <a:r>
              <a:rPr sz="1269" dirty="0">
                <a:solidFill>
                  <a:srgbClr val="231F20"/>
                </a:solidFill>
                <a:latin typeface="Arial"/>
                <a:cs typeface="Arial"/>
              </a:rPr>
              <a:t>28,</a:t>
            </a:r>
            <a:r>
              <a:rPr sz="1269" spc="-5" dirty="0">
                <a:solidFill>
                  <a:srgbClr val="231F20"/>
                </a:solidFill>
                <a:latin typeface="Arial"/>
                <a:cs typeface="Arial"/>
              </a:rPr>
              <a:t> </a:t>
            </a:r>
            <a:r>
              <a:rPr sz="1269" dirty="0">
                <a:solidFill>
                  <a:srgbClr val="231F20"/>
                </a:solidFill>
                <a:latin typeface="Arial"/>
                <a:cs typeface="Arial"/>
              </a:rPr>
              <a:t>Rīga, </a:t>
            </a:r>
            <a:r>
              <a:rPr sz="1269" spc="-58" dirty="0">
                <a:solidFill>
                  <a:srgbClr val="231F20"/>
                </a:solidFill>
                <a:latin typeface="Arial"/>
                <a:cs typeface="Arial"/>
              </a:rPr>
              <a:t>LV-</a:t>
            </a:r>
            <a:r>
              <a:rPr sz="1269" spc="-21" dirty="0">
                <a:solidFill>
                  <a:srgbClr val="231F20"/>
                </a:solidFill>
                <a:latin typeface="Arial"/>
                <a:cs typeface="Arial"/>
              </a:rPr>
              <a:t>1331</a:t>
            </a:r>
            <a:endParaRPr sz="1269">
              <a:latin typeface="Arial"/>
              <a:cs typeface="Arial"/>
            </a:endParaRPr>
          </a:p>
          <a:p>
            <a:pPr algn="ctr">
              <a:lnSpc>
                <a:spcPts val="1375"/>
              </a:lnSpc>
            </a:pPr>
            <a:r>
              <a:rPr sz="1269" b="1" spc="-11" dirty="0">
                <a:solidFill>
                  <a:srgbClr val="231F20"/>
                </a:solidFill>
                <a:latin typeface="Arial"/>
                <a:cs typeface="Arial"/>
                <a:hlinkClick r:id="rId3"/>
              </a:rPr>
              <a:t>lm@lm.gov.lv</a:t>
            </a:r>
            <a:endParaRPr sz="1269">
              <a:latin typeface="Arial"/>
              <a:cs typeface="Arial"/>
            </a:endParaRPr>
          </a:p>
          <a:p>
            <a:pPr algn="ctr">
              <a:lnSpc>
                <a:spcPts val="1449"/>
              </a:lnSpc>
            </a:pPr>
            <a:r>
              <a:rPr sz="1269" dirty="0">
                <a:solidFill>
                  <a:srgbClr val="231F20"/>
                </a:solidFill>
                <a:latin typeface="Arial"/>
                <a:cs typeface="Arial"/>
              </a:rPr>
              <a:t>+371</a:t>
            </a:r>
            <a:r>
              <a:rPr sz="1269" spc="-26" dirty="0">
                <a:solidFill>
                  <a:srgbClr val="231F20"/>
                </a:solidFill>
                <a:latin typeface="Arial"/>
                <a:cs typeface="Arial"/>
              </a:rPr>
              <a:t> </a:t>
            </a:r>
            <a:r>
              <a:rPr sz="1269" spc="-11" dirty="0">
                <a:solidFill>
                  <a:srgbClr val="231F20"/>
                </a:solidFill>
                <a:latin typeface="Arial"/>
                <a:cs typeface="Arial"/>
              </a:rPr>
              <a:t>80205100</a:t>
            </a:r>
            <a:endParaRPr sz="1269">
              <a:latin typeface="Arial"/>
              <a:cs typeface="Arial"/>
            </a:endParaRPr>
          </a:p>
        </p:txBody>
      </p:sp>
      <p:grpSp>
        <p:nvGrpSpPr>
          <p:cNvPr id="3" name="object 3"/>
          <p:cNvGrpSpPr/>
          <p:nvPr/>
        </p:nvGrpSpPr>
        <p:grpSpPr>
          <a:xfrm>
            <a:off x="2388" y="-1596481"/>
            <a:ext cx="12185880" cy="4954418"/>
            <a:chOff x="0" y="0"/>
            <a:chExt cx="11520170" cy="4683760"/>
          </a:xfrm>
        </p:grpSpPr>
        <p:pic>
          <p:nvPicPr>
            <p:cNvPr id="4" name="object 4"/>
            <p:cNvPicPr/>
            <p:nvPr/>
          </p:nvPicPr>
          <p:blipFill>
            <a:blip r:embed="rId4" cstate="print"/>
            <a:stretch>
              <a:fillRect/>
            </a:stretch>
          </p:blipFill>
          <p:spPr>
            <a:xfrm>
              <a:off x="0" y="0"/>
              <a:ext cx="11520004" cy="2076941"/>
            </a:xfrm>
            <a:prstGeom prst="rect">
              <a:avLst/>
            </a:prstGeom>
          </p:spPr>
        </p:pic>
        <p:sp>
          <p:nvSpPr>
            <p:cNvPr id="5" name="object 5"/>
            <p:cNvSpPr/>
            <p:nvPr/>
          </p:nvSpPr>
          <p:spPr>
            <a:xfrm>
              <a:off x="0" y="799554"/>
              <a:ext cx="3884295" cy="3884295"/>
            </a:xfrm>
            <a:custGeom>
              <a:avLst/>
              <a:gdLst/>
              <a:ahLst/>
              <a:cxnLst/>
              <a:rect l="l" t="t" r="r" b="b"/>
              <a:pathLst>
                <a:path w="3884295" h="3884295">
                  <a:moveTo>
                    <a:pt x="3884108" y="0"/>
                  </a:moveTo>
                  <a:lnTo>
                    <a:pt x="2392480" y="0"/>
                  </a:lnTo>
                  <a:lnTo>
                    <a:pt x="0" y="2392480"/>
                  </a:lnTo>
                  <a:lnTo>
                    <a:pt x="0" y="3884096"/>
                  </a:lnTo>
                  <a:lnTo>
                    <a:pt x="3884108" y="0"/>
                  </a:lnTo>
                  <a:close/>
                </a:path>
              </a:pathLst>
            </a:custGeom>
            <a:solidFill>
              <a:srgbClr val="FFFFFF">
                <a:alpha val="5999"/>
              </a:srgbClr>
            </a:solidFill>
          </p:spPr>
          <p:txBody>
            <a:bodyPr wrap="square" lIns="0" tIns="0" rIns="0" bIns="0" rtlCol="0"/>
            <a:lstStyle/>
            <a:p>
              <a:endParaRPr sz="1904"/>
            </a:p>
          </p:txBody>
        </p:sp>
        <p:sp>
          <p:nvSpPr>
            <p:cNvPr id="6" name="object 6"/>
            <p:cNvSpPr/>
            <p:nvPr/>
          </p:nvSpPr>
          <p:spPr>
            <a:xfrm>
              <a:off x="98785" y="359234"/>
              <a:ext cx="2311400" cy="1718310"/>
            </a:xfrm>
            <a:custGeom>
              <a:avLst/>
              <a:gdLst/>
              <a:ahLst/>
              <a:cxnLst/>
              <a:rect l="l" t="t" r="r" b="b"/>
              <a:pathLst>
                <a:path w="2311400" h="1718310">
                  <a:moveTo>
                    <a:pt x="2311298" y="0"/>
                  </a:moveTo>
                  <a:lnTo>
                    <a:pt x="1717700" y="0"/>
                  </a:lnTo>
                  <a:lnTo>
                    <a:pt x="0" y="1717700"/>
                  </a:lnTo>
                  <a:lnTo>
                    <a:pt x="593585" y="1717700"/>
                  </a:lnTo>
                  <a:lnTo>
                    <a:pt x="2311298" y="0"/>
                  </a:lnTo>
                  <a:close/>
                </a:path>
              </a:pathLst>
            </a:custGeom>
            <a:solidFill>
              <a:srgbClr val="6AA948">
                <a:alpha val="21000"/>
              </a:srgbClr>
            </a:solidFill>
          </p:spPr>
          <p:txBody>
            <a:bodyPr wrap="square" lIns="0" tIns="0" rIns="0" bIns="0" rtlCol="0"/>
            <a:lstStyle/>
            <a:p>
              <a:endParaRPr sz="1904"/>
            </a:p>
          </p:txBody>
        </p:sp>
        <p:pic>
          <p:nvPicPr>
            <p:cNvPr id="7" name="object 7"/>
            <p:cNvPicPr/>
            <p:nvPr/>
          </p:nvPicPr>
          <p:blipFill>
            <a:blip r:embed="rId5" cstate="print"/>
            <a:stretch>
              <a:fillRect/>
            </a:stretch>
          </p:blipFill>
          <p:spPr>
            <a:xfrm>
              <a:off x="5141478" y="2073893"/>
              <a:ext cx="1236725" cy="1519427"/>
            </a:xfrm>
            <a:prstGeom prst="rect">
              <a:avLst/>
            </a:prstGeom>
          </p:spPr>
        </p:pic>
      </p:grpSp>
      <p:pic>
        <p:nvPicPr>
          <p:cNvPr id="8" name="object 8"/>
          <p:cNvPicPr/>
          <p:nvPr/>
        </p:nvPicPr>
        <p:blipFill>
          <a:blip r:embed="rId6" cstate="print"/>
          <a:stretch>
            <a:fillRect/>
          </a:stretch>
        </p:blipFill>
        <p:spPr>
          <a:xfrm>
            <a:off x="5140864" y="5429964"/>
            <a:ext cx="1911091" cy="415909"/>
          </a:xfrm>
          <a:prstGeom prst="rect">
            <a:avLst/>
          </a:prstGeom>
        </p:spPr>
      </p:pic>
      <p:grpSp>
        <p:nvGrpSpPr>
          <p:cNvPr id="9" name="object 9"/>
          <p:cNvGrpSpPr/>
          <p:nvPr/>
        </p:nvGrpSpPr>
        <p:grpSpPr>
          <a:xfrm>
            <a:off x="10627034" y="6381093"/>
            <a:ext cx="1017617" cy="473545"/>
            <a:chOff x="10042955" y="6032496"/>
            <a:chExt cx="962025" cy="447675"/>
          </a:xfrm>
        </p:grpSpPr>
        <p:sp>
          <p:nvSpPr>
            <p:cNvPr id="10" name="object 10"/>
            <p:cNvSpPr/>
            <p:nvPr/>
          </p:nvSpPr>
          <p:spPr>
            <a:xfrm>
              <a:off x="10577759" y="6127987"/>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904"/>
            </a:p>
          </p:txBody>
        </p:sp>
        <p:sp>
          <p:nvSpPr>
            <p:cNvPr id="11" name="object 11"/>
            <p:cNvSpPr/>
            <p:nvPr/>
          </p:nvSpPr>
          <p:spPr>
            <a:xfrm>
              <a:off x="10042955" y="6032496"/>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904"/>
            </a:p>
          </p:txBody>
        </p:sp>
      </p:grpSp>
      <p:sp>
        <p:nvSpPr>
          <p:cNvPr id="12" name="TextBox 11">
            <a:extLst>
              <a:ext uri="{FF2B5EF4-FFF2-40B4-BE49-F238E27FC236}">
                <a16:creationId xmlns:a16="http://schemas.microsoft.com/office/drawing/2014/main" id="{020B24E0-96C3-4B3D-93C1-48DAA56655DB}"/>
              </a:ext>
            </a:extLst>
          </p:cNvPr>
          <p:cNvSpPr txBox="1"/>
          <p:nvPr/>
        </p:nvSpPr>
        <p:spPr>
          <a:xfrm>
            <a:off x="3597297" y="2670249"/>
            <a:ext cx="6045250" cy="678327"/>
          </a:xfrm>
          <a:prstGeom prst="rect">
            <a:avLst/>
          </a:prstGeom>
          <a:noFill/>
        </p:spPr>
        <p:txBody>
          <a:bodyPr wrap="square" rtlCol="0">
            <a:spAutoFit/>
          </a:bodyPr>
          <a:lstStyle/>
          <a:p>
            <a:r>
              <a:rPr lang="lv-LV" sz="3808" b="1" dirty="0">
                <a:latin typeface="Arial" panose="020B0604020202020204" pitchFamily="34" charset="0"/>
                <a:cs typeface="Arial" panose="020B0604020202020204" pitchFamily="34" charset="0"/>
              </a:rPr>
              <a:t>Paldies par uzmanību!</a:t>
            </a:r>
          </a:p>
        </p:txBody>
      </p:sp>
      <p:sp>
        <p:nvSpPr>
          <p:cNvPr id="13" name="Rectangle 12">
            <a:extLst>
              <a:ext uri="{FF2B5EF4-FFF2-40B4-BE49-F238E27FC236}">
                <a16:creationId xmlns:a16="http://schemas.microsoft.com/office/drawing/2014/main" id="{BB8BA55B-0B0A-4563-919E-326247BBF5A3}"/>
              </a:ext>
            </a:extLst>
          </p:cNvPr>
          <p:cNvSpPr/>
          <p:nvPr/>
        </p:nvSpPr>
        <p:spPr>
          <a:xfrm>
            <a:off x="4645141" y="3517092"/>
            <a:ext cx="3224133" cy="1694823"/>
          </a:xfrm>
          <a:prstGeom prst="rect">
            <a:avLst/>
          </a:prstGeom>
        </p:spPr>
        <p:txBody>
          <a:bodyPr wrap="square">
            <a:spAutoFit/>
          </a:bodyPr>
          <a:lstStyle/>
          <a:p>
            <a:pPr defTabSz="1023159" fontAlgn="base">
              <a:lnSpc>
                <a:spcPct val="90000"/>
              </a:lnSpc>
              <a:spcBef>
                <a:spcPts val="2014"/>
              </a:spcBef>
              <a:spcAft>
                <a:spcPct val="0"/>
              </a:spcAft>
              <a:defRPr/>
            </a:pPr>
            <a:endParaRPr lang="lv-LV" altLang="en-US" sz="2116" dirty="0">
              <a:solidFill>
                <a:prstClr val="black"/>
              </a:solidFill>
              <a:latin typeface="Arial" panose="020B0604020202020204" pitchFamily="34" charset="0"/>
              <a:ea typeface="Verdana" panose="020B0604030504040204" pitchFamily="34" charset="0"/>
              <a:cs typeface="Arial" panose="020B0604020202020204" pitchFamily="34" charset="0"/>
              <a:hlinkClick r:id=""/>
            </a:endParaRPr>
          </a:p>
          <a:p>
            <a:pPr defTabSz="1023159" fontAlgn="base">
              <a:spcAft>
                <a:spcPts val="635"/>
              </a:spcAft>
              <a:defRPr/>
            </a:pPr>
            <a:r>
              <a:rPr lang="lv-LV" altLang="en-US" sz="2116" dirty="0">
                <a:solidFill>
                  <a:prstClr val="black"/>
                </a:solidFill>
                <a:latin typeface="Arial" panose="020B0604020202020204" pitchFamily="34" charset="0"/>
                <a:ea typeface="Verdana" panose="020B0604030504040204" pitchFamily="34" charset="0"/>
                <a:cs typeface="Arial" panose="020B0604020202020204" pitchFamily="34" charset="0"/>
                <a:hlinkClick r:id=""/>
              </a:rPr>
              <a:t>inese.vilcane@lm.gov.lv</a:t>
            </a:r>
            <a:endParaRPr lang="lv-LV" altLang="en-US" sz="2116"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1023159" fontAlgn="base">
              <a:spcAft>
                <a:spcPts val="635"/>
              </a:spcAft>
              <a:defRPr/>
            </a:pPr>
            <a:r>
              <a:rPr lang="lv-LV" altLang="en-US" sz="2116" dirty="0">
                <a:solidFill>
                  <a:prstClr val="black"/>
                </a:solidFill>
                <a:latin typeface="Arial" panose="020B0604020202020204" pitchFamily="34" charset="0"/>
                <a:ea typeface="Verdana" panose="020B0604030504040204" pitchFamily="34" charset="0"/>
                <a:cs typeface="Arial" panose="020B0604020202020204" pitchFamily="34" charset="0"/>
                <a:hlinkClick r:id="rId7"/>
              </a:rPr>
              <a:t>agnese.gaile@lm.gov.lv</a:t>
            </a:r>
            <a:r>
              <a:rPr lang="lv-LV" altLang="en-US" sz="2116" dirty="0">
                <a:solidFill>
                  <a:prstClr val="black"/>
                </a:solidFill>
                <a:latin typeface="Arial" panose="020B0604020202020204" pitchFamily="34" charset="0"/>
                <a:ea typeface="Verdana" panose="020B0604030504040204" pitchFamily="34" charset="0"/>
                <a:cs typeface="Arial" panose="020B0604020202020204" pitchFamily="34" charset="0"/>
              </a:rPr>
              <a:t>  </a:t>
            </a:r>
          </a:p>
          <a:p>
            <a:pPr defTabSz="1023159" fontAlgn="base">
              <a:lnSpc>
                <a:spcPct val="90000"/>
              </a:lnSpc>
              <a:spcBef>
                <a:spcPts val="2014"/>
              </a:spcBef>
              <a:spcAft>
                <a:spcPct val="0"/>
              </a:spcAft>
              <a:defRPr/>
            </a:pPr>
            <a:endParaRPr lang="lv-LV" altLang="en-US" sz="1790" dirty="0">
              <a:solidFill>
                <a:prstClr val="black"/>
              </a:solidFill>
              <a:latin typeface="Verdana" panose="020B0604030504040204" pitchFamily="34" charset="0"/>
              <a:ea typeface="Verdan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12810" y="2801920"/>
            <a:ext cx="2277044" cy="3326231"/>
            <a:chOff x="9367749" y="2648852"/>
            <a:chExt cx="2152650" cy="3144520"/>
          </a:xfrm>
        </p:grpSpPr>
        <p:sp>
          <p:nvSpPr>
            <p:cNvPr id="3" name="object 3"/>
            <p:cNvSpPr/>
            <p:nvPr/>
          </p:nvSpPr>
          <p:spPr>
            <a:xfrm>
              <a:off x="9367749" y="3640681"/>
              <a:ext cx="2152650" cy="2152650"/>
            </a:xfrm>
            <a:custGeom>
              <a:avLst/>
              <a:gdLst/>
              <a:ahLst/>
              <a:cxnLst/>
              <a:rect l="l" t="t" r="r" b="b"/>
              <a:pathLst>
                <a:path w="2152650" h="2152650">
                  <a:moveTo>
                    <a:pt x="2152242" y="0"/>
                  </a:moveTo>
                  <a:lnTo>
                    <a:pt x="0" y="2152242"/>
                  </a:lnTo>
                  <a:lnTo>
                    <a:pt x="1491615" y="2152242"/>
                  </a:lnTo>
                  <a:lnTo>
                    <a:pt x="2152242" y="1491616"/>
                  </a:lnTo>
                  <a:lnTo>
                    <a:pt x="2152242" y="0"/>
                  </a:lnTo>
                  <a:close/>
                </a:path>
              </a:pathLst>
            </a:custGeom>
            <a:solidFill>
              <a:srgbClr val="6AA948">
                <a:alpha val="6999"/>
              </a:srgbClr>
            </a:solidFill>
          </p:spPr>
          <p:txBody>
            <a:bodyPr wrap="square" lIns="0" tIns="0" rIns="0" bIns="0" rtlCol="0"/>
            <a:lstStyle/>
            <a:p>
              <a:endParaRPr sz="1904"/>
            </a:p>
          </p:txBody>
        </p:sp>
        <p:sp>
          <p:nvSpPr>
            <p:cNvPr id="4" name="object 4"/>
            <p:cNvSpPr/>
            <p:nvPr/>
          </p:nvSpPr>
          <p:spPr>
            <a:xfrm>
              <a:off x="10163380" y="2648852"/>
              <a:ext cx="1356995" cy="1356995"/>
            </a:xfrm>
            <a:custGeom>
              <a:avLst/>
              <a:gdLst/>
              <a:ahLst/>
              <a:cxnLst/>
              <a:rect l="l" t="t" r="r" b="b"/>
              <a:pathLst>
                <a:path w="1356995" h="1356995">
                  <a:moveTo>
                    <a:pt x="1356611" y="0"/>
                  </a:moveTo>
                  <a:lnTo>
                    <a:pt x="0" y="1356611"/>
                  </a:lnTo>
                  <a:lnTo>
                    <a:pt x="696823" y="1356611"/>
                  </a:lnTo>
                  <a:lnTo>
                    <a:pt x="1356611" y="696823"/>
                  </a:lnTo>
                  <a:lnTo>
                    <a:pt x="1356611" y="0"/>
                  </a:lnTo>
                  <a:close/>
                </a:path>
              </a:pathLst>
            </a:custGeom>
            <a:solidFill>
              <a:srgbClr val="6AA948">
                <a:alpha val="21000"/>
              </a:srgbClr>
            </a:solidFill>
          </p:spPr>
          <p:txBody>
            <a:bodyPr wrap="square" lIns="0" tIns="0" rIns="0" bIns="0" rtlCol="0"/>
            <a:lstStyle/>
            <a:p>
              <a:endParaRPr sz="1904"/>
            </a:p>
          </p:txBody>
        </p:sp>
      </p:grpSp>
      <p:grpSp>
        <p:nvGrpSpPr>
          <p:cNvPr id="7" name="object 7"/>
          <p:cNvGrpSpPr/>
          <p:nvPr/>
        </p:nvGrpSpPr>
        <p:grpSpPr>
          <a:xfrm>
            <a:off x="10627034" y="6381093"/>
            <a:ext cx="1017617" cy="473545"/>
            <a:chOff x="10042955" y="6032496"/>
            <a:chExt cx="962025" cy="447675"/>
          </a:xfrm>
        </p:grpSpPr>
        <p:sp>
          <p:nvSpPr>
            <p:cNvPr id="8" name="object 8"/>
            <p:cNvSpPr/>
            <p:nvPr/>
          </p:nvSpPr>
          <p:spPr>
            <a:xfrm>
              <a:off x="10577759" y="6127987"/>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904"/>
            </a:p>
          </p:txBody>
        </p:sp>
        <p:sp>
          <p:nvSpPr>
            <p:cNvPr id="9" name="object 9"/>
            <p:cNvSpPr/>
            <p:nvPr/>
          </p:nvSpPr>
          <p:spPr>
            <a:xfrm>
              <a:off x="10042955" y="6032496"/>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904"/>
            </a:p>
          </p:txBody>
        </p:sp>
      </p:grpSp>
      <p:pic>
        <p:nvPicPr>
          <p:cNvPr id="10" name="object 10"/>
          <p:cNvPicPr/>
          <p:nvPr/>
        </p:nvPicPr>
        <p:blipFill>
          <a:blip r:embed="rId3" cstate="print"/>
          <a:stretch>
            <a:fillRect/>
          </a:stretch>
        </p:blipFill>
        <p:spPr>
          <a:xfrm>
            <a:off x="716545" y="1"/>
            <a:ext cx="1308180" cy="1607227"/>
          </a:xfrm>
          <a:prstGeom prst="rect">
            <a:avLst/>
          </a:prstGeom>
        </p:spPr>
      </p:pic>
      <p:sp>
        <p:nvSpPr>
          <p:cNvPr id="11" name="object 11"/>
          <p:cNvSpPr txBox="1">
            <a:spLocks noGrp="1"/>
          </p:cNvSpPr>
          <p:nvPr>
            <p:ph type="sldNum" sz="quarter" idx="7"/>
          </p:nvPr>
        </p:nvSpPr>
        <p:spPr>
          <a:xfrm>
            <a:off x="11144076" y="6053183"/>
            <a:ext cx="208915" cy="310514"/>
          </a:xfrm>
          <a:prstGeom prst="rect">
            <a:avLst/>
          </a:prstGeom>
        </p:spPr>
        <p:txBody>
          <a:bodyPr vert="horz" wrap="square" lIns="0" tIns="0" rIns="0" bIns="0" rtlCol="0">
            <a:spAutoFit/>
          </a:bodyPr>
          <a:lstStyle>
            <a:defPPr>
              <a:defRPr kern="0"/>
            </a:defPPr>
            <a:lvl1pPr>
              <a:defRPr sz="1700" b="0" i="0">
                <a:solidFill>
                  <a:schemeClr val="bg1"/>
                </a:solidFill>
                <a:latin typeface="Arial"/>
                <a:cs typeface="Arial"/>
              </a:defRPr>
            </a:lvl1pPr>
          </a:lstStyle>
          <a:p>
            <a:pPr marL="38100">
              <a:spcBef>
                <a:spcPts val="180"/>
              </a:spcBef>
            </a:pPr>
            <a:fld id="{81D60167-4931-47E6-BA6A-407CBD079E47}" type="slidenum">
              <a:rPr lang="lv-LV" spc="-5" smtClean="0"/>
              <a:pPr marL="38100">
                <a:spcBef>
                  <a:spcPts val="180"/>
                </a:spcBef>
              </a:pPr>
              <a:t>2</a:t>
            </a:fld>
            <a:endParaRPr spc="-5" dirty="0"/>
          </a:p>
        </p:txBody>
      </p:sp>
      <p:sp>
        <p:nvSpPr>
          <p:cNvPr id="12" name="Satura vietturis 2">
            <a:extLst>
              <a:ext uri="{FF2B5EF4-FFF2-40B4-BE49-F238E27FC236}">
                <a16:creationId xmlns:a16="http://schemas.microsoft.com/office/drawing/2014/main" id="{8B82596E-D98E-40BE-8225-26F16A63F478}"/>
              </a:ext>
            </a:extLst>
          </p:cNvPr>
          <p:cNvSpPr txBox="1">
            <a:spLocks/>
          </p:cNvSpPr>
          <p:nvPr/>
        </p:nvSpPr>
        <p:spPr>
          <a:xfrm>
            <a:off x="3912602" y="803613"/>
            <a:ext cx="7879183" cy="5324494"/>
          </a:xfrm>
          <a:prstGeom prst="rect">
            <a:avLst/>
          </a:prstGeom>
          <a:solidFill>
            <a:srgbClr val="DFDCB7">
              <a:lumMod val="40000"/>
              <a:lumOff val="60000"/>
            </a:srgbClr>
          </a:solidFill>
        </p:spPr>
        <p:txBody>
          <a:bodyPr vert="horz" lIns="96724" tIns="48362" rIns="96724" bIns="48362" rtlCol="0" anchor="ctr">
            <a:noAutofit/>
          </a:bodyPr>
          <a:lstStyle>
            <a:lvl1pPr marL="172785" indent="-172785" algn="l" defTabSz="863925" rtl="0" eaLnBrk="1" latinLnBrk="0" hangingPunct="1">
              <a:lnSpc>
                <a:spcPct val="90000"/>
              </a:lnSpc>
              <a:spcBef>
                <a:spcPts val="1134"/>
              </a:spcBef>
              <a:buClr>
                <a:schemeClr val="accent1"/>
              </a:buClr>
              <a:buFont typeface="Wingdings 2" pitchFamily="18" charset="2"/>
              <a:buChar char=""/>
              <a:defRPr sz="1890" kern="1200">
                <a:solidFill>
                  <a:schemeClr val="tx1">
                    <a:lumMod val="75000"/>
                    <a:lumOff val="25000"/>
                  </a:schemeClr>
                </a:solidFill>
                <a:latin typeface="+mn-lt"/>
                <a:ea typeface="+mn-ea"/>
                <a:cs typeface="+mn-cs"/>
              </a:defRPr>
            </a:lvl1pPr>
            <a:lvl2pPr marL="647944" indent="-172785" algn="l" defTabSz="863925" rtl="0" eaLnBrk="1" latinLnBrk="0" hangingPunct="1">
              <a:lnSpc>
                <a:spcPct val="90000"/>
              </a:lnSpc>
              <a:spcBef>
                <a:spcPts val="236"/>
              </a:spcBef>
              <a:spcAft>
                <a:spcPts val="236"/>
              </a:spcAft>
              <a:buClr>
                <a:schemeClr val="accent1"/>
              </a:buClr>
              <a:buFont typeface="Wingdings 2" pitchFamily="18" charset="2"/>
              <a:buChar char=""/>
              <a:defRPr sz="1701" kern="1200">
                <a:solidFill>
                  <a:schemeClr val="tx1">
                    <a:lumMod val="75000"/>
                    <a:lumOff val="25000"/>
                  </a:schemeClr>
                </a:solidFill>
                <a:latin typeface="+mn-lt"/>
                <a:ea typeface="+mn-ea"/>
                <a:cs typeface="+mn-cs"/>
              </a:defRPr>
            </a:lvl2pPr>
            <a:lvl3pPr marL="1079906" indent="-172785" algn="l" defTabSz="863925" rtl="0" eaLnBrk="1" latinLnBrk="0" hangingPunct="1">
              <a:lnSpc>
                <a:spcPct val="90000"/>
              </a:lnSpc>
              <a:spcBef>
                <a:spcPts val="236"/>
              </a:spcBef>
              <a:spcAft>
                <a:spcPts val="236"/>
              </a:spcAft>
              <a:buClr>
                <a:schemeClr val="accent1"/>
              </a:buClr>
              <a:buFont typeface="Wingdings 2" pitchFamily="18" charset="2"/>
              <a:buChar char=""/>
              <a:defRPr sz="1512" kern="1200">
                <a:solidFill>
                  <a:schemeClr val="tx1">
                    <a:lumMod val="75000"/>
                    <a:lumOff val="25000"/>
                  </a:schemeClr>
                </a:solidFill>
                <a:latin typeface="+mn-lt"/>
                <a:ea typeface="+mn-ea"/>
                <a:cs typeface="+mn-cs"/>
              </a:defRPr>
            </a:lvl3pPr>
            <a:lvl4pPr marL="1511869" indent="-172785" algn="l" defTabSz="863925" rtl="0" eaLnBrk="1" latinLnBrk="0" hangingPunct="1">
              <a:lnSpc>
                <a:spcPct val="90000"/>
              </a:lnSpc>
              <a:spcBef>
                <a:spcPts val="236"/>
              </a:spcBef>
              <a:spcAft>
                <a:spcPts val="236"/>
              </a:spcAft>
              <a:buClr>
                <a:schemeClr val="accent1"/>
              </a:buClr>
              <a:buFont typeface="Wingdings 2" pitchFamily="18" charset="2"/>
              <a:buChar char=""/>
              <a:defRPr sz="1323" kern="1200">
                <a:solidFill>
                  <a:schemeClr val="tx1">
                    <a:lumMod val="75000"/>
                    <a:lumOff val="25000"/>
                  </a:schemeClr>
                </a:solidFill>
                <a:latin typeface="+mn-lt"/>
                <a:ea typeface="+mn-ea"/>
                <a:cs typeface="+mn-cs"/>
              </a:defRPr>
            </a:lvl4pPr>
            <a:lvl5pPr marL="1943832" indent="-172785" algn="l" defTabSz="863925" rtl="0" eaLnBrk="1" latinLnBrk="0" hangingPunct="1">
              <a:lnSpc>
                <a:spcPct val="90000"/>
              </a:lnSpc>
              <a:spcBef>
                <a:spcPts val="236"/>
              </a:spcBef>
              <a:spcAft>
                <a:spcPts val="236"/>
              </a:spcAft>
              <a:buClr>
                <a:schemeClr val="accent1"/>
              </a:buClr>
              <a:buFont typeface="Wingdings 2" pitchFamily="18" charset="2"/>
              <a:buChar char=""/>
              <a:defRPr sz="1323" kern="1200">
                <a:solidFill>
                  <a:schemeClr val="tx1">
                    <a:lumMod val="75000"/>
                    <a:lumOff val="25000"/>
                  </a:schemeClr>
                </a:solidFill>
                <a:latin typeface="+mn-lt"/>
                <a:ea typeface="+mn-ea"/>
                <a:cs typeface="+mn-cs"/>
              </a:defRPr>
            </a:lvl5pPr>
            <a:lvl6pPr marL="2375794" indent="-215981" algn="l" defTabSz="863925" rtl="0" eaLnBrk="1" latinLnBrk="0" hangingPunct="1">
              <a:lnSpc>
                <a:spcPct val="90000"/>
              </a:lnSpc>
              <a:spcBef>
                <a:spcPts val="236"/>
              </a:spcBef>
              <a:spcAft>
                <a:spcPts val="236"/>
              </a:spcAft>
              <a:buClr>
                <a:schemeClr val="accent1"/>
              </a:buClr>
              <a:buFont typeface="Wingdings 2" pitchFamily="18" charset="2"/>
              <a:buChar char=""/>
              <a:defRPr sz="1323" kern="1200">
                <a:solidFill>
                  <a:schemeClr val="tx1">
                    <a:lumMod val="75000"/>
                    <a:lumOff val="25000"/>
                  </a:schemeClr>
                </a:solidFill>
                <a:latin typeface="+mn-lt"/>
                <a:ea typeface="+mn-ea"/>
                <a:cs typeface="+mn-cs"/>
              </a:defRPr>
            </a:lvl6pPr>
            <a:lvl7pPr marL="2807757" indent="-215981" algn="l" defTabSz="863925" rtl="0" eaLnBrk="1" latinLnBrk="0" hangingPunct="1">
              <a:lnSpc>
                <a:spcPct val="90000"/>
              </a:lnSpc>
              <a:spcBef>
                <a:spcPts val="236"/>
              </a:spcBef>
              <a:spcAft>
                <a:spcPts val="236"/>
              </a:spcAft>
              <a:buClr>
                <a:schemeClr val="accent1"/>
              </a:buClr>
              <a:buFont typeface="Wingdings 2" pitchFamily="18" charset="2"/>
              <a:buChar char=""/>
              <a:defRPr sz="1323" kern="1200">
                <a:solidFill>
                  <a:schemeClr val="tx1">
                    <a:lumMod val="75000"/>
                    <a:lumOff val="25000"/>
                  </a:schemeClr>
                </a:solidFill>
                <a:latin typeface="+mn-lt"/>
                <a:ea typeface="+mn-ea"/>
                <a:cs typeface="+mn-cs"/>
              </a:defRPr>
            </a:lvl7pPr>
            <a:lvl8pPr marL="3239719" indent="-215981" algn="l" defTabSz="863925" rtl="0" eaLnBrk="1" latinLnBrk="0" hangingPunct="1">
              <a:lnSpc>
                <a:spcPct val="90000"/>
              </a:lnSpc>
              <a:spcBef>
                <a:spcPts val="236"/>
              </a:spcBef>
              <a:spcAft>
                <a:spcPts val="236"/>
              </a:spcAft>
              <a:buClr>
                <a:schemeClr val="accent1"/>
              </a:buClr>
              <a:buFont typeface="Wingdings 2" pitchFamily="18" charset="2"/>
              <a:buChar char=""/>
              <a:defRPr sz="1323" kern="1200">
                <a:solidFill>
                  <a:schemeClr val="tx1">
                    <a:lumMod val="75000"/>
                    <a:lumOff val="25000"/>
                  </a:schemeClr>
                </a:solidFill>
                <a:latin typeface="+mn-lt"/>
                <a:ea typeface="+mn-ea"/>
                <a:cs typeface="+mn-cs"/>
              </a:defRPr>
            </a:lvl8pPr>
            <a:lvl9pPr marL="3671682" indent="-215981" algn="l" defTabSz="863925" rtl="0" eaLnBrk="1" latinLnBrk="0" hangingPunct="1">
              <a:lnSpc>
                <a:spcPct val="90000"/>
              </a:lnSpc>
              <a:spcBef>
                <a:spcPts val="236"/>
              </a:spcBef>
              <a:spcAft>
                <a:spcPts val="236"/>
              </a:spcAft>
              <a:buClr>
                <a:schemeClr val="accent1"/>
              </a:buClr>
              <a:buFont typeface="Wingdings 2" pitchFamily="18" charset="2"/>
              <a:buChar char=""/>
              <a:defRPr sz="1323" kern="1200">
                <a:solidFill>
                  <a:schemeClr val="tx1">
                    <a:lumMod val="75000"/>
                    <a:lumOff val="25000"/>
                  </a:schemeClr>
                </a:solidFill>
                <a:latin typeface="+mn-lt"/>
                <a:ea typeface="+mn-ea"/>
                <a:cs typeface="+mn-cs"/>
              </a:defRPr>
            </a:lvl9pPr>
          </a:lstStyle>
          <a:p>
            <a:pPr marL="0" indent="0" algn="just" defTabSz="483626">
              <a:lnSpc>
                <a:spcPct val="100000"/>
              </a:lnSpc>
              <a:spcBef>
                <a:spcPts val="0"/>
              </a:spcBef>
              <a:buClrTx/>
              <a:buNone/>
            </a:pPr>
            <a:r>
              <a:rPr lang="lv-LV" altLang="lv-LV" sz="2539" dirty="0">
                <a:solidFill>
                  <a:schemeClr val="tx1"/>
                </a:solidFill>
                <a:latin typeface="Arial" panose="020B0604020202020204" pitchFamily="34" charset="0"/>
                <a:ea typeface="Verdana" panose="020B0604030504040204" pitchFamily="34" charset="0"/>
                <a:cs typeface="Arial" panose="020B0604020202020204" pitchFamily="34" charset="0"/>
              </a:rPr>
              <a:t>9. pants. </a:t>
            </a:r>
            <a:r>
              <a:rPr lang="lv-LV" altLang="lv-LV" sz="2539" b="1" dirty="0">
                <a:solidFill>
                  <a:schemeClr val="tx1"/>
                </a:solidFill>
                <a:latin typeface="Arial" panose="020B0604020202020204" pitchFamily="34" charset="0"/>
                <a:ea typeface="Verdana" panose="020B0604030504040204" pitchFamily="34" charset="0"/>
                <a:cs typeface="Arial" panose="020B0604020202020204" pitchFamily="34" charset="0"/>
              </a:rPr>
              <a:t>Horizontālie principi</a:t>
            </a:r>
          </a:p>
          <a:p>
            <a:pPr marL="0" indent="0" algn="just" defTabSz="483626">
              <a:lnSpc>
                <a:spcPct val="100000"/>
              </a:lnSpc>
              <a:spcBef>
                <a:spcPts val="0"/>
              </a:spcBef>
              <a:buClrTx/>
              <a:buNone/>
            </a:pPr>
            <a:endParaRPr lang="lv-LV" altLang="lv-LV" sz="2327" b="1" dirty="0">
              <a:solidFill>
                <a:srgbClr val="A9A57C">
                  <a:lumMod val="50000"/>
                </a:srgbClr>
              </a:solidFill>
              <a:latin typeface="Arial" panose="020B0604020202020204" pitchFamily="34" charset="0"/>
              <a:ea typeface="Verdana" panose="020B0604030504040204" pitchFamily="34" charset="0"/>
              <a:cs typeface="Arial" panose="020B0604020202020204" pitchFamily="34" charset="0"/>
            </a:endParaRPr>
          </a:p>
          <a:p>
            <a:pPr marL="0" indent="0" algn="just" defTabSz="725439">
              <a:lnSpc>
                <a:spcPct val="100000"/>
              </a:lnSpc>
              <a:spcBef>
                <a:spcPts val="0"/>
              </a:spcBef>
              <a:buClr>
                <a:srgbClr val="A9A57C"/>
              </a:buClr>
              <a:buNone/>
            </a:pPr>
            <a:r>
              <a:rPr lang="lv-LV" sz="2327" dirty="0">
                <a:solidFill>
                  <a:schemeClr val="tx1"/>
                </a:solidFill>
                <a:latin typeface="Arial" panose="020B0604020202020204" pitchFamily="34" charset="0"/>
                <a:ea typeface="Verdana" panose="020B0604030504040204" pitchFamily="34" charset="0"/>
                <a:cs typeface="Arial" panose="020B0604020202020204" pitchFamily="34" charset="0"/>
              </a:rPr>
              <a:t>Dalībvalstis un Komisija fondu apguvē nodrošina </a:t>
            </a:r>
            <a:r>
              <a:rPr lang="lv-LV" sz="2327" dirty="0" err="1">
                <a:solidFill>
                  <a:schemeClr val="tx1"/>
                </a:solidFill>
                <a:latin typeface="Arial" panose="020B0604020202020204" pitchFamily="34" charset="0"/>
                <a:ea typeface="Verdana" panose="020B0604030504040204" pitchFamily="34" charset="0"/>
                <a:cs typeface="Arial" panose="020B0604020202020204" pitchFamily="34" charset="0"/>
              </a:rPr>
              <a:t>pamattiesību</a:t>
            </a:r>
            <a:r>
              <a:rPr lang="lv-LV" sz="2327" dirty="0">
                <a:solidFill>
                  <a:schemeClr val="tx1"/>
                </a:solidFill>
                <a:latin typeface="Arial" panose="020B0604020202020204" pitchFamily="34" charset="0"/>
                <a:ea typeface="Verdana" panose="020B0604030504040204" pitchFamily="34" charset="0"/>
                <a:cs typeface="Arial" panose="020B0604020202020204" pitchFamily="34" charset="0"/>
              </a:rPr>
              <a:t> ievērošanu un atbilstību </a:t>
            </a:r>
            <a:r>
              <a:rPr lang="lv-LV" sz="2327" b="1" dirty="0">
                <a:solidFill>
                  <a:schemeClr val="tx1"/>
                </a:solidFill>
                <a:latin typeface="Arial" panose="020B0604020202020204" pitchFamily="34" charset="0"/>
                <a:ea typeface="Verdana" panose="020B0604030504040204" pitchFamily="34" charset="0"/>
                <a:cs typeface="Arial" panose="020B0604020202020204" pitchFamily="34" charset="0"/>
              </a:rPr>
              <a:t>Eiropas Savienības </a:t>
            </a:r>
            <a:r>
              <a:rPr lang="lv-LV" sz="2327" b="1" dirty="0" err="1">
                <a:solidFill>
                  <a:schemeClr val="tx1"/>
                </a:solidFill>
                <a:latin typeface="Arial" panose="020B0604020202020204" pitchFamily="34" charset="0"/>
                <a:ea typeface="Verdana" panose="020B0604030504040204" pitchFamily="34" charset="0"/>
                <a:cs typeface="Arial" panose="020B0604020202020204" pitchFamily="34" charset="0"/>
              </a:rPr>
              <a:t>Pamattiesību</a:t>
            </a:r>
            <a:r>
              <a:rPr lang="lv-LV" sz="2327" b="1" dirty="0">
                <a:solidFill>
                  <a:schemeClr val="tx1"/>
                </a:solidFill>
                <a:latin typeface="Arial" panose="020B0604020202020204" pitchFamily="34" charset="0"/>
                <a:ea typeface="Verdana" panose="020B0604030504040204" pitchFamily="34" charset="0"/>
                <a:cs typeface="Arial" panose="020B0604020202020204" pitchFamily="34" charset="0"/>
              </a:rPr>
              <a:t> hartai.</a:t>
            </a:r>
          </a:p>
          <a:p>
            <a:pPr marL="0" indent="0" algn="just" defTabSz="483626">
              <a:lnSpc>
                <a:spcPct val="100000"/>
              </a:lnSpc>
              <a:spcBef>
                <a:spcPts val="0"/>
              </a:spcBef>
              <a:buClrTx/>
              <a:buNone/>
            </a:pPr>
            <a:endParaRPr lang="lv-LV" altLang="lv-LV" sz="2327" b="1" dirty="0">
              <a:solidFill>
                <a:srgbClr val="A9A57C">
                  <a:lumMod val="50000"/>
                </a:srgbClr>
              </a:solidFill>
              <a:latin typeface="Arial" panose="020B0604020202020204" pitchFamily="34" charset="0"/>
              <a:ea typeface="Verdana" panose="020B0604030504040204" pitchFamily="34" charset="0"/>
              <a:cs typeface="Arial" panose="020B0604020202020204" pitchFamily="34" charset="0"/>
            </a:endParaRPr>
          </a:p>
          <a:p>
            <a:pPr marL="0" indent="0" algn="just">
              <a:spcBef>
                <a:spcPts val="600"/>
              </a:spcBef>
              <a:spcAft>
                <a:spcPts val="600"/>
              </a:spcAft>
              <a:buClr>
                <a:srgbClr val="A9A57C"/>
              </a:buClr>
              <a:buNone/>
            </a:pPr>
            <a:r>
              <a:rPr lang="lv-LV" altLang="lv-LV" sz="2327" dirty="0">
                <a:solidFill>
                  <a:schemeClr val="tx1"/>
                </a:solidFill>
                <a:latin typeface="Arial" panose="020B0604020202020204" pitchFamily="34" charset="0"/>
                <a:ea typeface="Verdana" panose="020B0604030504040204" pitchFamily="34" charset="0"/>
                <a:cs typeface="Arial" panose="020B0604020202020204" pitchFamily="34" charset="0"/>
              </a:rPr>
              <a:t>Dalībvalstis un Komisija veic atbilstošus pasākumus, lai programmu sagatavošanas, īstenošanas uzraudzības, ziņošanas un novērtēšanas laikā novērstu jebkādu </a:t>
            </a:r>
            <a:r>
              <a:rPr lang="lv-LV" altLang="lv-LV" sz="2327" b="1" dirty="0">
                <a:solidFill>
                  <a:schemeClr val="tx1"/>
                </a:solidFill>
                <a:latin typeface="Arial" panose="020B0604020202020204" pitchFamily="34" charset="0"/>
                <a:ea typeface="Verdana" panose="020B0604030504040204" pitchFamily="34" charset="0"/>
                <a:cs typeface="Arial" panose="020B0604020202020204" pitchFamily="34" charset="0"/>
              </a:rPr>
              <a:t>diskrimināciju dzimuma, rases vai etniskās izcelsmes, ticības vai pārliecības, invaliditātes, vecuma vai seksuālās orientācijas dēļ.</a:t>
            </a:r>
            <a:r>
              <a:rPr lang="lv-LV" altLang="lv-LV" sz="2327" dirty="0">
                <a:solidFill>
                  <a:schemeClr val="tx1"/>
                </a:solidFill>
                <a:latin typeface="Arial" panose="020B0604020202020204" pitchFamily="34" charset="0"/>
                <a:ea typeface="Verdana" panose="020B0604030504040204" pitchFamily="34" charset="0"/>
                <a:cs typeface="Arial" panose="020B0604020202020204" pitchFamily="34" charset="0"/>
              </a:rPr>
              <a:t> Visā programmu sagatavošanas un īstenošanas laikā jo </a:t>
            </a:r>
            <a:r>
              <a:rPr lang="lv-LV" altLang="lv-LV" sz="2327" b="1" dirty="0">
                <a:solidFill>
                  <a:srgbClr val="C00000"/>
                </a:solidFill>
                <a:latin typeface="Arial" panose="020B0604020202020204" pitchFamily="34" charset="0"/>
                <a:ea typeface="Verdana" panose="020B0604030504040204" pitchFamily="34" charset="0"/>
                <a:cs typeface="Arial" panose="020B0604020202020204" pitchFamily="34" charset="0"/>
              </a:rPr>
              <a:t>īpaši</a:t>
            </a:r>
            <a:r>
              <a:rPr lang="lv-LV" altLang="lv-LV" sz="2327"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lv-LV" altLang="lv-LV" sz="2327" b="1" dirty="0">
                <a:solidFill>
                  <a:srgbClr val="C00000"/>
                </a:solidFill>
                <a:latin typeface="Arial" panose="020B0604020202020204" pitchFamily="34" charset="0"/>
                <a:ea typeface="Verdana" panose="020B0604030504040204" pitchFamily="34" charset="0"/>
                <a:cs typeface="Arial" panose="020B0604020202020204" pitchFamily="34" charset="0"/>
              </a:rPr>
              <a:t>ņem vērā </a:t>
            </a:r>
            <a:r>
              <a:rPr lang="lv-LV" altLang="lv-LV" sz="2327" b="1" dirty="0" err="1">
                <a:solidFill>
                  <a:srgbClr val="C00000"/>
                </a:solidFill>
                <a:latin typeface="Arial" panose="020B0604020202020204" pitchFamily="34" charset="0"/>
                <a:ea typeface="Verdana" panose="020B0604030504040204" pitchFamily="34" charset="0"/>
                <a:cs typeface="Arial" panose="020B0604020202020204" pitchFamily="34" charset="0"/>
              </a:rPr>
              <a:t>piekļūstamības</a:t>
            </a:r>
            <a:r>
              <a:rPr lang="lv-LV" altLang="lv-LV" sz="2327" b="1" dirty="0">
                <a:solidFill>
                  <a:srgbClr val="C00000"/>
                </a:solidFill>
                <a:latin typeface="Arial" panose="020B0604020202020204" pitchFamily="34" charset="0"/>
                <a:ea typeface="Verdana" panose="020B0604030504040204" pitchFamily="34" charset="0"/>
                <a:cs typeface="Arial" panose="020B0604020202020204" pitchFamily="34" charset="0"/>
              </a:rPr>
              <a:t> nodrošināšanu personām ar invaliditāti.</a:t>
            </a:r>
            <a:endParaRPr lang="lv-LV" altLang="lv-LV" sz="2327" dirty="0">
              <a:solidFill>
                <a:srgbClr val="675E47">
                  <a:lumMod val="75000"/>
                </a:srgbClr>
              </a:solidFill>
              <a:latin typeface="Arial" panose="020B0604020202020204" pitchFamily="34" charset="0"/>
              <a:ea typeface="Verdana" panose="020B060403050404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5453D00-DD19-4354-9B7B-EB8F29AE424B}"/>
              </a:ext>
            </a:extLst>
          </p:cNvPr>
          <p:cNvSpPr/>
          <p:nvPr/>
        </p:nvSpPr>
        <p:spPr>
          <a:xfrm>
            <a:off x="231899" y="2077918"/>
            <a:ext cx="3585651" cy="2371483"/>
          </a:xfrm>
          <a:prstGeom prst="rect">
            <a:avLst/>
          </a:prstGeom>
        </p:spPr>
        <p:txBody>
          <a:bodyPr wrap="square">
            <a:spAutoFit/>
          </a:bodyPr>
          <a:lstStyle/>
          <a:p>
            <a:pPr defTabSz="967252">
              <a:defRPr/>
            </a:pPr>
            <a:r>
              <a:rPr lang="lv-LV" altLang="lv-LV" sz="2962" b="1" spc="-60"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Eiropas Parlamenta un Padomes 2021. gada 24. jūnija regula (ES) 2021/1060</a:t>
            </a:r>
            <a:endParaRPr lang="lv-LV" sz="2962" kern="0" dirty="0">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63D3F-B312-4869-B2B8-B4BD1A358D25}"/>
              </a:ext>
            </a:extLst>
          </p:cNvPr>
          <p:cNvSpPr/>
          <p:nvPr/>
        </p:nvSpPr>
        <p:spPr>
          <a:xfrm>
            <a:off x="270583" y="1012232"/>
            <a:ext cx="5825417" cy="1882888"/>
          </a:xfrm>
          <a:prstGeom prst="rect">
            <a:avLst/>
          </a:prstGeom>
        </p:spPr>
        <p:txBody>
          <a:bodyPr wrap="square">
            <a:spAutoFit/>
          </a:bodyPr>
          <a:lstStyle/>
          <a:p>
            <a:pPr algn="just" defTabSz="966672"/>
            <a:r>
              <a:rPr lang="lv-LV" sz="2327" b="1" dirty="0">
                <a:latin typeface="Arial" panose="020B0604020202020204" pitchFamily="34" charset="0"/>
                <a:ea typeface="Meiryo" panose="020B0604030504040204" pitchFamily="34" charset="-128"/>
                <a:cs typeface="Arial" panose="020B0604020202020204" pitchFamily="34" charset="0"/>
              </a:rPr>
              <a:t>Vienlīdzības princips</a:t>
            </a:r>
            <a:r>
              <a:rPr lang="lv-LV" sz="2327" dirty="0">
                <a:latin typeface="Arial" panose="020B0604020202020204" pitchFamily="34" charset="0"/>
                <a:ea typeface="Meiryo" panose="020B0604030504040204" pitchFamily="34" charset="-128"/>
                <a:cs typeface="Arial" panose="020B0604020202020204" pitchFamily="34" charset="0"/>
              </a:rPr>
              <a:t> nozīmē, ka vienādos faktiskajos un tiesiskajos apstākļos izturēšanās ir jābūt vienādai, savukārt atšķirīgos apstākļos izturēšanās ir jābūt atšķirīgai.</a:t>
            </a:r>
            <a:endParaRPr lang="lv-LV" sz="2327"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63CF41B-165E-4980-98BB-E0CA6EEECE7E}"/>
              </a:ext>
            </a:extLst>
          </p:cNvPr>
          <p:cNvSpPr/>
          <p:nvPr/>
        </p:nvSpPr>
        <p:spPr>
          <a:xfrm>
            <a:off x="248743" y="3218024"/>
            <a:ext cx="5558565" cy="3213380"/>
          </a:xfrm>
          <a:prstGeom prst="rect">
            <a:avLst/>
          </a:prstGeom>
        </p:spPr>
        <p:txBody>
          <a:bodyPr wrap="square">
            <a:spAutoFit/>
          </a:bodyPr>
          <a:lstStyle/>
          <a:p>
            <a:pPr algn="just" defTabSz="966672">
              <a:lnSpc>
                <a:spcPct val="110000"/>
              </a:lnSpc>
              <a:spcAft>
                <a:spcPts val="635"/>
              </a:spcAft>
            </a:pPr>
            <a:r>
              <a:rPr lang="lv-LV" sz="2327" dirty="0">
                <a:latin typeface="Arial" panose="020B0604020202020204" pitchFamily="34" charset="0"/>
                <a:ea typeface="Meiryo" panose="020B0604030504040204" pitchFamily="34" charset="-128"/>
                <a:cs typeface="Arial" panose="020B0604020202020204" pitchFamily="34" charset="0"/>
              </a:rPr>
              <a:t>Ja pret personām, kas atrodas līdzīgā situācijā, izturas atšķirīgi (parasti - mazāk labvēlīgi) bez objektīva un saprātīga pamata, un vienīgais iemesls atšķirīgai attieksmei ir personas piederība kādai konkrētai grupai, tad </a:t>
            </a:r>
            <a:r>
              <a:rPr lang="lv-LV" sz="2327" b="1" dirty="0">
                <a:latin typeface="Arial" panose="020B0604020202020204" pitchFamily="34" charset="0"/>
                <a:ea typeface="Meiryo" panose="020B0604030504040204" pitchFamily="34" charset="-128"/>
                <a:cs typeface="Arial" panose="020B0604020202020204" pitchFamily="34" charset="0"/>
              </a:rPr>
              <a:t>šādu situāciju sauc par diskrimināciju</a:t>
            </a:r>
            <a:r>
              <a:rPr lang="lv-LV" sz="2327" dirty="0">
                <a:latin typeface="Arial" panose="020B0604020202020204" pitchFamily="34" charset="0"/>
                <a:ea typeface="Meiryo" panose="020B0604030504040204" pitchFamily="34" charset="-128"/>
                <a:cs typeface="Arial" panose="020B0604020202020204" pitchFamily="34" charset="0"/>
              </a:rPr>
              <a:t>.</a:t>
            </a:r>
            <a:endParaRPr lang="lv-LV" sz="2327" dirty="0">
              <a:latin typeface="Arial" panose="020B0604020202020204" pitchFamily="34" charset="0"/>
              <a:ea typeface="Yu Mincho" panose="02020400000000000000" pitchFamily="18" charset="-128"/>
              <a:cs typeface="Arial" panose="020B0604020202020204" pitchFamily="34" charset="0"/>
            </a:endParaRPr>
          </a:p>
        </p:txBody>
      </p:sp>
      <p:sp>
        <p:nvSpPr>
          <p:cNvPr id="4" name="TextBox 3">
            <a:extLst>
              <a:ext uri="{FF2B5EF4-FFF2-40B4-BE49-F238E27FC236}">
                <a16:creationId xmlns:a16="http://schemas.microsoft.com/office/drawing/2014/main" id="{2F320985-75A6-4432-B286-3E2FAAB16C26}"/>
              </a:ext>
            </a:extLst>
          </p:cNvPr>
          <p:cNvSpPr txBox="1"/>
          <p:nvPr/>
        </p:nvSpPr>
        <p:spPr>
          <a:xfrm>
            <a:off x="3121775" y="287202"/>
            <a:ext cx="7330862" cy="547842"/>
          </a:xfrm>
          <a:prstGeom prst="rect">
            <a:avLst/>
          </a:prstGeom>
          <a:noFill/>
        </p:spPr>
        <p:txBody>
          <a:bodyPr wrap="square" rtlCol="0">
            <a:spAutoFit/>
          </a:bodyPr>
          <a:lstStyle/>
          <a:p>
            <a:pPr defTabSz="966672"/>
            <a:r>
              <a:rPr lang="lv-LV" sz="2960" b="1" dirty="0">
                <a:solidFill>
                  <a:srgbClr val="C00000"/>
                </a:solidFill>
                <a:latin typeface="Calibri" panose="020F0502020204030204" pitchFamily="34" charset="0"/>
                <a:cs typeface="Calibri" panose="020F0502020204030204" pitchFamily="34" charset="0"/>
              </a:rPr>
              <a:t>Kas ir vienlīdzība un kas ir diskriminācija? </a:t>
            </a:r>
          </a:p>
        </p:txBody>
      </p:sp>
      <p:pic>
        <p:nvPicPr>
          <p:cNvPr id="5" name="Picture 4">
            <a:extLst>
              <a:ext uri="{FF2B5EF4-FFF2-40B4-BE49-F238E27FC236}">
                <a16:creationId xmlns:a16="http://schemas.microsoft.com/office/drawing/2014/main" id="{91229DD3-C195-4CB4-8879-9657C57DACBC}"/>
              </a:ext>
            </a:extLst>
          </p:cNvPr>
          <p:cNvPicPr>
            <a:picLocks noChangeAspect="1"/>
          </p:cNvPicPr>
          <p:nvPr/>
        </p:nvPicPr>
        <p:blipFill>
          <a:blip r:embed="rId3"/>
          <a:stretch>
            <a:fillRect/>
          </a:stretch>
        </p:blipFill>
        <p:spPr>
          <a:xfrm>
            <a:off x="6547909" y="1106361"/>
            <a:ext cx="5381315" cy="3588260"/>
          </a:xfrm>
          <a:prstGeom prst="rect">
            <a:avLst/>
          </a:prstGeom>
        </p:spPr>
      </p:pic>
      <p:sp>
        <p:nvSpPr>
          <p:cNvPr id="6" name="TextBox 5">
            <a:extLst>
              <a:ext uri="{FF2B5EF4-FFF2-40B4-BE49-F238E27FC236}">
                <a16:creationId xmlns:a16="http://schemas.microsoft.com/office/drawing/2014/main" id="{1B44DA1D-BFF0-4DC4-8685-CCD49FB384DA}"/>
              </a:ext>
            </a:extLst>
          </p:cNvPr>
          <p:cNvSpPr txBox="1"/>
          <p:nvPr/>
        </p:nvSpPr>
        <p:spPr>
          <a:xfrm>
            <a:off x="6417259" y="5016042"/>
            <a:ext cx="5558565" cy="1654556"/>
          </a:xfrm>
          <a:prstGeom prst="rect">
            <a:avLst/>
          </a:prstGeom>
          <a:solidFill>
            <a:schemeClr val="accent5">
              <a:lumMod val="20000"/>
              <a:lumOff val="80000"/>
            </a:schemeClr>
          </a:solidFill>
        </p:spPr>
        <p:txBody>
          <a:bodyPr wrap="square" rtlCol="0">
            <a:spAutoFit/>
          </a:bodyPr>
          <a:lstStyle/>
          <a:p>
            <a:pPr defTabSz="966672"/>
            <a:r>
              <a:rPr lang="lv-LV" sz="2538" b="1" dirty="0">
                <a:solidFill>
                  <a:srgbClr val="C00000"/>
                </a:solidFill>
                <a:latin typeface="Arial" panose="020B0604020202020204" pitchFamily="34" charset="0"/>
                <a:cs typeface="Arial" panose="020B0604020202020204" pitchFamily="34" charset="0"/>
              </a:rPr>
              <a:t>Diskriminācijas aizlieguma pamati</a:t>
            </a:r>
            <a:r>
              <a:rPr lang="lv-LV" sz="2538" dirty="0">
                <a:solidFill>
                  <a:srgbClr val="1F497D">
                    <a:lumMod val="75000"/>
                  </a:srgbClr>
                </a:solidFill>
                <a:latin typeface="Arial" panose="020B0604020202020204" pitchFamily="34" charset="0"/>
                <a:cs typeface="Arial" panose="020B0604020202020204" pitchFamily="34" charset="0"/>
              </a:rPr>
              <a:t>: </a:t>
            </a:r>
            <a:r>
              <a:rPr lang="lv-LV" sz="2538" b="1" dirty="0">
                <a:solidFill>
                  <a:srgbClr val="1F497D">
                    <a:lumMod val="75000"/>
                  </a:srgbClr>
                </a:solidFill>
                <a:latin typeface="Arial" panose="020B0604020202020204" pitchFamily="34" charset="0"/>
                <a:cs typeface="Arial" panose="020B0604020202020204" pitchFamily="34" charset="0"/>
              </a:rPr>
              <a:t>dzimums, invaliditāte, vecums, etniskā piederība, seksuālā orientācija, reliģiskā pārliecība  </a:t>
            </a:r>
          </a:p>
        </p:txBody>
      </p:sp>
    </p:spTree>
    <p:extLst>
      <p:ext uri="{BB962C8B-B14F-4D97-AF65-F5344CB8AC3E}">
        <p14:creationId xmlns:p14="http://schemas.microsoft.com/office/powerpoint/2010/main" val="1488706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a 19">
            <a:extLst>
              <a:ext uri="{FF2B5EF4-FFF2-40B4-BE49-F238E27FC236}">
                <a16:creationId xmlns:a16="http://schemas.microsoft.com/office/drawing/2014/main" id="{D11BFA23-176E-3693-D18E-EE9975B63C82}"/>
              </a:ext>
            </a:extLst>
          </p:cNvPr>
          <p:cNvGraphicFramePr/>
          <p:nvPr/>
        </p:nvGraphicFramePr>
        <p:xfrm>
          <a:off x="3375486" y="980902"/>
          <a:ext cx="8592199" cy="48384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15F68A0-B787-E24C-92F1-366A9626C2E3}"/>
              </a:ext>
            </a:extLst>
          </p:cNvPr>
          <p:cNvSpPr>
            <a:spLocks noGrp="1"/>
          </p:cNvSpPr>
          <p:nvPr>
            <p:ph type="title"/>
          </p:nvPr>
        </p:nvSpPr>
        <p:spPr>
          <a:xfrm>
            <a:off x="4068962" y="458216"/>
            <a:ext cx="7205247" cy="285817"/>
          </a:xfrm>
        </p:spPr>
        <p:txBody>
          <a:bodyPr>
            <a:noAutofit/>
          </a:bodyPr>
          <a:lstStyle/>
          <a:p>
            <a:r>
              <a:rPr lang="lv-LV" sz="2962" b="1"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rPr>
              <a:t>Saskarsme ar diskrimināciju Latvijā</a:t>
            </a:r>
            <a:endParaRPr lang="en-US" sz="2962" b="1"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F89203-50F1-944B-E4AE-711BF609B908}"/>
              </a:ext>
            </a:extLst>
          </p:cNvPr>
          <p:cNvSpPr txBox="1"/>
          <p:nvPr/>
        </p:nvSpPr>
        <p:spPr>
          <a:xfrm>
            <a:off x="407972" y="1513052"/>
            <a:ext cx="4207475" cy="971420"/>
          </a:xfrm>
          <a:prstGeom prst="rect">
            <a:avLst/>
          </a:prstGeom>
          <a:noFill/>
        </p:spPr>
        <p:txBody>
          <a:bodyPr wrap="square">
            <a:spAutoFit/>
          </a:bodyPr>
          <a:lstStyle/>
          <a:p>
            <a:pPr defTabSz="685395">
              <a:defRPr/>
            </a:pPr>
            <a:r>
              <a:rPr lang="lv-LV" sz="1904" b="1" dirty="0">
                <a:solidFill>
                  <a:srgbClr val="C00000"/>
                </a:solidFill>
                <a:latin typeface="Arial" panose="020B0604020202020204" pitchFamily="34" charset="0"/>
                <a:ea typeface="Verdana" panose="020B0604030504040204" pitchFamily="34" charset="0"/>
                <a:cs typeface="Arial" panose="020B0604020202020204" pitchFamily="34" charset="0"/>
              </a:rPr>
              <a:t>Q4. Vai Jūs esat saskāries (-</a:t>
            </a:r>
            <a:r>
              <a:rPr lang="lv-LV" sz="1904" b="1" dirty="0" err="1">
                <a:solidFill>
                  <a:srgbClr val="C00000"/>
                </a:solidFill>
                <a:latin typeface="Arial" panose="020B0604020202020204" pitchFamily="34" charset="0"/>
                <a:ea typeface="Verdana" panose="020B0604030504040204" pitchFamily="34" charset="0"/>
                <a:cs typeface="Arial" panose="020B0604020202020204" pitchFamily="34" charset="0"/>
              </a:rPr>
              <a:t>usies</a:t>
            </a:r>
            <a:r>
              <a:rPr lang="lv-LV" sz="1904" b="1" dirty="0">
                <a:solidFill>
                  <a:srgbClr val="C00000"/>
                </a:solidFill>
                <a:latin typeface="Arial" panose="020B0604020202020204" pitchFamily="34" charset="0"/>
                <a:ea typeface="Verdana" panose="020B0604030504040204" pitchFamily="34" charset="0"/>
                <a:cs typeface="Arial" panose="020B0604020202020204" pitchFamily="34" charset="0"/>
              </a:rPr>
              <a:t>) ar diskrimināciju (tostarp esat ticis (-kusi) aizvainots</a:t>
            </a:r>
            <a:endParaRPr lang="en-US" sz="1904" b="1" dirty="0">
              <a:solidFill>
                <a:srgbClr val="C00000"/>
              </a:solidFill>
              <a:latin typeface="Arial" panose="020B0604020202020204" pitchFamily="34" charset="0"/>
              <a:ea typeface="Verdana" panose="020B060403050404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73AAEE0-900F-6730-8392-23BA3F6A034F}"/>
              </a:ext>
            </a:extLst>
          </p:cNvPr>
          <p:cNvSpPr txBox="1"/>
          <p:nvPr/>
        </p:nvSpPr>
        <p:spPr>
          <a:xfrm>
            <a:off x="7063240" y="5891148"/>
            <a:ext cx="5838913" cy="461665"/>
          </a:xfrm>
          <a:prstGeom prst="rect">
            <a:avLst/>
          </a:prstGeom>
          <a:noFill/>
        </p:spPr>
        <p:txBody>
          <a:bodyPr wrap="square" rtlCol="0">
            <a:spAutoFit/>
          </a:bodyPr>
          <a:lstStyle/>
          <a:p>
            <a:pPr defTabSz="685395">
              <a:defRPr/>
            </a:pPr>
            <a:r>
              <a:rPr lang="lv-LV" sz="1200" dirty="0">
                <a:solidFill>
                  <a:prstClr val="black"/>
                </a:solidFill>
                <a:latin typeface="Verdana" panose="020B0604030504040204" pitchFamily="34" charset="0"/>
                <a:ea typeface="Verdana" panose="020B0604030504040204" pitchFamily="34" charset="0"/>
                <a:cs typeface="Times New Roman" panose="02020603050405020304" pitchFamily="18" charset="0"/>
              </a:rPr>
              <a:t>Bāze: Nacionāli reprezentatīva sabiedrības izlase (n=1056)</a:t>
            </a:r>
            <a:endParaRPr lang="en-US" sz="1200" dirty="0">
              <a:solidFill>
                <a:prstClr val="black"/>
              </a:solidFill>
              <a:latin typeface="Verdana" panose="020B0604030504040204" pitchFamily="34" charset="0"/>
              <a:ea typeface="Verdana" panose="020B0604030504040204" pitchFamily="34" charset="0"/>
              <a:cs typeface="Times New Roman" panose="02020603050405020304" pitchFamily="18" charset="0"/>
            </a:endParaRPr>
          </a:p>
          <a:p>
            <a:pPr marL="214187" indent="-214187" defTabSz="685395">
              <a:buFont typeface="Arial" panose="020B0604020202020204" pitchFamily="34" charset="0"/>
              <a:buChar char="•"/>
              <a:defRPr/>
            </a:pPr>
            <a:endParaRPr lang="lv-LV" sz="1200" dirty="0">
              <a:solidFill>
                <a:prstClr val="black"/>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25" name="Ovāls 24">
            <a:extLst>
              <a:ext uri="{FF2B5EF4-FFF2-40B4-BE49-F238E27FC236}">
                <a16:creationId xmlns:a16="http://schemas.microsoft.com/office/drawing/2014/main" id="{8F4C0A08-998D-2B0B-BD8C-E89322598F79}"/>
              </a:ext>
            </a:extLst>
          </p:cNvPr>
          <p:cNvSpPr/>
          <p:nvPr/>
        </p:nvSpPr>
        <p:spPr>
          <a:xfrm>
            <a:off x="190731" y="2829555"/>
            <a:ext cx="1506143" cy="1427578"/>
          </a:xfrm>
          <a:prstGeom prst="ellipse">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95">
              <a:defRPr/>
            </a:pPr>
            <a:r>
              <a:rPr lang="lv-LV" sz="3385" b="1" dirty="0">
                <a:solidFill>
                  <a:prstClr val="black"/>
                </a:solidFill>
                <a:latin typeface="Arial" panose="020B0604020202020204" pitchFamily="34" charset="0"/>
                <a:ea typeface="Verdana" panose="020B0604030504040204" pitchFamily="34" charset="0"/>
                <a:cs typeface="Arial" panose="020B0604020202020204" pitchFamily="34" charset="0"/>
              </a:rPr>
              <a:t>40%</a:t>
            </a:r>
          </a:p>
        </p:txBody>
      </p:sp>
      <p:sp>
        <p:nvSpPr>
          <p:cNvPr id="8" name="TextBox 7">
            <a:extLst>
              <a:ext uri="{FF2B5EF4-FFF2-40B4-BE49-F238E27FC236}">
                <a16:creationId xmlns:a16="http://schemas.microsoft.com/office/drawing/2014/main" id="{39E0ED65-3BAA-6ED3-ADC9-EB00BDE94476}"/>
              </a:ext>
            </a:extLst>
          </p:cNvPr>
          <p:cNvSpPr txBox="1"/>
          <p:nvPr/>
        </p:nvSpPr>
        <p:spPr>
          <a:xfrm>
            <a:off x="1824024" y="3096516"/>
            <a:ext cx="2483043" cy="971420"/>
          </a:xfrm>
          <a:prstGeom prst="rect">
            <a:avLst/>
          </a:prstGeom>
          <a:noFill/>
        </p:spPr>
        <p:txBody>
          <a:bodyPr wrap="square" rtlCol="0">
            <a:spAutoFit/>
          </a:bodyPr>
          <a:lstStyle/>
          <a:p>
            <a:pPr defTabSz="685395">
              <a:defRPr/>
            </a:pPr>
            <a:r>
              <a:rPr lang="lv-LV" sz="1904" b="1" dirty="0">
                <a:solidFill>
                  <a:prstClr val="black"/>
                </a:solidFill>
                <a:latin typeface="Arial" panose="020B0604020202020204" pitchFamily="34" charset="0"/>
                <a:ea typeface="Verdana" panose="020B0604030504040204" pitchFamily="34" charset="0"/>
                <a:cs typeface="Arial" panose="020B0604020202020204" pitchFamily="34" charset="0"/>
              </a:rPr>
              <a:t>no sabiedrības paši ir saskārušies ar diskrimināciju</a:t>
            </a:r>
          </a:p>
        </p:txBody>
      </p:sp>
      <p:sp>
        <p:nvSpPr>
          <p:cNvPr id="3" name="Rectangle 2">
            <a:extLst>
              <a:ext uri="{FF2B5EF4-FFF2-40B4-BE49-F238E27FC236}">
                <a16:creationId xmlns:a16="http://schemas.microsoft.com/office/drawing/2014/main" id="{C26A6A11-665A-44ED-B2C3-8116FD1E6E7A}"/>
              </a:ext>
            </a:extLst>
          </p:cNvPr>
          <p:cNvSpPr/>
          <p:nvPr/>
        </p:nvSpPr>
        <p:spPr>
          <a:xfrm>
            <a:off x="867499" y="6313399"/>
            <a:ext cx="9782247" cy="430631"/>
          </a:xfrm>
          <a:prstGeom prst="rect">
            <a:avLst/>
          </a:prstGeom>
        </p:spPr>
        <p:txBody>
          <a:bodyPr wrap="square">
            <a:spAutoFit/>
          </a:bodyPr>
          <a:lstStyle/>
          <a:p>
            <a:pPr defTabSz="937659" eaLnBrk="0" fontAlgn="base" hangingPunct="0">
              <a:spcBef>
                <a:spcPct val="0"/>
              </a:spcBef>
              <a:spcAft>
                <a:spcPct val="0"/>
              </a:spcAft>
              <a:defRPr/>
            </a:pPr>
            <a:r>
              <a:rPr lang="lv-LV" sz="1099" dirty="0">
                <a:solidFill>
                  <a:prstClr val="black"/>
                </a:solidFill>
                <a:latin typeface="Verdana" panose="020B0604030504040204" pitchFamily="34" charset="0"/>
                <a:ea typeface="Verdana" panose="020B0604030504040204" pitchFamily="34" charset="0"/>
              </a:rPr>
              <a:t>Sabiedriskās domas aptauja par sabiedrības izpratni par diskriminācijas aspektiem </a:t>
            </a:r>
          </a:p>
          <a:p>
            <a:pPr defTabSz="937659" eaLnBrk="0" fontAlgn="base" hangingPunct="0">
              <a:spcBef>
                <a:spcPct val="0"/>
              </a:spcBef>
              <a:spcAft>
                <a:spcPct val="0"/>
              </a:spcAft>
              <a:defRPr/>
            </a:pPr>
            <a:r>
              <a:rPr lang="lv-LV" sz="1099" dirty="0">
                <a:solidFill>
                  <a:prstClr val="black"/>
                </a:solidFill>
                <a:latin typeface="Verdana" panose="020B0604030504040204" pitchFamily="34" charset="0"/>
                <a:ea typeface="Verdana" panose="020B0604030504040204" pitchFamily="34" charset="0"/>
              </a:rPr>
              <a:t>https://www.lm.gov.lv/lv/sabiedriskas-domas-aptauja-par-sabiedribas-izpratni-par-diskriminacijas-aspektiem-28122022 </a:t>
            </a:r>
          </a:p>
        </p:txBody>
      </p:sp>
      <p:sp>
        <p:nvSpPr>
          <p:cNvPr id="5" name="Slide Number Placeholder 4">
            <a:extLst>
              <a:ext uri="{FF2B5EF4-FFF2-40B4-BE49-F238E27FC236}">
                <a16:creationId xmlns:a16="http://schemas.microsoft.com/office/drawing/2014/main" id="{2EF7207E-3866-4C56-B961-AFA91F822DD1}"/>
              </a:ext>
            </a:extLst>
          </p:cNvPr>
          <p:cNvSpPr>
            <a:spLocks noGrp="1"/>
          </p:cNvSpPr>
          <p:nvPr>
            <p:ph type="sldNum" sz="quarter" idx="12"/>
          </p:nvPr>
        </p:nvSpPr>
        <p:spPr>
          <a:xfrm>
            <a:off x="9226165" y="6402718"/>
            <a:ext cx="2741521" cy="364901"/>
          </a:xfrm>
        </p:spPr>
        <p:txBody>
          <a:bodyPr/>
          <a:lstStyle/>
          <a:p>
            <a:pPr defTabSz="456930"/>
            <a:fld id="{CC5AF384-14A1-4B5D-B39F-5C4D2527B5B5}" type="slidenum">
              <a:rPr lang="en-US" kern="1200">
                <a:solidFill>
                  <a:prstClr val="black">
                    <a:tint val="75000"/>
                  </a:prstClr>
                </a:solidFill>
                <a:latin typeface="Calibri" panose="020F0502020204030204"/>
                <a:ea typeface="+mn-ea"/>
                <a:cs typeface="+mn-cs"/>
              </a:rPr>
              <a:pPr defTabSz="456930"/>
              <a:t>4</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80468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85359-5D80-4083-AB85-CCF460C4039D}"/>
              </a:ext>
            </a:extLst>
          </p:cNvPr>
          <p:cNvSpPr>
            <a:spLocks noGrp="1"/>
          </p:cNvSpPr>
          <p:nvPr>
            <p:ph idx="1"/>
          </p:nvPr>
        </p:nvSpPr>
        <p:spPr>
          <a:xfrm>
            <a:off x="4103794" y="3201402"/>
            <a:ext cx="7231423" cy="1839665"/>
          </a:xfrm>
          <a:solidFill>
            <a:srgbClr val="EFF3EF"/>
          </a:solidFill>
        </p:spPr>
        <p:txBody>
          <a:bodyPr>
            <a:noAutofit/>
          </a:bodyPr>
          <a:lstStyle/>
          <a:p>
            <a:pPr marL="0" indent="0" eaLnBrk="0" fontAlgn="base" hangingPunct="0">
              <a:spcBef>
                <a:spcPts val="1399"/>
              </a:spcBef>
              <a:buNone/>
              <a:defRPr/>
            </a:pPr>
            <a:r>
              <a:rPr lang="lv-LV" sz="2327" b="1" dirty="0">
                <a:solidFill>
                  <a:srgbClr val="C00000"/>
                </a:solidFill>
                <a:latin typeface="Arial" panose="020B0604020202020204" pitchFamily="34" charset="0"/>
                <a:ea typeface="Verdana"/>
                <a:cs typeface="Arial" panose="020B0604020202020204" pitchFamily="34" charset="0"/>
              </a:rPr>
              <a:t>3 specifiskas darbības</a:t>
            </a:r>
            <a:r>
              <a:rPr lang="lv-LV" sz="2327" dirty="0">
                <a:solidFill>
                  <a:prstClr val="black"/>
                </a:solidFill>
                <a:latin typeface="Arial" panose="020B0604020202020204" pitchFamily="34" charset="0"/>
                <a:ea typeface="Verdana"/>
                <a:cs typeface="Arial" panose="020B0604020202020204" pitchFamily="34" charset="0"/>
              </a:rPr>
              <a:t>, </a:t>
            </a:r>
            <a:r>
              <a:rPr lang="lv-LV" sz="2327" dirty="0">
                <a:latin typeface="Arial" panose="020B0604020202020204" pitchFamily="34" charset="0"/>
                <a:ea typeface="Verdana"/>
                <a:cs typeface="Arial" panose="020B0604020202020204" pitchFamily="34" charset="0"/>
              </a:rPr>
              <a:t>kas īpaši veicina vides un informācijas </a:t>
            </a:r>
            <a:r>
              <a:rPr lang="lv-LV" sz="2327" dirty="0" err="1">
                <a:latin typeface="Arial" panose="020B0604020202020204" pitchFamily="34" charset="0"/>
                <a:ea typeface="Verdana"/>
                <a:cs typeface="Arial" panose="020B0604020202020204" pitchFamily="34" charset="0"/>
              </a:rPr>
              <a:t>piekļūstamību</a:t>
            </a:r>
            <a:r>
              <a:rPr lang="lv-LV" sz="2327" dirty="0">
                <a:latin typeface="Arial" panose="020B0604020202020204" pitchFamily="34" charset="0"/>
                <a:ea typeface="Verdana"/>
                <a:cs typeface="Arial" panose="020B0604020202020204" pitchFamily="34" charset="0"/>
              </a:rPr>
              <a:t> personām ar kustību, redzes, dzirdes vai garīga rakstura traucējumiem, vecāka gadagājuma cilvēkiem un vecākiem ar maziem bērniem</a:t>
            </a:r>
            <a:endParaRPr lang="lv-LV" sz="2327"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074A8E2D-9CF0-4209-8039-C8D53AB7261D}"/>
              </a:ext>
            </a:extLst>
          </p:cNvPr>
          <p:cNvSpPr>
            <a:spLocks noGrp="1"/>
          </p:cNvSpPr>
          <p:nvPr>
            <p:ph type="body" sz="quarter" idx="15"/>
          </p:nvPr>
        </p:nvSpPr>
        <p:spPr>
          <a:xfrm>
            <a:off x="4103792" y="1166550"/>
            <a:ext cx="7231424" cy="1994540"/>
          </a:xfrm>
          <a:solidFill>
            <a:schemeClr val="bg2">
              <a:lumMod val="60000"/>
              <a:lumOff val="40000"/>
            </a:schemeClr>
          </a:solidFill>
        </p:spPr>
        <p:txBody>
          <a:bodyPr>
            <a:normAutofit fontScale="77500" lnSpcReduction="20000"/>
          </a:bodyPr>
          <a:lstStyle/>
          <a:p>
            <a:pPr eaLnBrk="0" fontAlgn="base" hangingPunct="0">
              <a:spcBef>
                <a:spcPts val="1399"/>
              </a:spcBef>
              <a:defRPr/>
            </a:pPr>
            <a:endParaRPr lang="lv-LV" sz="3068" b="1" dirty="0">
              <a:solidFill>
                <a:srgbClr val="00A400"/>
              </a:solidFill>
              <a:latin typeface="Arial" panose="020B0604020202020204" pitchFamily="34" charset="0"/>
              <a:ea typeface="Verdana"/>
              <a:cs typeface="Arial" panose="020B0604020202020204" pitchFamily="34" charset="0"/>
            </a:endParaRPr>
          </a:p>
          <a:p>
            <a:pPr defTabSz="937659" eaLnBrk="0" fontAlgn="base" hangingPunct="0">
              <a:lnSpc>
                <a:spcPct val="110000"/>
              </a:lnSpc>
              <a:spcBef>
                <a:spcPct val="0"/>
              </a:spcBef>
              <a:spcAft>
                <a:spcPts val="600"/>
              </a:spcAft>
              <a:defRPr/>
            </a:pPr>
            <a:r>
              <a:rPr lang="lv-LV" sz="3068" b="1" dirty="0">
                <a:solidFill>
                  <a:srgbClr val="C00000"/>
                </a:solidFill>
                <a:latin typeface="Arial" panose="020B0604020202020204" pitchFamily="34" charset="0"/>
                <a:ea typeface="Verdana"/>
                <a:cs typeface="Arial" panose="020B0604020202020204" pitchFamily="34" charset="0"/>
              </a:rPr>
              <a:t>3 vispārīgas darbības </a:t>
            </a:r>
          </a:p>
          <a:p>
            <a:pPr marL="285582" indent="-285582" defTabSz="937659" eaLnBrk="0" fontAlgn="base" hangingPunct="0">
              <a:lnSpc>
                <a:spcPct val="110000"/>
              </a:lnSpc>
              <a:spcBef>
                <a:spcPct val="0"/>
              </a:spcBef>
              <a:spcAft>
                <a:spcPts val="600"/>
              </a:spcAft>
              <a:buFont typeface="Arial" panose="020B0604020202020204" pitchFamily="34" charset="0"/>
              <a:buChar char="•"/>
              <a:defRPr/>
            </a:pPr>
            <a:r>
              <a:rPr lang="lv-LV" sz="3068" dirty="0">
                <a:latin typeface="Arial" panose="020B0604020202020204" pitchFamily="34" charset="0"/>
                <a:ea typeface="Verdana" panose="020B0604030504040204" pitchFamily="34" charset="0"/>
                <a:cs typeface="Arial" panose="020B0604020202020204" pitchFamily="34" charset="0"/>
              </a:rPr>
              <a:t>projekta vadības un īstenošanas personāls</a:t>
            </a:r>
          </a:p>
          <a:p>
            <a:pPr marL="285582" indent="-285582" defTabSz="937659" eaLnBrk="0" fontAlgn="base" hangingPunct="0">
              <a:lnSpc>
                <a:spcPct val="110000"/>
              </a:lnSpc>
              <a:spcBef>
                <a:spcPct val="0"/>
              </a:spcBef>
              <a:spcAft>
                <a:spcPts val="600"/>
              </a:spcAft>
              <a:buFont typeface="Arial" panose="020B0604020202020204" pitchFamily="34" charset="0"/>
              <a:buChar char="•"/>
              <a:defRPr/>
            </a:pPr>
            <a:r>
              <a:rPr lang="lv-LV" sz="3068" dirty="0">
                <a:latin typeface="Arial" panose="020B0604020202020204" pitchFamily="34" charset="0"/>
                <a:ea typeface="Verdana" panose="020B0604030504040204" pitchFamily="34" charset="0"/>
                <a:cs typeface="Arial" panose="020B0604020202020204" pitchFamily="34" charset="0"/>
              </a:rPr>
              <a:t>informācijas un publicitātes pasākumi</a:t>
            </a:r>
          </a:p>
          <a:p>
            <a:pPr marL="285582" indent="-285582" defTabSz="937659" eaLnBrk="0" fontAlgn="base" hangingPunct="0">
              <a:lnSpc>
                <a:spcPct val="110000"/>
              </a:lnSpc>
              <a:spcBef>
                <a:spcPct val="0"/>
              </a:spcBef>
              <a:spcAft>
                <a:spcPts val="600"/>
              </a:spcAft>
              <a:buFont typeface="Arial" panose="020B0604020202020204" pitchFamily="34" charset="0"/>
              <a:buChar char="•"/>
              <a:defRPr/>
            </a:pPr>
            <a:r>
              <a:rPr lang="lv-LV" sz="3068" dirty="0">
                <a:latin typeface="Arial" panose="020B0604020202020204" pitchFamily="34" charset="0"/>
                <a:ea typeface="Verdana" panose="020B0604030504040204" pitchFamily="34" charset="0"/>
                <a:cs typeface="Arial" panose="020B0604020202020204" pitchFamily="34" charset="0"/>
              </a:rPr>
              <a:t>sociāli atbildīgs iepirkums</a:t>
            </a:r>
          </a:p>
          <a:p>
            <a:pPr eaLnBrk="0" fontAlgn="base" hangingPunct="0">
              <a:spcBef>
                <a:spcPts val="1399"/>
              </a:spcBef>
              <a:defRPr/>
            </a:pPr>
            <a:endParaRPr lang="lv-LV" dirty="0"/>
          </a:p>
        </p:txBody>
      </p:sp>
      <p:sp>
        <p:nvSpPr>
          <p:cNvPr id="6" name="Content Placeholder 2">
            <a:extLst>
              <a:ext uri="{FF2B5EF4-FFF2-40B4-BE49-F238E27FC236}">
                <a16:creationId xmlns:a16="http://schemas.microsoft.com/office/drawing/2014/main" id="{D3F466CB-7805-4B9F-89D9-1DC5F6C3CFF7}"/>
              </a:ext>
            </a:extLst>
          </p:cNvPr>
          <p:cNvSpPr txBox="1">
            <a:spLocks/>
          </p:cNvSpPr>
          <p:nvPr/>
        </p:nvSpPr>
        <p:spPr>
          <a:xfrm>
            <a:off x="4103793" y="5041067"/>
            <a:ext cx="7231422" cy="1331893"/>
          </a:xfrm>
          <a:prstGeom prst="rect">
            <a:avLst/>
          </a:prstGeom>
          <a:solidFill>
            <a:schemeClr val="accent6">
              <a:lumMod val="60000"/>
              <a:lumOff val="40000"/>
            </a:schemeClr>
          </a:solidFill>
        </p:spPr>
        <p:txBody>
          <a:bodyPr vert="horz" lIns="91384" tIns="45692" rIns="91384" bIns="45692" rtlCol="0" anchor="ctr">
            <a:normAutofit/>
          </a:bodyPr>
          <a:lst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75000"/>
                    <a:lumOff val="2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75000"/>
                    <a:lumOff val="2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75000"/>
                    <a:lumOff val="2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9pPr>
          </a:lstStyle>
          <a:p>
            <a:pPr marL="0" indent="0" defTabSz="685395" eaLnBrk="0" fontAlgn="base" hangingPunct="0">
              <a:spcBef>
                <a:spcPts val="1399"/>
              </a:spcBef>
              <a:buClrTx/>
              <a:buNone/>
              <a:defRPr/>
            </a:pPr>
            <a:r>
              <a:rPr lang="lv-LV" sz="2327" b="1" dirty="0">
                <a:solidFill>
                  <a:srgbClr val="C00000"/>
                </a:solidFill>
                <a:latin typeface="Arial" panose="020B0604020202020204" pitchFamily="34" charset="0"/>
                <a:ea typeface="Verdana"/>
                <a:cs typeface="Arial" panose="020B0604020202020204" pitchFamily="34" charset="0"/>
              </a:rPr>
              <a:t>1 horizontālā principa rādītājs </a:t>
            </a:r>
            <a:r>
              <a:rPr lang="lv-LV" sz="2327" dirty="0">
                <a:solidFill>
                  <a:srgbClr val="2F2B20"/>
                </a:solidFill>
                <a:latin typeface="Arial" panose="020B0604020202020204" pitchFamily="34" charset="0"/>
                <a:ea typeface="Verdana"/>
                <a:cs typeface="Arial" panose="020B0604020202020204" pitchFamily="34" charset="0"/>
              </a:rPr>
              <a:t>–</a:t>
            </a:r>
            <a:r>
              <a:rPr lang="lv-LV" sz="2327" b="1" dirty="0">
                <a:solidFill>
                  <a:srgbClr val="C00000"/>
                </a:solidFill>
                <a:latin typeface="Arial" panose="020B0604020202020204" pitchFamily="34" charset="0"/>
                <a:ea typeface="Verdana"/>
                <a:cs typeface="Arial" panose="020B0604020202020204" pitchFamily="34" charset="0"/>
              </a:rPr>
              <a:t> </a:t>
            </a:r>
            <a:r>
              <a:rPr lang="lv-LV" sz="2327" dirty="0">
                <a:solidFill>
                  <a:schemeClr val="tx1"/>
                </a:solidFill>
                <a:latin typeface="Arial" panose="020B0604020202020204" pitchFamily="34" charset="0"/>
                <a:ea typeface="Verdana"/>
                <a:cs typeface="Arial" panose="020B0604020202020204" pitchFamily="34" charset="0"/>
              </a:rPr>
              <a:t>konkrēts un izmērāms (definēti MK noteikumos)</a:t>
            </a:r>
          </a:p>
          <a:p>
            <a:pPr marL="0" indent="0" defTabSz="685395">
              <a:spcBef>
                <a:spcPts val="899"/>
              </a:spcBef>
              <a:buClr>
                <a:srgbClr val="A9A57C"/>
              </a:buClr>
              <a:buNone/>
              <a:defRPr/>
            </a:pPr>
            <a:endParaRPr lang="lv-LV" sz="1499" dirty="0">
              <a:solidFill>
                <a:srgbClr val="2F2B20">
                  <a:lumMod val="75000"/>
                  <a:lumOff val="25000"/>
                </a:srgbClr>
              </a:solidFill>
              <a:latin typeface="Corbel" panose="020B0503020204020204"/>
            </a:endParaRPr>
          </a:p>
        </p:txBody>
      </p:sp>
      <p:sp>
        <p:nvSpPr>
          <p:cNvPr id="4" name="TextBox 3">
            <a:extLst>
              <a:ext uri="{FF2B5EF4-FFF2-40B4-BE49-F238E27FC236}">
                <a16:creationId xmlns:a16="http://schemas.microsoft.com/office/drawing/2014/main" id="{9DF0E1A1-B9A2-4C67-B6A3-A70874AA4369}"/>
              </a:ext>
            </a:extLst>
          </p:cNvPr>
          <p:cNvSpPr txBox="1"/>
          <p:nvPr/>
        </p:nvSpPr>
        <p:spPr>
          <a:xfrm>
            <a:off x="3585225" y="219649"/>
            <a:ext cx="8268558" cy="873829"/>
          </a:xfrm>
          <a:prstGeom prst="rect">
            <a:avLst/>
          </a:prstGeom>
          <a:noFill/>
        </p:spPr>
        <p:txBody>
          <a:bodyPr wrap="square" rtlCol="0">
            <a:spAutoFit/>
          </a:bodyPr>
          <a:lstStyle/>
          <a:p>
            <a:r>
              <a:rPr lang="lv-LV" sz="2539" b="1" dirty="0">
                <a:solidFill>
                  <a:srgbClr val="C00000"/>
                </a:solidFill>
                <a:latin typeface="Arial" panose="020B0604020202020204" pitchFamily="34" charset="0"/>
                <a:cs typeface="Arial" panose="020B0604020202020204" pitchFamily="34" charset="0"/>
              </a:rPr>
              <a:t>1.1.1.5. un 1.1.1.8. pasākumiem ir netieša ietekme uz HP VINPI</a:t>
            </a:r>
          </a:p>
        </p:txBody>
      </p:sp>
      <p:sp>
        <p:nvSpPr>
          <p:cNvPr id="9" name="Rectangle 8">
            <a:extLst>
              <a:ext uri="{FF2B5EF4-FFF2-40B4-BE49-F238E27FC236}">
                <a16:creationId xmlns:a16="http://schemas.microsoft.com/office/drawing/2014/main" id="{CB68E1E3-5B8B-4586-90F8-E5B95B42B2E8}"/>
              </a:ext>
            </a:extLst>
          </p:cNvPr>
          <p:cNvSpPr/>
          <p:nvPr/>
        </p:nvSpPr>
        <p:spPr>
          <a:xfrm>
            <a:off x="211957" y="2234114"/>
            <a:ext cx="2659910" cy="2143536"/>
          </a:xfrm>
          <a:prstGeom prst="rect">
            <a:avLst/>
          </a:prstGeom>
        </p:spPr>
        <p:txBody>
          <a:bodyPr wrap="square">
            <a:spAutoFit/>
          </a:bodyPr>
          <a:lstStyle/>
          <a:p>
            <a:r>
              <a:rPr lang="lv-LV" sz="1904" dirty="0"/>
              <a:t>Projektā ir paredzētas darbības, kas veicina horizontālā principa ”Vienlīdzība, iekļaušana, </a:t>
            </a:r>
            <a:r>
              <a:rPr lang="lv-LV" sz="1904" dirty="0" err="1"/>
              <a:t>nediskriminācija</a:t>
            </a:r>
            <a:r>
              <a:rPr lang="lv-LV" sz="1904" dirty="0"/>
              <a:t> un </a:t>
            </a:r>
            <a:r>
              <a:rPr lang="lv-LV" sz="1904" dirty="0" err="1"/>
              <a:t>pamattiesību</a:t>
            </a:r>
            <a:r>
              <a:rPr lang="lv-LV" sz="1904" dirty="0"/>
              <a:t> ievērošana” īstenošanu</a:t>
            </a:r>
          </a:p>
        </p:txBody>
      </p:sp>
      <p:sp>
        <p:nvSpPr>
          <p:cNvPr id="10" name="TextBox 9">
            <a:extLst>
              <a:ext uri="{FF2B5EF4-FFF2-40B4-BE49-F238E27FC236}">
                <a16:creationId xmlns:a16="http://schemas.microsoft.com/office/drawing/2014/main" id="{E95C24E1-D792-4121-9412-8E6E9D37C10A}"/>
              </a:ext>
            </a:extLst>
          </p:cNvPr>
          <p:cNvSpPr txBox="1"/>
          <p:nvPr/>
        </p:nvSpPr>
        <p:spPr>
          <a:xfrm>
            <a:off x="211957" y="909616"/>
            <a:ext cx="2901720" cy="678391"/>
          </a:xfrm>
          <a:prstGeom prst="rect">
            <a:avLst/>
          </a:prstGeom>
          <a:noFill/>
        </p:spPr>
        <p:txBody>
          <a:bodyPr wrap="square" rtlCol="0">
            <a:spAutoFit/>
          </a:bodyPr>
          <a:lstStyle/>
          <a:p>
            <a:r>
              <a:rPr lang="lv-LV" sz="1904" b="1" dirty="0">
                <a:solidFill>
                  <a:srgbClr val="C00000"/>
                </a:solidFill>
              </a:rPr>
              <a:t>Specifiskais atbilstības kritērijs (papildināmais)</a:t>
            </a:r>
          </a:p>
        </p:txBody>
      </p:sp>
    </p:spTree>
    <p:extLst>
      <p:ext uri="{BB962C8B-B14F-4D97-AF65-F5344CB8AC3E}">
        <p14:creationId xmlns:p14="http://schemas.microsoft.com/office/powerpoint/2010/main" val="3043140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7378-FFAB-456F-9B8F-AE91440CD13A}"/>
              </a:ext>
            </a:extLst>
          </p:cNvPr>
          <p:cNvSpPr>
            <a:spLocks noGrp="1"/>
          </p:cNvSpPr>
          <p:nvPr>
            <p:ph type="title"/>
          </p:nvPr>
        </p:nvSpPr>
        <p:spPr>
          <a:xfrm>
            <a:off x="292561" y="1099793"/>
            <a:ext cx="2482274" cy="3957346"/>
          </a:xfrm>
        </p:spPr>
        <p:txBody>
          <a:bodyPr>
            <a:normAutofit fontScale="90000"/>
          </a:bodyPr>
          <a:lstStyle/>
          <a:p>
            <a:pPr defTabSz="456930">
              <a:lnSpc>
                <a:spcPct val="100000"/>
              </a:lnSpc>
            </a:pPr>
            <a:br>
              <a:rPr lang="lv-LV" sz="1799" b="1" dirty="0">
                <a:solidFill>
                  <a:srgbClr val="C00000"/>
                </a:solidFill>
                <a:latin typeface="Verdana" panose="020B0604030504040204" pitchFamily="34" charset="0"/>
                <a:ea typeface="Verdana" panose="020B0604030504040204" pitchFamily="34" charset="0"/>
                <a:cs typeface="+mn-cs"/>
              </a:rPr>
            </a:br>
            <a:br>
              <a:rPr lang="lv-LV" sz="1799" b="1" dirty="0">
                <a:solidFill>
                  <a:srgbClr val="C00000"/>
                </a:solidFill>
                <a:latin typeface="Verdana" panose="020B0604030504040204" pitchFamily="34" charset="0"/>
                <a:ea typeface="Verdana" panose="020B0604030504040204" pitchFamily="34" charset="0"/>
                <a:cs typeface="+mn-cs"/>
              </a:rPr>
            </a:br>
            <a:br>
              <a:rPr lang="lv-LV" sz="1799" b="1" dirty="0">
                <a:solidFill>
                  <a:srgbClr val="C00000"/>
                </a:solidFill>
                <a:latin typeface="Verdana" panose="020B0604030504040204" pitchFamily="34" charset="0"/>
                <a:ea typeface="Verdana" panose="020B0604030504040204" pitchFamily="34" charset="0"/>
                <a:cs typeface="+mn-cs"/>
              </a:rPr>
            </a:br>
            <a:br>
              <a:rPr lang="lv-LV" sz="2399" b="1" dirty="0">
                <a:solidFill>
                  <a:schemeClr val="accent3">
                    <a:lumMod val="75000"/>
                  </a:schemeClr>
                </a:solidFill>
                <a:latin typeface="Verdana" panose="020B0604030504040204" pitchFamily="34" charset="0"/>
                <a:ea typeface="Verdana" panose="020B0604030504040204" pitchFamily="34" charset="0"/>
                <a:cs typeface="+mn-cs"/>
              </a:rPr>
            </a:br>
            <a:br>
              <a:rPr lang="lv-LV" sz="2962" b="1" dirty="0">
                <a:solidFill>
                  <a:schemeClr val="accent6">
                    <a:lumMod val="50000"/>
                  </a:schemeClr>
                </a:solidFill>
                <a:latin typeface="+mn-lt"/>
                <a:ea typeface="Verdana" panose="020B0604030504040204" pitchFamily="34" charset="0"/>
                <a:cs typeface="Calibri" panose="020F0502020204030204" pitchFamily="34" charset="0"/>
              </a:rPr>
            </a:br>
            <a:r>
              <a:rPr lang="lv-LV" sz="2962" b="1" dirty="0">
                <a:solidFill>
                  <a:srgbClr val="C00000"/>
                </a:solidFill>
                <a:latin typeface="+mn-lt"/>
                <a:ea typeface="Verdana" panose="020B0604030504040204" pitchFamily="34" charset="0"/>
                <a:cs typeface="Calibri" panose="020F0502020204030204" pitchFamily="34" charset="0"/>
              </a:rPr>
              <a:t>Projekta vadības un īstenošanas personāls</a:t>
            </a:r>
            <a:br>
              <a:rPr lang="lv-LV" sz="2962" b="1" dirty="0">
                <a:solidFill>
                  <a:schemeClr val="accent6">
                    <a:lumMod val="50000"/>
                  </a:schemeClr>
                </a:solidFill>
                <a:latin typeface="+mn-lt"/>
                <a:ea typeface="Verdana" panose="020B0604030504040204" pitchFamily="34" charset="0"/>
                <a:cs typeface="+mn-cs"/>
              </a:rPr>
            </a:br>
            <a:endParaRPr lang="lv-LV" sz="2962" dirty="0">
              <a:solidFill>
                <a:schemeClr val="accent6">
                  <a:lumMod val="50000"/>
                </a:schemeClr>
              </a:solidFill>
              <a:latin typeface="+mn-lt"/>
            </a:endParaRPr>
          </a:p>
        </p:txBody>
      </p:sp>
      <p:sp>
        <p:nvSpPr>
          <p:cNvPr id="3" name="Slide Number Placeholder 2">
            <a:extLst>
              <a:ext uri="{FF2B5EF4-FFF2-40B4-BE49-F238E27FC236}">
                <a16:creationId xmlns:a16="http://schemas.microsoft.com/office/drawing/2014/main" id="{55E29FE4-105A-4767-8EBB-66D03406F840}"/>
              </a:ext>
            </a:extLst>
          </p:cNvPr>
          <p:cNvSpPr>
            <a:spLocks noGrp="1"/>
          </p:cNvSpPr>
          <p:nvPr>
            <p:ph type="sldNum" idx="12"/>
          </p:nvPr>
        </p:nvSpPr>
        <p:spPr/>
        <p:txBody>
          <a:bodyPr/>
          <a:lstStyle/>
          <a:p>
            <a:pPr defTabSz="456930"/>
            <a:fld id="{00000000-1234-1234-1234-123412341234}" type="slidenum">
              <a:rPr lang="en" kern="1200">
                <a:solidFill>
                  <a:srgbClr val="FFFFFF"/>
                </a:solidFill>
              </a:rPr>
              <a:pPr defTabSz="456930"/>
              <a:t>6</a:t>
            </a:fld>
            <a:endParaRPr lang="en" kern="1200">
              <a:solidFill>
                <a:srgbClr val="FFFFFF"/>
              </a:solidFill>
            </a:endParaRPr>
          </a:p>
        </p:txBody>
      </p:sp>
      <p:sp>
        <p:nvSpPr>
          <p:cNvPr id="4" name="Rectangle 3">
            <a:extLst>
              <a:ext uri="{FF2B5EF4-FFF2-40B4-BE49-F238E27FC236}">
                <a16:creationId xmlns:a16="http://schemas.microsoft.com/office/drawing/2014/main" id="{6EED6B78-C0A4-4683-A777-46124FB3E09E}"/>
              </a:ext>
            </a:extLst>
          </p:cNvPr>
          <p:cNvSpPr/>
          <p:nvPr/>
        </p:nvSpPr>
        <p:spPr>
          <a:xfrm>
            <a:off x="1421007" y="285471"/>
            <a:ext cx="6574300" cy="678327"/>
          </a:xfrm>
          <a:prstGeom prst="rect">
            <a:avLst/>
          </a:prstGeom>
        </p:spPr>
        <p:txBody>
          <a:bodyPr wrap="none">
            <a:spAutoFit/>
          </a:bodyPr>
          <a:lstStyle/>
          <a:p>
            <a:pPr defTabSz="456930"/>
            <a:r>
              <a:rPr lang="lv-LV" sz="3808" b="1" dirty="0">
                <a:solidFill>
                  <a:srgbClr val="669900"/>
                </a:solidFill>
                <a:latin typeface="Calibri" panose="020F0502020204030204" pitchFamily="34" charset="0"/>
                <a:ea typeface="Verdana" panose="020B0604030504040204" pitchFamily="34" charset="0"/>
                <a:cs typeface="Calibri" panose="020F0502020204030204" pitchFamily="34" charset="0"/>
              </a:rPr>
              <a:t>Vispārīgās HP VINPI darbības (I)</a:t>
            </a:r>
          </a:p>
        </p:txBody>
      </p:sp>
      <p:sp>
        <p:nvSpPr>
          <p:cNvPr id="7" name="Rectangle 6">
            <a:extLst>
              <a:ext uri="{FF2B5EF4-FFF2-40B4-BE49-F238E27FC236}">
                <a16:creationId xmlns:a16="http://schemas.microsoft.com/office/drawing/2014/main" id="{CC822D79-6F18-468B-A1AD-5AF443A5B147}"/>
              </a:ext>
            </a:extLst>
          </p:cNvPr>
          <p:cNvSpPr/>
          <p:nvPr/>
        </p:nvSpPr>
        <p:spPr>
          <a:xfrm>
            <a:off x="3194280" y="1736330"/>
            <a:ext cx="8285351" cy="4325158"/>
          </a:xfrm>
          <a:prstGeom prst="rect">
            <a:avLst/>
          </a:prstGeom>
        </p:spPr>
        <p:txBody>
          <a:bodyPr wrap="square">
            <a:spAutoFit/>
          </a:bodyPr>
          <a:lstStyle/>
          <a:p>
            <a:pPr marL="362720" indent="-362720" algn="just">
              <a:buFont typeface="Wingdings" panose="05000000000000000000" pitchFamily="2" charset="2"/>
              <a:buChar char="§"/>
            </a:pPr>
            <a:r>
              <a:rPr lang="lv-LV" sz="2116" dirty="0">
                <a:latin typeface="Arial" panose="020B0604020202020204" pitchFamily="34" charset="0"/>
                <a:ea typeface="Times New Roman" panose="02020603050405020304" pitchFamily="18" charset="0"/>
                <a:cs typeface="Arial" panose="020B0604020202020204" pitchFamily="34" charset="0"/>
              </a:rPr>
              <a:t>sievietēm un vīriešiem (projekta vadības un īstenošanas personālam) tiks nodrošinātas vienlīdzīgas iespējas, tostarp nodrošinot dalību mācību pasākumos, semināros, darba grupās, komandējumos</a:t>
            </a:r>
          </a:p>
          <a:p>
            <a:pPr marL="362720" indent="-362720" algn="just">
              <a:buFont typeface="Wingdings" panose="05000000000000000000" pitchFamily="2" charset="2"/>
              <a:buChar char="§"/>
            </a:pPr>
            <a:endParaRPr lang="lv-LV" sz="2116" dirty="0">
              <a:latin typeface="Arial" panose="020B0604020202020204" pitchFamily="34" charset="0"/>
              <a:ea typeface="Times New Roman" panose="02020603050405020304" pitchFamily="18" charset="0"/>
              <a:cs typeface="Arial" panose="020B0604020202020204" pitchFamily="34" charset="0"/>
            </a:endParaRPr>
          </a:p>
          <a:p>
            <a:pPr marL="362720" indent="-362720" algn="just">
              <a:buFont typeface="Wingdings" panose="05000000000000000000" pitchFamily="2" charset="2"/>
              <a:buChar char="§"/>
            </a:pPr>
            <a:r>
              <a:rPr lang="lv-LV" sz="2116" dirty="0">
                <a:latin typeface="Arial" panose="020B0604020202020204" pitchFamily="34" charset="0"/>
                <a:ea typeface="Times New Roman" panose="02020603050405020304" pitchFamily="18" charset="0"/>
                <a:cs typeface="Arial" panose="020B0604020202020204" pitchFamily="34" charset="0"/>
              </a:rPr>
              <a:t>projekta vadībā un īstenošanā tiks ievēroti tādi personāla atlases nosacījumi un prakses, kas ir nediskriminējošas un iekļaujošas cilvēkiem ar invaliditāti</a:t>
            </a:r>
          </a:p>
          <a:p>
            <a:pPr algn="just"/>
            <a:r>
              <a:rPr lang="lv-LV" sz="2116" dirty="0">
                <a:latin typeface="Arial" panose="020B0604020202020204" pitchFamily="34" charset="0"/>
                <a:ea typeface="Times New Roman" panose="02020603050405020304" pitchFamily="18" charset="0"/>
                <a:cs typeface="Arial" panose="020B0604020202020204" pitchFamily="34" charset="0"/>
              </a:rPr>
              <a:t> </a:t>
            </a:r>
          </a:p>
          <a:p>
            <a:pPr marL="362720" indent="-362720" algn="just">
              <a:buFont typeface="Wingdings" panose="05000000000000000000" pitchFamily="2" charset="2"/>
              <a:buChar char="§"/>
            </a:pPr>
            <a:r>
              <a:rPr lang="lv-LV" sz="2116" dirty="0">
                <a:latin typeface="Arial" panose="020B0604020202020204" pitchFamily="34" charset="0"/>
                <a:ea typeface="Times New Roman" panose="02020603050405020304" pitchFamily="18" charset="0"/>
                <a:cs typeface="Arial" panose="020B0604020202020204" pitchFamily="34" charset="0"/>
              </a:rPr>
              <a:t>projekta vadība un īstenošana notiks personām ar funkcionāliem traucējumiem pielāgotās telpās, tostarp pielāgotas informācijas un komunikāciju tehnoloģijas, ja tas ir nepieciešams</a:t>
            </a:r>
          </a:p>
          <a:p>
            <a:pPr marL="362720" indent="-362720" algn="just">
              <a:buFont typeface="Wingdings" panose="05000000000000000000" pitchFamily="2" charset="2"/>
              <a:buChar char="§"/>
            </a:pPr>
            <a:endParaRPr lang="lv-LV" sz="2116"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1184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7378-FFAB-456F-9B8F-AE91440CD13A}"/>
              </a:ext>
            </a:extLst>
          </p:cNvPr>
          <p:cNvSpPr>
            <a:spLocks noGrp="1"/>
          </p:cNvSpPr>
          <p:nvPr>
            <p:ph type="title"/>
          </p:nvPr>
        </p:nvSpPr>
        <p:spPr>
          <a:xfrm>
            <a:off x="292561" y="1099793"/>
            <a:ext cx="2758647" cy="3957346"/>
          </a:xfrm>
        </p:spPr>
        <p:txBody>
          <a:bodyPr/>
          <a:lstStyle/>
          <a:p>
            <a:pPr defTabSz="456930">
              <a:lnSpc>
                <a:spcPct val="100000"/>
              </a:lnSpc>
            </a:pPr>
            <a:br>
              <a:rPr lang="lv-LV" sz="1799" b="1" dirty="0">
                <a:solidFill>
                  <a:srgbClr val="C00000"/>
                </a:solidFill>
                <a:latin typeface="Verdana" panose="020B0604030504040204" pitchFamily="34" charset="0"/>
                <a:ea typeface="Verdana" panose="020B0604030504040204" pitchFamily="34" charset="0"/>
                <a:cs typeface="+mn-cs"/>
              </a:rPr>
            </a:br>
            <a:br>
              <a:rPr lang="lv-LV" sz="1799" b="1" dirty="0">
                <a:solidFill>
                  <a:srgbClr val="C00000"/>
                </a:solidFill>
                <a:latin typeface="Verdana" panose="020B0604030504040204" pitchFamily="34" charset="0"/>
                <a:ea typeface="Verdana" panose="020B0604030504040204" pitchFamily="34" charset="0"/>
                <a:cs typeface="+mn-cs"/>
              </a:rPr>
            </a:br>
            <a:br>
              <a:rPr lang="lv-LV" sz="1799" b="1" dirty="0">
                <a:solidFill>
                  <a:srgbClr val="C00000"/>
                </a:solidFill>
                <a:latin typeface="Verdana" panose="020B0604030504040204" pitchFamily="34" charset="0"/>
                <a:ea typeface="Verdana" panose="020B0604030504040204" pitchFamily="34" charset="0"/>
                <a:cs typeface="+mn-cs"/>
              </a:rPr>
            </a:br>
            <a:br>
              <a:rPr lang="lv-LV" sz="2399" b="1" dirty="0">
                <a:solidFill>
                  <a:schemeClr val="accent3">
                    <a:lumMod val="75000"/>
                  </a:schemeClr>
                </a:solidFill>
                <a:latin typeface="Verdana" panose="020B0604030504040204" pitchFamily="34" charset="0"/>
                <a:ea typeface="Verdana" panose="020B0604030504040204" pitchFamily="34" charset="0"/>
                <a:cs typeface="+mn-cs"/>
              </a:rPr>
            </a:br>
            <a:br>
              <a:rPr lang="lv-LV" sz="2399" b="1" dirty="0">
                <a:solidFill>
                  <a:schemeClr val="accent3">
                    <a:lumMod val="75000"/>
                  </a:schemeClr>
                </a:solidFill>
                <a:latin typeface="Verdana" panose="020B0604030504040204" pitchFamily="34" charset="0"/>
                <a:ea typeface="Verdana" panose="020B0604030504040204" pitchFamily="34" charset="0"/>
                <a:cs typeface="+mn-cs"/>
              </a:rPr>
            </a:br>
            <a:r>
              <a:rPr lang="lv-LV" sz="2399" b="1" dirty="0">
                <a:solidFill>
                  <a:srgbClr val="C00000"/>
                </a:solidFill>
                <a:latin typeface="Verdana" panose="020B0604030504040204" pitchFamily="34" charset="0"/>
                <a:ea typeface="Verdana" panose="020B0604030504040204" pitchFamily="34" charset="0"/>
                <a:cs typeface="+mn-cs"/>
              </a:rPr>
              <a:t>Komunikācijas un vizuālās identitātes pasākumi</a:t>
            </a:r>
            <a:br>
              <a:rPr lang="lv-LV" sz="2399" b="1" dirty="0">
                <a:solidFill>
                  <a:schemeClr val="accent3">
                    <a:lumMod val="75000"/>
                  </a:schemeClr>
                </a:solidFill>
                <a:latin typeface="Verdana" panose="020B0604030504040204" pitchFamily="34" charset="0"/>
                <a:ea typeface="Verdana" panose="020B0604030504040204" pitchFamily="34" charset="0"/>
                <a:cs typeface="+mn-cs"/>
              </a:rPr>
            </a:br>
            <a:endParaRPr lang="lv-LV" sz="2399" dirty="0">
              <a:solidFill>
                <a:schemeClr val="accent3">
                  <a:lumMod val="75000"/>
                </a:schemeClr>
              </a:solidFill>
            </a:endParaRPr>
          </a:p>
        </p:txBody>
      </p:sp>
      <p:sp>
        <p:nvSpPr>
          <p:cNvPr id="3" name="Slide Number Placeholder 2">
            <a:extLst>
              <a:ext uri="{FF2B5EF4-FFF2-40B4-BE49-F238E27FC236}">
                <a16:creationId xmlns:a16="http://schemas.microsoft.com/office/drawing/2014/main" id="{55E29FE4-105A-4767-8EBB-66D03406F840}"/>
              </a:ext>
            </a:extLst>
          </p:cNvPr>
          <p:cNvSpPr>
            <a:spLocks noGrp="1"/>
          </p:cNvSpPr>
          <p:nvPr>
            <p:ph type="sldNum" idx="12"/>
          </p:nvPr>
        </p:nvSpPr>
        <p:spPr/>
        <p:txBody>
          <a:bodyPr/>
          <a:lstStyle/>
          <a:p>
            <a:pPr defTabSz="456930"/>
            <a:fld id="{00000000-1234-1234-1234-123412341234}" type="slidenum">
              <a:rPr lang="en" kern="1200">
                <a:solidFill>
                  <a:srgbClr val="FFFFFF"/>
                </a:solidFill>
              </a:rPr>
              <a:pPr defTabSz="456930"/>
              <a:t>7</a:t>
            </a:fld>
            <a:endParaRPr lang="en" kern="1200">
              <a:solidFill>
                <a:srgbClr val="FFFFFF"/>
              </a:solidFill>
            </a:endParaRPr>
          </a:p>
        </p:txBody>
      </p:sp>
      <p:sp>
        <p:nvSpPr>
          <p:cNvPr id="4" name="Rectangle 3">
            <a:extLst>
              <a:ext uri="{FF2B5EF4-FFF2-40B4-BE49-F238E27FC236}">
                <a16:creationId xmlns:a16="http://schemas.microsoft.com/office/drawing/2014/main" id="{6EED6B78-C0A4-4683-A777-46124FB3E09E}"/>
              </a:ext>
            </a:extLst>
          </p:cNvPr>
          <p:cNvSpPr/>
          <p:nvPr/>
        </p:nvSpPr>
        <p:spPr>
          <a:xfrm>
            <a:off x="2307644" y="299353"/>
            <a:ext cx="6691319" cy="678327"/>
          </a:xfrm>
          <a:prstGeom prst="rect">
            <a:avLst/>
          </a:prstGeom>
        </p:spPr>
        <p:txBody>
          <a:bodyPr wrap="none">
            <a:spAutoFit/>
          </a:bodyPr>
          <a:lstStyle/>
          <a:p>
            <a:pPr defTabSz="456930"/>
            <a:r>
              <a:rPr lang="lv-LV" sz="3808" b="1" dirty="0">
                <a:solidFill>
                  <a:srgbClr val="669900"/>
                </a:solidFill>
                <a:latin typeface="Calibri" panose="020F0502020204030204" pitchFamily="34" charset="0"/>
                <a:ea typeface="Verdana" panose="020B0604030504040204" pitchFamily="34" charset="0"/>
                <a:cs typeface="Calibri" panose="020F0502020204030204" pitchFamily="34" charset="0"/>
              </a:rPr>
              <a:t>Vispārīgās HP VINPI darbības (2)</a:t>
            </a:r>
          </a:p>
        </p:txBody>
      </p:sp>
      <p:sp>
        <p:nvSpPr>
          <p:cNvPr id="7" name="Rectangle 6">
            <a:extLst>
              <a:ext uri="{FF2B5EF4-FFF2-40B4-BE49-F238E27FC236}">
                <a16:creationId xmlns:a16="http://schemas.microsoft.com/office/drawing/2014/main" id="{CC822D79-6F18-468B-A1AD-5AF443A5B147}"/>
              </a:ext>
            </a:extLst>
          </p:cNvPr>
          <p:cNvSpPr/>
          <p:nvPr/>
        </p:nvSpPr>
        <p:spPr>
          <a:xfrm>
            <a:off x="3051208" y="1333313"/>
            <a:ext cx="8767628" cy="5301964"/>
          </a:xfrm>
          <a:prstGeom prst="rect">
            <a:avLst/>
          </a:prstGeom>
        </p:spPr>
        <p:txBody>
          <a:bodyPr wrap="square">
            <a:spAutoFit/>
          </a:bodyPr>
          <a:lstStyle/>
          <a:p>
            <a:pPr marL="362720" indent="-362720" algn="just">
              <a:buFont typeface="Wingdings" panose="05000000000000000000" pitchFamily="2" charset="2"/>
              <a:buChar char="§"/>
            </a:pPr>
            <a:r>
              <a:rPr lang="lv-LV" sz="2116" dirty="0">
                <a:latin typeface="Calibri" panose="020F0502020204030204" pitchFamily="34" charset="0"/>
                <a:ea typeface="Times New Roman" panose="02020603050405020304" pitchFamily="18" charset="0"/>
                <a:cs typeface="Calibri" panose="020F0502020204030204" pitchFamily="34" charset="0"/>
              </a:rPr>
              <a:t>īstenojot projekta informācijas un publicitātes aktivitātes, to saturs tiks rūpīgi izvērtēts un tiks izvēlēta valoda un vizuālie tēli, kas mazina diskrimināciju un stereotipu veidošanos vai uzturēšanu par kādu no dzimumiem, personām ar invaliditāti, reliģisko pārliecību, vecumu, rasi un etnisko izcelsmi vai seksuālo orientāciju (skat. metodisko materiālu “Ieteikumi diskrimināciju un stereotipus mazinošai komunikācijai ar sabiedrību”, (</a:t>
            </a:r>
            <a:r>
              <a:rPr lang="lv-LV" sz="2116" dirty="0">
                <a:latin typeface="Calibri" panose="020F0502020204030204" pitchFamily="34" charset="0"/>
                <a:ea typeface="Times New Roman" panose="02020603050405020304" pitchFamily="18" charset="0"/>
                <a:cs typeface="Calibri" panose="020F0502020204030204" pitchFamily="34" charset="0"/>
                <a:hlinkClick r:id="rId3"/>
              </a:rPr>
              <a:t>https://www.lm.gov.lv/lv/media/18838/download</a:t>
            </a:r>
            <a:r>
              <a:rPr lang="lv-LV" sz="2116" dirty="0">
                <a:latin typeface="Calibri" panose="020F0502020204030204" pitchFamily="34" charset="0"/>
                <a:ea typeface="Times New Roman" panose="02020603050405020304" pitchFamily="18" charset="0"/>
                <a:cs typeface="Calibri" panose="020F0502020204030204" pitchFamily="34" charset="0"/>
              </a:rPr>
              <a:t>)</a:t>
            </a:r>
          </a:p>
          <a:p>
            <a:pPr marL="362720" indent="-362720" algn="just">
              <a:buFont typeface="Wingdings" panose="05000000000000000000" pitchFamily="2" charset="2"/>
              <a:buChar char="§"/>
            </a:pPr>
            <a:endParaRPr lang="lv-LV" sz="2116" dirty="0">
              <a:latin typeface="Calibri" panose="020F0502020204030204" pitchFamily="34" charset="0"/>
              <a:ea typeface="Times New Roman" panose="02020603050405020304" pitchFamily="18" charset="0"/>
              <a:cs typeface="Calibri" panose="020F0502020204030204" pitchFamily="34" charset="0"/>
            </a:endParaRPr>
          </a:p>
          <a:p>
            <a:pPr marL="362720" indent="-362720" algn="just">
              <a:buFont typeface="Wingdings" panose="05000000000000000000" pitchFamily="2" charset="2"/>
              <a:buChar char="§"/>
            </a:pPr>
            <a:r>
              <a:rPr lang="lv-LV" sz="2116" dirty="0">
                <a:latin typeface="Calibri" panose="020F0502020204030204" pitchFamily="34" charset="0"/>
                <a:ea typeface="Times New Roman" panose="02020603050405020304" pitchFamily="18" charset="0"/>
                <a:cs typeface="Calibri" panose="020F0502020204030204" pitchFamily="34" charset="0"/>
              </a:rPr>
              <a:t>tiks nodrošināts, ka </a:t>
            </a:r>
            <a:r>
              <a:rPr lang="lv-LV" sz="2116" b="1" dirty="0">
                <a:latin typeface="Calibri" panose="020F0502020204030204" pitchFamily="34" charset="0"/>
                <a:ea typeface="Times New Roman" panose="02020603050405020304" pitchFamily="18" charset="0"/>
                <a:cs typeface="Calibri" panose="020F0502020204030204" pitchFamily="34" charset="0"/>
              </a:rPr>
              <a:t>informācija tīmeklī ir piekļūstama cilvēkiem ar funkcionāliem traucējumiem</a:t>
            </a:r>
            <a:r>
              <a:rPr lang="lv-LV" sz="2116" dirty="0">
                <a:latin typeface="Calibri" panose="020F0502020204030204" pitchFamily="34" charset="0"/>
                <a:ea typeface="Times New Roman" panose="02020603050405020304" pitchFamily="18" charset="0"/>
                <a:cs typeface="Calibri" panose="020F0502020204030204" pitchFamily="34" charset="0"/>
              </a:rPr>
              <a:t>, izmantojot vairākus sensoros (redze, dzirde, tauste) kanālus (skat. VARAM vadlīnijas “Tīmekļvietnes </a:t>
            </a:r>
            <a:r>
              <a:rPr lang="lv-LV" sz="2116" dirty="0" err="1">
                <a:latin typeface="Calibri" panose="020F0502020204030204" pitchFamily="34" charset="0"/>
                <a:ea typeface="Times New Roman" panose="02020603050405020304" pitchFamily="18" charset="0"/>
                <a:cs typeface="Calibri" panose="020F0502020204030204" pitchFamily="34" charset="0"/>
              </a:rPr>
              <a:t>izvērtējums</a:t>
            </a:r>
            <a:r>
              <a:rPr lang="lv-LV" sz="2116" dirty="0">
                <a:latin typeface="Calibri" panose="020F0502020204030204" pitchFamily="34" charset="0"/>
                <a:ea typeface="Times New Roman" panose="02020603050405020304" pitchFamily="18" charset="0"/>
                <a:cs typeface="Calibri" panose="020F0502020204030204" pitchFamily="34" charset="0"/>
              </a:rPr>
              <a:t> atbilstoši digitālās vides </a:t>
            </a:r>
            <a:r>
              <a:rPr lang="lv-LV" sz="2116" dirty="0" err="1">
                <a:latin typeface="Calibri" panose="020F0502020204030204" pitchFamily="34" charset="0"/>
                <a:ea typeface="Times New Roman" panose="02020603050405020304" pitchFamily="18" charset="0"/>
                <a:cs typeface="Calibri" panose="020F0502020204030204" pitchFamily="34" charset="0"/>
              </a:rPr>
              <a:t>piekļūstamības</a:t>
            </a:r>
            <a:r>
              <a:rPr lang="lv-LV" sz="2116" dirty="0">
                <a:latin typeface="Calibri" panose="020F0502020204030204" pitchFamily="34" charset="0"/>
                <a:ea typeface="Times New Roman" panose="02020603050405020304" pitchFamily="18" charset="0"/>
                <a:cs typeface="Calibri" panose="020F0502020204030204" pitchFamily="34" charset="0"/>
              </a:rPr>
              <a:t> prasībām (WCAG 2.1 AA)” (</a:t>
            </a:r>
            <a:r>
              <a:rPr lang="lv-LV" sz="2116" dirty="0">
                <a:latin typeface="Calibri" panose="020F0502020204030204" pitchFamily="34" charset="0"/>
                <a:ea typeface="Times New Roman" panose="02020603050405020304" pitchFamily="18" charset="0"/>
                <a:cs typeface="Calibri" panose="020F0502020204030204" pitchFamily="34" charset="0"/>
                <a:hlinkClick r:id="rId4"/>
              </a:rPr>
              <a:t>https://pieklustamiba.varam.gov.lv/</a:t>
            </a:r>
            <a:r>
              <a:rPr lang="lv-LV" sz="2116" dirty="0">
                <a:latin typeface="Calibri" panose="020F0502020204030204" pitchFamily="34" charset="0"/>
                <a:ea typeface="Times New Roman" panose="02020603050405020304" pitchFamily="18" charset="0"/>
                <a:cs typeface="Calibri" panose="020F0502020204030204" pitchFamily="34" charset="0"/>
              </a:rPr>
              <a:t>.</a:t>
            </a:r>
            <a:r>
              <a:rPr lang="en-US" sz="2116" dirty="0">
                <a:latin typeface="Calibri" panose="020F0502020204030204" pitchFamily="34" charset="0"/>
                <a:ea typeface="Times New Roman" panose="02020603050405020304" pitchFamily="18" charset="0"/>
                <a:cs typeface="Calibri" panose="020F0502020204030204" pitchFamily="34" charset="0"/>
              </a:rPr>
              <a:t> </a:t>
            </a:r>
            <a:r>
              <a:rPr lang="lv-LV" sz="2116" dirty="0">
                <a:latin typeface="Calibri" panose="020F0502020204030204" pitchFamily="34" charset="0"/>
                <a:ea typeface="Times New Roman" panose="02020603050405020304" pitchFamily="18" charset="0"/>
                <a:cs typeface="Calibri" panose="020F0502020204030204" pitchFamily="34" charset="0"/>
              </a:rPr>
              <a:t>Vadlīnijas </a:t>
            </a:r>
            <a:r>
              <a:rPr lang="lv-LV" sz="2116" dirty="0" err="1">
                <a:latin typeface="Calibri" panose="020F0502020204030204" pitchFamily="34" charset="0"/>
                <a:ea typeface="Times New Roman" panose="02020603050405020304" pitchFamily="18" charset="0"/>
                <a:cs typeface="Calibri" panose="020F0502020204030204" pitchFamily="34" charset="0"/>
              </a:rPr>
              <a:t>piekļūstamības</a:t>
            </a:r>
            <a:r>
              <a:rPr lang="lv-LV" sz="2116" dirty="0">
                <a:latin typeface="Calibri" panose="020F0502020204030204" pitchFamily="34" charset="0"/>
                <a:ea typeface="Times New Roman" panose="02020603050405020304" pitchFamily="18" charset="0"/>
                <a:cs typeface="Calibri" panose="020F0502020204030204" pitchFamily="34" charset="0"/>
              </a:rPr>
              <a:t> </a:t>
            </a:r>
            <a:r>
              <a:rPr lang="lv-LV" sz="2116" dirty="0" err="1">
                <a:latin typeface="Calibri" panose="020F0502020204030204" pitchFamily="34" charset="0"/>
                <a:ea typeface="Times New Roman" panose="02020603050405020304" pitchFamily="18" charset="0"/>
                <a:cs typeface="Calibri" panose="020F0502020204030204" pitchFamily="34" charset="0"/>
              </a:rPr>
              <a:t>izvērtējumam</a:t>
            </a:r>
            <a:r>
              <a:rPr lang="en-US" sz="2116" dirty="0">
                <a:latin typeface="Calibri" panose="020F0502020204030204" pitchFamily="34" charset="0"/>
                <a:ea typeface="Times New Roman" panose="02020603050405020304" pitchFamily="18" charset="0"/>
                <a:cs typeface="Calibri" panose="020F0502020204030204" pitchFamily="34" charset="0"/>
              </a:rPr>
              <a:t> </a:t>
            </a:r>
            <a:r>
              <a:rPr lang="lv-LV" sz="2116" dirty="0">
                <a:latin typeface="Calibri" panose="020F0502020204030204" pitchFamily="34" charset="0"/>
                <a:ea typeface="Times New Roman" panose="02020603050405020304" pitchFamily="18" charset="0"/>
                <a:cs typeface="Calibri" panose="020F0502020204030204" pitchFamily="34" charset="0"/>
              </a:rPr>
              <a:t>pieejamas šeit:</a:t>
            </a:r>
          </a:p>
          <a:p>
            <a:pPr algn="just"/>
            <a:r>
              <a:rPr lang="lv-LV" sz="2116" dirty="0">
                <a:latin typeface="Calibri" panose="020F0502020204030204" pitchFamily="34" charset="0"/>
                <a:ea typeface="Times New Roman" panose="02020603050405020304" pitchFamily="18" charset="0"/>
                <a:cs typeface="Calibri" panose="020F0502020204030204" pitchFamily="34" charset="0"/>
              </a:rPr>
              <a:t>      </a:t>
            </a:r>
            <a:r>
              <a:rPr lang="lv-LV" sz="2116" dirty="0">
                <a:latin typeface="Calibri" panose="020F0502020204030204" pitchFamily="34" charset="0"/>
                <a:ea typeface="Times New Roman" panose="02020603050405020304" pitchFamily="18" charset="0"/>
                <a:cs typeface="Calibri" panose="020F0502020204030204" pitchFamily="34" charset="0"/>
                <a:hlinkClick r:id="rId5"/>
              </a:rPr>
              <a:t>https://www.varam.gov.lv/lv/wwwvaramgovlv/lv/pieklustamiba</a:t>
            </a:r>
            <a:r>
              <a:rPr lang="lv-LV" sz="2116" dirty="0">
                <a:latin typeface="Calibri" panose="020F0502020204030204" pitchFamily="34" charset="0"/>
                <a:ea typeface="Times New Roman" panose="02020603050405020304" pitchFamily="18" charset="0"/>
                <a:cs typeface="Calibri" panose="020F0502020204030204" pitchFamily="34" charset="0"/>
              </a:rPr>
              <a:t>)</a:t>
            </a:r>
            <a:r>
              <a:rPr lang="en-US" sz="2116" dirty="0">
                <a:latin typeface="Calibri" panose="020F0502020204030204" pitchFamily="34" charset="0"/>
                <a:ea typeface="Times New Roman" panose="02020603050405020304" pitchFamily="18" charset="0"/>
                <a:cs typeface="Calibri" panose="020F0502020204030204" pitchFamily="34" charset="0"/>
              </a:rPr>
              <a:t> </a:t>
            </a:r>
            <a:r>
              <a:rPr lang="lv-LV" sz="2116" dirty="0">
                <a:latin typeface="Calibri" panose="020F0502020204030204" pitchFamily="34" charset="0"/>
                <a:ea typeface="Times New Roman" panose="02020603050405020304" pitchFamily="18" charset="0"/>
                <a:cs typeface="Calibri" panose="020F0502020204030204" pitchFamily="34" charset="0"/>
              </a:rPr>
              <a:t>;</a:t>
            </a:r>
          </a:p>
          <a:p>
            <a:pPr marL="362720" indent="-362720" algn="just">
              <a:buFont typeface="Wingdings" panose="05000000000000000000" pitchFamily="2" charset="2"/>
              <a:buChar char="§"/>
            </a:pPr>
            <a:endParaRPr lang="lv-LV" sz="2116"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71353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97E92-9725-4220-B7A4-1ADBDF820D35}"/>
              </a:ext>
            </a:extLst>
          </p:cNvPr>
          <p:cNvSpPr>
            <a:spLocks noGrp="1"/>
          </p:cNvSpPr>
          <p:nvPr>
            <p:ph type="sldNum" idx="12"/>
          </p:nvPr>
        </p:nvSpPr>
        <p:spPr/>
        <p:txBody>
          <a:bodyPr/>
          <a:lstStyle/>
          <a:p>
            <a:pPr algn="ctr" defTabSz="913860">
              <a:defRPr/>
            </a:pPr>
            <a:fld id="{00000000-1234-1234-1234-123412341234}" type="slidenum">
              <a:rPr lang="en" sz="1732" b="1">
                <a:solidFill>
                  <a:srgbClr val="FFFFFF"/>
                </a:solidFill>
                <a:latin typeface="Inria Serif"/>
                <a:sym typeface="Inria Serif"/>
              </a:rPr>
              <a:pPr algn="ctr" defTabSz="913860">
                <a:defRPr/>
              </a:pPr>
              <a:t>8</a:t>
            </a:fld>
            <a:endParaRPr lang="en" sz="1732" b="1">
              <a:solidFill>
                <a:srgbClr val="FFFFFF"/>
              </a:solidFill>
              <a:latin typeface="Inria Serif"/>
              <a:sym typeface="Inria Serif"/>
            </a:endParaRPr>
          </a:p>
        </p:txBody>
      </p:sp>
      <p:sp>
        <p:nvSpPr>
          <p:cNvPr id="3" name="Rectangle 2">
            <a:extLst>
              <a:ext uri="{FF2B5EF4-FFF2-40B4-BE49-F238E27FC236}">
                <a16:creationId xmlns:a16="http://schemas.microsoft.com/office/drawing/2014/main" id="{E5A848B2-FE7F-443C-AC48-6E4B58C73679}"/>
              </a:ext>
            </a:extLst>
          </p:cNvPr>
          <p:cNvSpPr/>
          <p:nvPr/>
        </p:nvSpPr>
        <p:spPr>
          <a:xfrm>
            <a:off x="594559" y="747638"/>
            <a:ext cx="11002884" cy="548163"/>
          </a:xfrm>
          <a:prstGeom prst="rect">
            <a:avLst/>
          </a:prstGeom>
        </p:spPr>
        <p:txBody>
          <a:bodyPr wrap="none">
            <a:spAutoFit/>
          </a:bodyPr>
          <a:lstStyle/>
          <a:p>
            <a:pPr algn="just" defTabSz="913860">
              <a:spcBef>
                <a:spcPts val="600"/>
              </a:spcBef>
              <a:defRPr/>
            </a:pPr>
            <a:r>
              <a:rPr lang="lv-LV" sz="2962" b="1" dirty="0">
                <a:solidFill>
                  <a:srgbClr val="669900"/>
                </a:solidFill>
                <a:latin typeface="Arial" panose="020B0604020202020204" pitchFamily="34" charset="0"/>
                <a:ea typeface="HGGothicE" panose="020B0909000000000000" pitchFamily="49" charset="-128"/>
                <a:cs typeface="Arial" panose="020B0604020202020204" pitchFamily="34" charset="0"/>
              </a:rPr>
              <a:t>Vispārīgā darbība - sociāli atbildīgs publiskais iepirkums (3)</a:t>
            </a:r>
            <a:endParaRPr lang="lv-LV" sz="2962" dirty="0">
              <a:solidFill>
                <a:srgbClr val="6699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42812AD-4212-4DB9-8CF9-B76A805618E5}"/>
              </a:ext>
            </a:extLst>
          </p:cNvPr>
          <p:cNvPicPr>
            <a:picLocks noChangeAspect="1"/>
          </p:cNvPicPr>
          <p:nvPr/>
        </p:nvPicPr>
        <p:blipFill>
          <a:blip r:embed="rId3"/>
          <a:stretch>
            <a:fillRect/>
          </a:stretch>
        </p:blipFill>
        <p:spPr>
          <a:xfrm>
            <a:off x="7130694" y="1616550"/>
            <a:ext cx="4284301" cy="2882405"/>
          </a:xfrm>
          <a:prstGeom prst="rect">
            <a:avLst/>
          </a:prstGeom>
        </p:spPr>
      </p:pic>
      <p:sp>
        <p:nvSpPr>
          <p:cNvPr id="7" name="Rectangle 6">
            <a:extLst>
              <a:ext uri="{FF2B5EF4-FFF2-40B4-BE49-F238E27FC236}">
                <a16:creationId xmlns:a16="http://schemas.microsoft.com/office/drawing/2014/main" id="{C6E5AA77-C486-4253-BE65-416C26BF96EF}"/>
              </a:ext>
            </a:extLst>
          </p:cNvPr>
          <p:cNvSpPr/>
          <p:nvPr/>
        </p:nvSpPr>
        <p:spPr>
          <a:xfrm>
            <a:off x="569226" y="1549861"/>
            <a:ext cx="6092268" cy="4697312"/>
          </a:xfrm>
          <a:prstGeom prst="rect">
            <a:avLst/>
          </a:prstGeom>
        </p:spPr>
        <p:txBody>
          <a:bodyPr>
            <a:spAutoFit/>
          </a:bodyPr>
          <a:lstStyle/>
          <a:p>
            <a:pPr marL="285582" indent="-285582" defTabSz="913860">
              <a:buFont typeface="Wingdings" panose="05000000000000000000" pitchFamily="2" charset="2"/>
              <a:buChar char="§"/>
              <a:defRPr/>
            </a:pPr>
            <a:r>
              <a:rPr lang="lv-LV" sz="2327" dirty="0">
                <a:solidFill>
                  <a:srgbClr val="010107"/>
                </a:solidFill>
                <a:ea typeface="HGGothicE" panose="020B0909000000000000" pitchFamily="49" charset="-128"/>
                <a:cs typeface="Calibri" panose="020F0502020204030204" pitchFamily="34" charset="0"/>
              </a:rPr>
              <a:t>sociāli atbildīgi publiskie iepirkumi ir stratēģisks rīks, kas efektīvi virza uz priekšu sociālo un darbaspēka politiku</a:t>
            </a:r>
          </a:p>
          <a:p>
            <a:pPr marL="285582" indent="-285582" defTabSz="913860">
              <a:buFont typeface="Wingdings" panose="05000000000000000000" pitchFamily="2" charset="2"/>
              <a:buChar char="§"/>
              <a:defRPr/>
            </a:pPr>
            <a:endParaRPr lang="lv-LV" sz="2327" dirty="0">
              <a:solidFill>
                <a:srgbClr val="010107"/>
              </a:solidFill>
              <a:ea typeface="HGGothicE" panose="020B0909000000000000" pitchFamily="49" charset="-128"/>
              <a:cs typeface="Calibri" panose="020F0502020204030204" pitchFamily="34" charset="0"/>
            </a:endParaRPr>
          </a:p>
          <a:p>
            <a:pPr marL="285582" indent="-285582" defTabSz="913860">
              <a:buFont typeface="Wingdings" panose="05000000000000000000" pitchFamily="2" charset="2"/>
              <a:buChar char="§"/>
              <a:defRPr/>
            </a:pPr>
            <a:r>
              <a:rPr lang="lv-LV" sz="2327" dirty="0">
                <a:solidFill>
                  <a:srgbClr val="010107"/>
                </a:solidFill>
                <a:cs typeface="Calibri" panose="020F0502020204030204" pitchFamily="34" charset="0"/>
              </a:rPr>
              <a:t>sociālās atbildības kritēriji var tikt integrēti visās ar preču, pakalpojumu vai būvdarbu iepirkumu saistītās darbībās</a:t>
            </a:r>
          </a:p>
          <a:p>
            <a:pPr marL="285582" indent="-285582" defTabSz="913860">
              <a:buFont typeface="Wingdings" panose="05000000000000000000" pitchFamily="2" charset="2"/>
              <a:buChar char="§"/>
              <a:defRPr/>
            </a:pPr>
            <a:endParaRPr lang="lv-LV" sz="2327" dirty="0">
              <a:solidFill>
                <a:srgbClr val="010107"/>
              </a:solidFill>
              <a:cs typeface="Calibri" panose="020F0502020204030204" pitchFamily="34" charset="0"/>
            </a:endParaRPr>
          </a:p>
          <a:p>
            <a:pPr marL="285582" indent="-285582" defTabSz="913860">
              <a:buFont typeface="Wingdings" panose="05000000000000000000" pitchFamily="2" charset="2"/>
              <a:buChar char="§"/>
              <a:defRPr/>
            </a:pPr>
            <a:r>
              <a:rPr lang="lv-LV" sz="2327" dirty="0">
                <a:solidFill>
                  <a:srgbClr val="010107"/>
                </a:solidFill>
                <a:cs typeface="Calibri" panose="020F0502020204030204" pitchFamily="34" charset="0"/>
              </a:rPr>
              <a:t>veicina sieviešu un vīriešu līdztiesību darba vietā, palielina sieviešu dalību darba tirgū un rod labāku līdzsvaru starp darbu un privāto dzīvi</a:t>
            </a:r>
          </a:p>
          <a:p>
            <a:pPr marL="285582" indent="-285582" defTabSz="913860">
              <a:buFont typeface="Wingdings" panose="05000000000000000000" pitchFamily="2" charset="2"/>
              <a:buChar char="§"/>
              <a:defRPr/>
            </a:pPr>
            <a:endParaRPr lang="lv-LV" sz="1999" dirty="0">
              <a:solidFill>
                <a:srgbClr val="010107"/>
              </a:solidFill>
              <a:cs typeface="Calibri" panose="020F0502020204030204" pitchFamily="34" charset="0"/>
            </a:endParaRPr>
          </a:p>
        </p:txBody>
      </p:sp>
      <p:sp>
        <p:nvSpPr>
          <p:cNvPr id="8" name="Rectangle 7">
            <a:extLst>
              <a:ext uri="{FF2B5EF4-FFF2-40B4-BE49-F238E27FC236}">
                <a16:creationId xmlns:a16="http://schemas.microsoft.com/office/drawing/2014/main" id="{DAEF58ED-9CC2-482C-99ED-05A473227439}"/>
              </a:ext>
            </a:extLst>
          </p:cNvPr>
          <p:cNvSpPr/>
          <p:nvPr/>
        </p:nvSpPr>
        <p:spPr>
          <a:xfrm>
            <a:off x="7077692" y="4652111"/>
            <a:ext cx="3711016" cy="307648"/>
          </a:xfrm>
          <a:prstGeom prst="rect">
            <a:avLst/>
          </a:prstGeom>
        </p:spPr>
        <p:txBody>
          <a:bodyPr wrap="none">
            <a:spAutoFit/>
          </a:bodyPr>
          <a:lstStyle/>
          <a:p>
            <a:pPr defTabSz="913860">
              <a:defRPr/>
            </a:pPr>
            <a:r>
              <a:rPr lang="lv-LV" sz="1399" u="sng" dirty="0">
                <a:solidFill>
                  <a:srgbClr val="756F6F">
                    <a:lumMod val="50000"/>
                  </a:srgbClr>
                </a:solidFill>
                <a:latin typeface="Calibri" panose="020F0502020204030204" pitchFamily="34" charset="0"/>
                <a:cs typeface="Calibri" panose="020F0502020204030204" pitchFamily="34" charset="0"/>
              </a:rPr>
              <a:t>https://www.iub.gov.lv/lv/media/658/download</a:t>
            </a:r>
          </a:p>
        </p:txBody>
      </p:sp>
    </p:spTree>
    <p:extLst>
      <p:ext uri="{BB962C8B-B14F-4D97-AF65-F5344CB8AC3E}">
        <p14:creationId xmlns:p14="http://schemas.microsoft.com/office/powerpoint/2010/main" val="2386348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09704D-300A-471A-803F-0FD0D4ECF99C}"/>
              </a:ext>
            </a:extLst>
          </p:cNvPr>
          <p:cNvSpPr>
            <a:spLocks noGrp="1"/>
          </p:cNvSpPr>
          <p:nvPr>
            <p:ph type="title"/>
          </p:nvPr>
        </p:nvSpPr>
        <p:spPr>
          <a:xfrm>
            <a:off x="524294" y="448357"/>
            <a:ext cx="11294542" cy="639788"/>
          </a:xfrm>
        </p:spPr>
        <p:txBody>
          <a:bodyPr>
            <a:noAutofit/>
          </a:bodyPr>
          <a:lstStyle/>
          <a:p>
            <a:r>
              <a:rPr lang="lv-LV" sz="3385" b="1" dirty="0">
                <a:solidFill>
                  <a:srgbClr val="C00000"/>
                </a:solidFill>
                <a:latin typeface="Calibri" panose="020F0502020204030204" pitchFamily="34" charset="0"/>
                <a:cs typeface="Calibri" panose="020F0502020204030204" pitchFamily="34" charset="0"/>
              </a:rPr>
              <a:t>HP rādītājs un atbilstoša specifiskā darbība (1.1.1.5.)</a:t>
            </a:r>
          </a:p>
        </p:txBody>
      </p:sp>
      <p:graphicFrame>
        <p:nvGraphicFramePr>
          <p:cNvPr id="7" name="Table 6">
            <a:extLst>
              <a:ext uri="{FF2B5EF4-FFF2-40B4-BE49-F238E27FC236}">
                <a16:creationId xmlns:a16="http://schemas.microsoft.com/office/drawing/2014/main" id="{A654CB59-F8CB-4424-977E-7CD2864AF2F8}"/>
              </a:ext>
            </a:extLst>
          </p:cNvPr>
          <p:cNvGraphicFramePr>
            <a:graphicFrameLocks noGrp="1"/>
          </p:cNvGraphicFramePr>
          <p:nvPr/>
        </p:nvGraphicFramePr>
        <p:xfrm>
          <a:off x="524293" y="1413917"/>
          <a:ext cx="11294543" cy="5031836"/>
        </p:xfrm>
        <a:graphic>
          <a:graphicData uri="http://schemas.openxmlformats.org/drawingml/2006/table">
            <a:tbl>
              <a:tblPr firstRow="1" bandRow="1">
                <a:tableStyleId>{5C22544A-7EE6-4342-B048-85BDC9FD1C3A}</a:tableStyleId>
              </a:tblPr>
              <a:tblGrid>
                <a:gridCol w="4685071">
                  <a:extLst>
                    <a:ext uri="{9D8B030D-6E8A-4147-A177-3AD203B41FA5}">
                      <a16:colId xmlns:a16="http://schemas.microsoft.com/office/drawing/2014/main" val="3724254637"/>
                    </a:ext>
                  </a:extLst>
                </a:gridCol>
                <a:gridCol w="6609472">
                  <a:extLst>
                    <a:ext uri="{9D8B030D-6E8A-4147-A177-3AD203B41FA5}">
                      <a16:colId xmlns:a16="http://schemas.microsoft.com/office/drawing/2014/main" val="1133636597"/>
                    </a:ext>
                  </a:extLst>
                </a:gridCol>
              </a:tblGrid>
              <a:tr h="1257412">
                <a:tc>
                  <a:txBody>
                    <a:bodyPr/>
                    <a:lstStyle/>
                    <a:p>
                      <a:r>
                        <a:rPr lang="lv-LV" sz="2500" dirty="0">
                          <a:latin typeface="Calibri" panose="020F0502020204030204" pitchFamily="34" charset="0"/>
                          <a:cs typeface="Calibri" panose="020F0502020204030204" pitchFamily="34" charset="0"/>
                        </a:rPr>
                        <a:t>HP VINPI rādītājs (MKN Nr.810, 48.punkts)</a:t>
                      </a:r>
                    </a:p>
                    <a:p>
                      <a:endParaRPr lang="lv-LV" sz="2500" dirty="0">
                        <a:latin typeface="Calibri" panose="020F0502020204030204" pitchFamily="34" charset="0"/>
                        <a:cs typeface="Calibri" panose="020F0502020204030204" pitchFamily="34" charset="0"/>
                      </a:endParaRPr>
                    </a:p>
                  </a:txBody>
                  <a:tcPr marL="96724" marR="96724" marT="48362" marB="48362">
                    <a:solidFill>
                      <a:schemeClr val="accent6">
                        <a:lumMod val="75000"/>
                      </a:schemeClr>
                    </a:solidFill>
                  </a:tcPr>
                </a:tc>
                <a:tc>
                  <a:txBody>
                    <a:bodyPr/>
                    <a:lstStyle/>
                    <a:p>
                      <a:r>
                        <a:rPr lang="lv-LV" sz="2500" dirty="0">
                          <a:latin typeface="Calibri" panose="020F0502020204030204" pitchFamily="34" charset="0"/>
                          <a:cs typeface="Calibri" panose="020F0502020204030204" pitchFamily="34" charset="0"/>
                        </a:rPr>
                        <a:t>Atbilstoša HP specifiskā darbība</a:t>
                      </a:r>
                    </a:p>
                  </a:txBody>
                  <a:tcPr marL="96724" marR="96724" marT="48362" marB="48362">
                    <a:solidFill>
                      <a:schemeClr val="accent6">
                        <a:lumMod val="75000"/>
                      </a:schemeClr>
                    </a:solidFill>
                  </a:tcPr>
                </a:tc>
                <a:extLst>
                  <a:ext uri="{0D108BD9-81ED-4DB2-BD59-A6C34878D82A}">
                    <a16:rowId xmlns:a16="http://schemas.microsoft.com/office/drawing/2014/main" val="349299463"/>
                  </a:ext>
                </a:extLst>
              </a:tr>
              <a:tr h="3774424">
                <a:tc>
                  <a:txBody>
                    <a:bodyPr/>
                    <a:lstStyle/>
                    <a:p>
                      <a:endParaRPr lang="lv-LV" sz="1900" dirty="0">
                        <a:latin typeface="Calibri" panose="020F0502020204030204" pitchFamily="34" charset="0"/>
                        <a:cs typeface="Calibri" panose="020F0502020204030204" pitchFamily="34" charset="0"/>
                      </a:endParaRPr>
                    </a:p>
                    <a:p>
                      <a:r>
                        <a:rPr lang="lv-LV" sz="1900" dirty="0">
                          <a:latin typeface="Calibri" panose="020F0502020204030204" pitchFamily="34" charset="0"/>
                          <a:cs typeface="Calibri" panose="020F0502020204030204" pitchFamily="34" charset="0"/>
                        </a:rPr>
                        <a:t>Mediju kampaņu, semināru, konferenču  un komunikācijas pasākumu skaits, kuros  sabiedrības informēšanai tika nodrošināti cilvēkiem ar dažāda veida funkcionāliem traucējumiem piekļūstami formāti (piem., tulkošana zīmju valodā, subtitrēšana, reāllaika transkripcija, raidījumu un pasākumu ieraksti)</a:t>
                      </a:r>
                    </a:p>
                  </a:txBody>
                  <a:tcPr marL="96724" marR="96724" marT="48362" marB="48362">
                    <a:solidFill>
                      <a:schemeClr val="accent6">
                        <a:lumMod val="20000"/>
                        <a:lumOff val="80000"/>
                      </a:schemeClr>
                    </a:solidFill>
                  </a:tcPr>
                </a:tc>
                <a:tc>
                  <a:txBody>
                    <a:bodyPr/>
                    <a:lstStyle/>
                    <a:p>
                      <a:endParaRPr lang="lv-LV" sz="1900" dirty="0"/>
                    </a:p>
                    <a:p>
                      <a:r>
                        <a:rPr lang="lv-LV" sz="1900" dirty="0">
                          <a:latin typeface="Calibri" panose="020F0502020204030204" pitchFamily="34" charset="0"/>
                          <a:cs typeface="Calibri" panose="020F0502020204030204" pitchFamily="34" charset="0"/>
                        </a:rPr>
                        <a:t>semināru, diskusiju, konferenču pasākumu īstenošanā sabiedrības informēšanai tiks nodrošināti cilvēkiem ar dažāda veida funkcionāliem traucējumiem piekļūstami formāti (piem., tulkošana zīmju valodā, subtitrēšana, reāllaika transkripcija, raidījumu un pasākumu ierakstīšana)</a:t>
                      </a:r>
                    </a:p>
                  </a:txBody>
                  <a:tcPr marL="96724" marR="96724" marT="48362" marB="48362">
                    <a:solidFill>
                      <a:schemeClr val="accent6">
                        <a:lumMod val="20000"/>
                        <a:lumOff val="80000"/>
                      </a:schemeClr>
                    </a:solidFill>
                  </a:tcPr>
                </a:tc>
                <a:extLst>
                  <a:ext uri="{0D108BD9-81ED-4DB2-BD59-A6C34878D82A}">
                    <a16:rowId xmlns:a16="http://schemas.microsoft.com/office/drawing/2014/main" val="3173550165"/>
                  </a:ext>
                </a:extLst>
              </a:tr>
            </a:tbl>
          </a:graphicData>
        </a:graphic>
      </p:graphicFrame>
    </p:spTree>
    <p:extLst>
      <p:ext uri="{BB962C8B-B14F-4D97-AF65-F5344CB8AC3E}">
        <p14:creationId xmlns:p14="http://schemas.microsoft.com/office/powerpoint/2010/main" val="280102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1775</Words>
  <Application>Microsoft Office PowerPoint</Application>
  <PresentationFormat>Widescreen</PresentationFormat>
  <Paragraphs>154</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Corbel</vt:lpstr>
      <vt:lpstr>Inria Serif</vt:lpstr>
      <vt:lpstr>Verdana</vt:lpstr>
      <vt:lpstr>Wingdings</vt:lpstr>
      <vt:lpstr>Wingdings 2</vt:lpstr>
      <vt:lpstr>Office Theme</vt:lpstr>
      <vt:lpstr>PowerPoint Presentation</vt:lpstr>
      <vt:lpstr>PowerPoint Presentation</vt:lpstr>
      <vt:lpstr>PowerPoint Presentation</vt:lpstr>
      <vt:lpstr>Saskarsme ar diskrimināciju Latvijā</vt:lpstr>
      <vt:lpstr>PowerPoint Presentation</vt:lpstr>
      <vt:lpstr>     Projekta vadības un īstenošanas personāls </vt:lpstr>
      <vt:lpstr>     Komunikācijas un vizuālās identitātes pasākumi </vt:lpstr>
      <vt:lpstr>PowerPoint Presentation</vt:lpstr>
      <vt:lpstr>HP rādītājs un atbilstoša specifiskā darbība (1.1.1.5.)</vt:lpstr>
      <vt:lpstr>Citas specifiskās HP darbības (1.1.1.5.)</vt:lpstr>
      <vt:lpstr>HP VINPI rādītājs (1.1.1.8.)</vt:lpstr>
      <vt:lpstr>HP specifiskās darbības (1.1.1.8.)</vt:lpstr>
      <vt:lpstr>Nedrīkst   aizmirst!</vt:lpstr>
      <vt:lpstr>Nedrīkst   aizmirst!</vt:lpstr>
      <vt:lpstr>PowerPoint Presentation</vt:lpstr>
      <vt:lpstr>Informācija par HP VINPI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Agnese Gaile</dc:creator>
  <cp:lastModifiedBy>Agnese Gaile</cp:lastModifiedBy>
  <cp:revision>5</cp:revision>
  <dcterms:created xsi:type="dcterms:W3CDTF">2024-09-17T13:29:00Z</dcterms:created>
  <dcterms:modified xsi:type="dcterms:W3CDTF">2024-09-17T13:57:41Z</dcterms:modified>
</cp:coreProperties>
</file>