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4"/>
  </p:sldMasterIdLst>
  <p:notesMasterIdLst>
    <p:notesMasterId r:id="rId13"/>
  </p:notesMasterIdLst>
  <p:handoutMasterIdLst>
    <p:handoutMasterId r:id="rId14"/>
  </p:handoutMasterIdLst>
  <p:sldIdLst>
    <p:sldId id="284" r:id="rId5"/>
    <p:sldId id="415" r:id="rId6"/>
    <p:sldId id="416" r:id="rId7"/>
    <p:sldId id="417" r:id="rId8"/>
    <p:sldId id="418" r:id="rId9"/>
    <p:sldId id="419" r:id="rId10"/>
    <p:sldId id="420" r:id="rId11"/>
    <p:sldId id="338" r:id="rId12"/>
  </p:sldIdLst>
  <p:sldSz cx="9144000" cy="5143500" type="screen16x9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002B"/>
    <a:srgbClr val="DE002B"/>
    <a:srgbClr val="CC0000"/>
    <a:srgbClr val="616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Vidējs stils 2 - izcēlum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Bez stila, bez režģ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Gaišs stils 1 - izcēlum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553" autoAdjust="0"/>
  </p:normalViewPr>
  <p:slideViewPr>
    <p:cSldViewPr snapToGrid="0">
      <p:cViewPr varScale="1">
        <p:scale>
          <a:sx n="110" d="100"/>
          <a:sy n="110" d="100"/>
        </p:scale>
        <p:origin x="156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0DAA59-E90F-4ACC-8837-693C8FDDB78F}" type="datetimeFigureOut">
              <a:rPr lang="lv-LV"/>
              <a:pPr>
                <a:defRPr/>
              </a:pPr>
              <a:t>18.04.2024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A6A03A-8182-43B2-9C0C-DEBA4281F53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2B27824-47CA-4047-ABAC-A7ABAC8F8B6D}" type="datetimeFigureOut">
              <a:rPr lang="lv-LV"/>
              <a:pPr>
                <a:defRPr/>
              </a:pPr>
              <a:t>18.04.2024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7DDE4B-EC2A-407E-8340-0C3F860DDE8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1</a:t>
            </a:fld>
            <a:endParaRPr lang="lv-LV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5946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1076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4379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2354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15035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0310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Prezentācijas nosaukums</a:t>
            </a:r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Vārds, uzvārds, ieņemamais amats, kontaktinformācija</a:t>
            </a:r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Datums, vieta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Virsraksts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6858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/>
              <a:t>Teksts/attēls</a:t>
            </a: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Virsraksts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32766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/>
              <a:t>Teksts/attēls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410200" y="1276350"/>
            <a:ext cx="3276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/>
              <a:t>Teksts/attēls</a:t>
            </a:r>
            <a:endParaRPr lang="en-US"/>
          </a:p>
        </p:txBody>
      </p:sp>
      <p:sp>
        <p:nvSpPr>
          <p:cNvPr id="12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28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Paldies!</a:t>
            </a:r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Vārds, uzvārds, ieņemamais amats, kontaktinformācija</a:t>
            </a:r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Datums, vieta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40" r:id="rId3"/>
    <p:sldLayoutId id="2147483733" r:id="rId4"/>
    <p:sldLayoutId id="2147483742" r:id="rId5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685800" y="2266950"/>
            <a:ext cx="7772400" cy="1143000"/>
          </a:xfrm>
        </p:spPr>
        <p:txBody>
          <a:bodyPr lIns="91440" tIns="45720" rIns="91440" bIns="45720" anchor="t">
            <a:no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lv-LV" sz="2800" dirty="0">
                <a:latin typeface="Verdana"/>
                <a:ea typeface="Verdana"/>
                <a:cs typeface="Arial"/>
              </a:rPr>
              <a:t>Mācības mediju nozares speciālistu digitālās kompetences un zināšanu pilnveidošanai</a:t>
            </a:r>
            <a:r>
              <a:rPr lang="lv-LV" sz="2500" dirty="0">
                <a:latin typeface="Verdana"/>
                <a:ea typeface="Verdana"/>
                <a:cs typeface="Arial"/>
              </a:rPr>
              <a:t> </a:t>
            </a:r>
            <a:endParaRPr lang="lv-LV" sz="2500" dirty="0">
              <a:cs typeface="Arial" pitchFamily="34" charset="0"/>
            </a:endParaRPr>
          </a:p>
        </p:txBody>
      </p:sp>
      <p:sp>
        <p:nvSpPr>
          <p:cNvPr id="11" name="Teksta vietturis 10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lv-LV" sz="1300" dirty="0">
              <a:cs typeface="Arial" pitchFamily="34" charset="0"/>
            </a:endParaRPr>
          </a:p>
        </p:txBody>
      </p:sp>
      <p:sp>
        <p:nvSpPr>
          <p:cNvPr id="6" name="Virsraksts 1"/>
          <p:cNvSpPr txBox="1">
            <a:spLocks/>
          </p:cNvSpPr>
          <p:nvPr/>
        </p:nvSpPr>
        <p:spPr>
          <a:xfrm>
            <a:off x="685800" y="4401820"/>
            <a:ext cx="7772400" cy="3048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ctr" defTabSz="938213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lv-LV" sz="140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86BF1DC-922A-B535-A268-0567769A7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828339"/>
            <a:ext cx="6858000" cy="380081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Investīcijas mērķis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Sasniedzamie rādītāji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Atbalstāmās darbības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Attiecināmās izmaksas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Īstenošanas nosacījumi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8F4D1EB7-95CA-18E4-B1D8-D752C17852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86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8026488-A37F-9916-E9DA-9953AD85A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Investīcijas mērķis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A7314D1-8C9E-FC54-20A7-60EA4E4E1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dirty="0"/>
              <a:t>Veicināt mediju nozares digitālo transformāciju, un darbības pielāgošanu mūsdienu mediju patēriņa tendencēm digitālā vidē, tādējādi vecinot vietējā mediju satura veidotāju ilgtspēju.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5D43E7B4-E2A4-6AA1-DF39-B89F99300D4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76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F67CD8B-645F-E041-284A-0ABFB75BC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Sasniedzamie rādītāji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E13ED51-AE39-E38C-750F-BD52A118D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dirty="0"/>
              <a:t>Minimālais sasniedzamai rādītājs – apmācīti vismaz </a:t>
            </a:r>
            <a:r>
              <a:rPr lang="lv-LV" b="1" dirty="0"/>
              <a:t>10 mediju uzņēmumu darbinieki</a:t>
            </a:r>
            <a:r>
              <a:rPr lang="lv-LV" dirty="0"/>
              <a:t>, aptverot vismaz </a:t>
            </a:r>
            <a:r>
              <a:rPr lang="lv-LV" b="1" dirty="0"/>
              <a:t>100 mediju nozares speciālistus</a:t>
            </a:r>
            <a:r>
              <a:rPr lang="lv-LV" dirty="0"/>
              <a:t>.</a:t>
            </a:r>
          </a:p>
          <a:p>
            <a:pPr algn="just"/>
            <a:endParaRPr lang="lv-LV" dirty="0"/>
          </a:p>
          <a:p>
            <a:pPr algn="just"/>
            <a:r>
              <a:rPr lang="lv-LV" dirty="0"/>
              <a:t>Augstāki sasniedzamie rādītāji = augstāks novērtējums 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8C771648-704F-1811-A2E7-20E23B82966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45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ECBCF48-9B22-9587-513B-6E3833D44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Atbalstāmās darbības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587D31F-8FA7-0F53-F4A9-714802388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1470" y="1063232"/>
            <a:ext cx="7205330" cy="3946918"/>
          </a:xfrm>
        </p:spPr>
        <p:txBody>
          <a:bodyPr>
            <a:normAutofit fontScale="70000" lnSpcReduction="2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Augsta līmeņa </a:t>
            </a:r>
            <a:r>
              <a:rPr lang="lv-LV" b="1" dirty="0"/>
              <a:t>digitālo prasmju </a:t>
            </a:r>
            <a:r>
              <a:rPr lang="lv-LV" dirty="0"/>
              <a:t>apguvei</a:t>
            </a:r>
            <a:r>
              <a:rPr lang="lv-LV" b="1" dirty="0"/>
              <a:t> </a:t>
            </a:r>
            <a:r>
              <a:rPr lang="lv-LV" dirty="0"/>
              <a:t>nepieciešamo kompetenču paaugstināšana un saistīto </a:t>
            </a:r>
            <a:r>
              <a:rPr lang="lv-LV" b="1" dirty="0"/>
              <a:t>pasākumu</a:t>
            </a:r>
            <a:r>
              <a:rPr lang="lv-LV" dirty="0"/>
              <a:t>, tai skaitā diskusiju, darba grupu, konsultāciju, semināru, pieredzes apmaiņas, </a:t>
            </a:r>
            <a:r>
              <a:rPr lang="lv-LV" b="1" dirty="0"/>
              <a:t>organizēšana un īstenošana</a:t>
            </a:r>
            <a:r>
              <a:rPr lang="lv-LV" dirty="0"/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Mediju uzņēmumu </a:t>
            </a:r>
            <a:r>
              <a:rPr lang="lv-LV" b="1" dirty="0"/>
              <a:t>biznesu modeļu uzlabošana </a:t>
            </a:r>
            <a:r>
              <a:rPr lang="lv-LV" dirty="0"/>
              <a:t>procesu efektivizēšanai un izmaksu samazināšanai uz digitālās transformācijas rēķina;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b="1" dirty="0"/>
              <a:t>Informācijas un komunikācijas tehnoloģiju</a:t>
            </a:r>
            <a:r>
              <a:rPr lang="lv-LV" dirty="0"/>
              <a:t> (iekārtas, programmatūra, licence) un to risinājumu izstrāde, iegāde, atjaunošana vai modernizēšana mācību </a:t>
            </a:r>
            <a:r>
              <a:rPr lang="lv-LV" b="1" dirty="0"/>
              <a:t>procesa īstenošanai</a:t>
            </a:r>
            <a:r>
              <a:rPr lang="lv-LV" dirty="0"/>
              <a:t>, </a:t>
            </a:r>
            <a:r>
              <a:rPr lang="lv-LV" b="1" dirty="0"/>
              <a:t>mediju</a:t>
            </a:r>
            <a:r>
              <a:rPr lang="lv-LV" dirty="0"/>
              <a:t> jaunu digitālo produktu izstrādei un konkurētspējas paaugstināšanai;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b="1" dirty="0"/>
              <a:t>Kompetenču centra darbības stratēģijas izstrāde </a:t>
            </a:r>
            <a:r>
              <a:rPr lang="lv-LV" dirty="0"/>
              <a:t>augsta līmeņa digitālo prasmju pilnveidošanai un gala labuma guvēju atlases īstenošana;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Investīcijas pasākuma projekta vadība un īstenošana;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Publicitātes pasākumu nodrošināšana.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88BEF026-7D8A-95FB-7CB8-8637B545C6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69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2C6DC4C-8111-24D4-22D3-1777808A3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Attiecināmās izmaksas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77E2F9C-8A1C-4B6A-CC14-691216669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3116" y="886048"/>
            <a:ext cx="7233684" cy="4257452"/>
          </a:xfrm>
        </p:spPr>
        <p:txBody>
          <a:bodyPr>
            <a:normAutofit fontScale="62500" lnSpcReduction="2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Mediju darbības efektivizēšanai nepieciešamo izvērtējumu sagatavošanas un konsultāciju pakalpojumu izmaksas;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Digitālo prasmju apguvei nepieciešamo kompetences paaugstināšanas </a:t>
            </a:r>
            <a:r>
              <a:rPr lang="lv-LV" b="1" dirty="0"/>
              <a:t>pasākumu organizēšanas un īstenošanas izmaksas</a:t>
            </a:r>
            <a:r>
              <a:rPr lang="lv-LV" dirty="0"/>
              <a:t>, tai skaitā telpu un darba vietas izmaksas;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Informācijas un komunikācijas tehnoloģiju (iekārtas, programmatūra, licence) un to risinājumu izstrādes, iegādes, atjaunošanas un modernizēšanas izmaksas mācību procesa īstenošanai;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Mediju digitālajai attīstībai un projekta mērķu sasniegšanai (saskaņā ar medija digitālās attīstības plānu) nepieciešamo auditorijas pētījumu risinājumu, informācijas un komunikācijas tehnoloģiju (iekārtas, programmatūra, licence) izstrādes, iegādes, atjaunošanas un modernizēšanas </a:t>
            </a:r>
            <a:r>
              <a:rPr lang="lv-LV" b="1" dirty="0"/>
              <a:t>izmaksas līdz 70 000 eiro vienam medijam</a:t>
            </a:r>
            <a:r>
              <a:rPr lang="lv-LV" dirty="0"/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b="1" dirty="0"/>
              <a:t>Projekta vadības</a:t>
            </a:r>
            <a:r>
              <a:rPr lang="lv-LV" dirty="0"/>
              <a:t> un projekta īstenošanas </a:t>
            </a:r>
            <a:r>
              <a:rPr lang="lv-LV" b="1" dirty="0"/>
              <a:t>personāla izmaksas</a:t>
            </a:r>
            <a:r>
              <a:rPr lang="lv-LV" dirty="0"/>
              <a:t>, nepārsniedzot </a:t>
            </a:r>
            <a:r>
              <a:rPr lang="lv-LV" b="1" dirty="0"/>
              <a:t>10 procentus </a:t>
            </a:r>
            <a:r>
              <a:rPr lang="lv-LV" dirty="0"/>
              <a:t>no kopējām projekta izmaksām;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b="1" dirty="0"/>
              <a:t>Publicitātes </a:t>
            </a:r>
            <a:r>
              <a:rPr lang="lv-LV" dirty="0"/>
              <a:t>un vizuālās identitātes pasākumu izmaksas, nepārsniedzot </a:t>
            </a:r>
            <a:r>
              <a:rPr lang="lv-LV" b="1" dirty="0"/>
              <a:t>vienu procentu</a:t>
            </a:r>
            <a:r>
              <a:rPr lang="lv-LV" dirty="0"/>
              <a:t> no projekta kopējām attiecināmajām izmaksām.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3ED422D0-5805-E9CB-8067-80B965E04FA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50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0997CFA-A094-EB73-2570-99613A7E6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Īstenošanas nosacījumi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1140180-9BDF-56C4-3A4E-EE2D815B4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76349"/>
            <a:ext cx="6858000" cy="3954869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Programmas finansējums – </a:t>
            </a:r>
            <a:r>
              <a:rPr lang="lv-LV" b="1" dirty="0"/>
              <a:t>2 000 000 eiro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Atbalsta intensitāte </a:t>
            </a:r>
            <a:r>
              <a:rPr lang="lv-LV" b="1" dirty="0"/>
              <a:t>100%</a:t>
            </a: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1" dirty="0"/>
              <a:t>PVN </a:t>
            </a:r>
            <a:r>
              <a:rPr lang="lv-LV" dirty="0"/>
              <a:t>nav attiecināms </a:t>
            </a: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Projektu </a:t>
            </a:r>
            <a:r>
              <a:rPr lang="lv-LV" sz="2000" dirty="0"/>
              <a:t>īstenošanas termiņš – 2026. gada 30. jūnijs</a:t>
            </a: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Juridiska persona vai juridisku personu apvienība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Divu gadu pieredze šādās jomās:</a:t>
            </a:r>
          </a:p>
          <a:p>
            <a:pPr marL="1104900" lvl="1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IT</a:t>
            </a:r>
          </a:p>
          <a:p>
            <a:pPr marL="1104900" lvl="1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Izglītība</a:t>
            </a:r>
          </a:p>
          <a:p>
            <a:pPr marL="1104900" lvl="1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Medijpratība</a:t>
            </a:r>
          </a:p>
          <a:p>
            <a:pPr marL="1104900" lvl="1" indent="-342900">
              <a:buFont typeface="Arial" panose="020B0604020202020204" pitchFamily="34" charset="0"/>
              <a:buChar char="•"/>
            </a:pPr>
            <a:r>
              <a:rPr lang="lv-LV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Mentorings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, konsultācijas</a:t>
            </a:r>
          </a:p>
          <a:p>
            <a:pPr marL="1104900" lvl="1" indent="-342900">
              <a:buFont typeface="Arial" panose="020B0604020202020204" pitchFamily="34" charset="0"/>
              <a:buChar char="•"/>
            </a:pPr>
            <a:endParaRPr lang="lv-LV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753DA7B0-5F26-5F0C-85B0-53EA3DE2BAB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562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85800" y="2647950"/>
            <a:ext cx="7772400" cy="685800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lv-LV" sz="2500">
                <a:latin typeface="Verdana"/>
                <a:ea typeface="Verdana"/>
              </a:rPr>
              <a:t>Paldies!</a:t>
            </a:r>
            <a:endParaRPr lang="lv-LV" sz="2500"/>
          </a:p>
        </p:txBody>
      </p:sp>
      <p:sp>
        <p:nvSpPr>
          <p:cNvPr id="3" name="Teksta vietturis 2"/>
          <p:cNvSpPr>
            <a:spLocks noGrp="1"/>
          </p:cNvSpPr>
          <p:nvPr>
            <p:ph type="body" sz="quarter" idx="10"/>
          </p:nvPr>
        </p:nvSpPr>
        <p:spPr>
          <a:xfrm>
            <a:off x="685800" y="3638550"/>
            <a:ext cx="7772400" cy="609600"/>
          </a:xfrm>
        </p:spPr>
        <p:txBody>
          <a:bodyPr>
            <a:normAutofit/>
          </a:bodyPr>
          <a:lstStyle/>
          <a:p>
            <a:endParaRPr lang="lv-LV" sz="1600" i="1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9c787b-86fa-46b7-82b5-b5a01fd7d54d">
      <Terms xmlns="http://schemas.microsoft.com/office/infopath/2007/PartnerControls"/>
    </lcf76f155ced4ddcb4097134ff3c332f>
    <TaxCatchAll xmlns="b46cec30-3c96-49ba-8e80-c1db7ce5db4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7B98BB4B34F2884EBFE5D98E9C8C082A" ma:contentTypeVersion="18" ma:contentTypeDescription="Izveidot jaunu dokumentu." ma:contentTypeScope="" ma:versionID="d63f27938dfaab79786904fe3f699a14">
  <xsd:schema xmlns:xsd="http://www.w3.org/2001/XMLSchema" xmlns:xs="http://www.w3.org/2001/XMLSchema" xmlns:p="http://schemas.microsoft.com/office/2006/metadata/properties" xmlns:ns2="b46cec30-3c96-49ba-8e80-c1db7ce5db41" xmlns:ns3="bf9c787b-86fa-46b7-82b5-b5a01fd7d54d" targetNamespace="http://schemas.microsoft.com/office/2006/metadata/properties" ma:root="true" ma:fieldsID="89943475ffa202f7de87fda01a1a2217" ns2:_="" ns3:_="">
    <xsd:import namespace="b46cec30-3c96-49ba-8e80-c1db7ce5db41"/>
    <xsd:import namespace="bf9c787b-86fa-46b7-82b5-b5a01fd7d54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6cec30-3c96-49ba-8e80-c1db7ce5db4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f5df50f-fd52-48f7-a593-cd827f66359d}" ma:internalName="TaxCatchAll" ma:showField="CatchAllData" ma:web="b46cec30-3c96-49ba-8e80-c1db7ce5db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9c787b-86fa-46b7-82b5-b5a01fd7d5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ttēlu atzīmes" ma:readOnly="false" ma:fieldId="{5cf76f15-5ced-4ddc-b409-7134ff3c332f}" ma:taxonomyMulti="true" ma:sspId="cbc571fe-a37c-43d1-b765-14afe1eb77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6FC708-77DA-4843-B45F-DB850766BF6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A27857-ADD9-414F-B1E8-DEF1843AA057}">
  <ds:schemaRefs>
    <ds:schemaRef ds:uri="http://schemas.microsoft.com/office/infopath/2007/PartnerControls"/>
    <ds:schemaRef ds:uri="http://purl.org/dc/elements/1.1/"/>
    <ds:schemaRef ds:uri="http://www.w3.org/XML/1998/namespace"/>
    <ds:schemaRef ds:uri="b46cec30-3c96-49ba-8e80-c1db7ce5db41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bf9c787b-86fa-46b7-82b5-b5a01fd7d54d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89861AD-F7F4-4AFF-AE65-C1F3EB2F0180}">
  <ds:schemaRefs>
    <ds:schemaRef ds:uri="b46cec30-3c96-49ba-8e80-c1db7ce5db41"/>
    <ds:schemaRef ds:uri="bf9c787b-86fa-46b7-82b5-b5a01fd7d54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</TotalTime>
  <Words>376</Words>
  <Application>Microsoft Office PowerPoint</Application>
  <PresentationFormat>Slaidrāde ekrānā (16:9)</PresentationFormat>
  <Paragraphs>70</Paragraphs>
  <Slides>8</Slides>
  <Notes>7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89_Prezentacija_templateLV</vt:lpstr>
      <vt:lpstr>Mācības mediju nozares speciālistu digitālās kompetences un zināšanu pilnveidošanai </vt:lpstr>
      <vt:lpstr>PowerPoint prezentācija</vt:lpstr>
      <vt:lpstr>Investīcijas mērķis</vt:lpstr>
      <vt:lpstr>Sasniedzamie rādītāji</vt:lpstr>
      <vt:lpstr>Atbalstāmās darbības</vt:lpstr>
      <vt:lpstr>Attiecināmās izmaksas</vt:lpstr>
      <vt:lpstr>Īstenošanas nosacījumi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Kultūras ministrijas pasākumi jauniešu medijpratības stiprināšanai</dc:title>
  <dc:creator>Klinta Ločmele</dc:creator>
  <cp:lastModifiedBy>Kristers Pļešakovs</cp:lastModifiedBy>
  <cp:revision>11</cp:revision>
  <dcterms:created xsi:type="dcterms:W3CDTF">2006-08-16T00:00:00Z</dcterms:created>
  <dcterms:modified xsi:type="dcterms:W3CDTF">2024-04-18T07:14:53Z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0x0101007B98BB4B34F2884EBFE5D98E9C8C082A</vt:lpwstr>
  </property>
  <property fmtid="{D5CDD505-2E9C-101B-9397-08002B2CF9AE}" pid="3" name="MediaServiceImageTags">
    <vt:lpwstr/>
  </property>
</Properties>
</file>