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401" r:id="rId5"/>
    <p:sldId id="261" r:id="rId6"/>
    <p:sldId id="402" r:id="rId7"/>
    <p:sldId id="410" r:id="rId8"/>
    <p:sldId id="411" r:id="rId9"/>
    <p:sldId id="412" r:id="rId10"/>
    <p:sldId id="413" r:id="rId11"/>
    <p:sldId id="414" r:id="rId12"/>
    <p:sldId id="415" r:id="rId13"/>
    <p:sldId id="420" r:id="rId14"/>
    <p:sldId id="416" r:id="rId15"/>
    <p:sldId id="417" r:id="rId16"/>
    <p:sldId id="418" r:id="rId17"/>
    <p:sldId id="409" r:id="rId18"/>
    <p:sldId id="419" r:id="rId1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00"/>
    <a:srgbClr val="003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273278-6390-1358-A128-933FA6E7D915}" v="200" dt="2024-04-04T10:49:06.446"/>
    <p1510:client id="{FC050BC1-1BF6-0EF3-CD6F-36FC0A6AA47C}" v="8" dt="2024-04-04T06:13:47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ss.veigurs@mod.gov.lv" userId="S::urn:spo:guest#matiss.veigurs@mod.gov.lv::" providerId="AD" clId="Web-{FC050BC1-1BF6-0EF3-CD6F-36FC0A6AA47C}"/>
    <pc:docChg chg="modSld">
      <pc:chgData name="matiss.veigurs@mod.gov.lv" userId="S::urn:spo:guest#matiss.veigurs@mod.gov.lv::" providerId="AD" clId="Web-{FC050BC1-1BF6-0EF3-CD6F-36FC0A6AA47C}" dt="2024-04-04T06:13:45.840" v="4" actId="20577"/>
      <pc:docMkLst>
        <pc:docMk/>
      </pc:docMkLst>
      <pc:sldChg chg="modSp">
        <pc:chgData name="matiss.veigurs@mod.gov.lv" userId="S::urn:spo:guest#matiss.veigurs@mod.gov.lv::" providerId="AD" clId="Web-{FC050BC1-1BF6-0EF3-CD6F-36FC0A6AA47C}" dt="2024-04-04T06:13:45.840" v="4" actId="20577"/>
        <pc:sldMkLst>
          <pc:docMk/>
          <pc:sldMk cId="2849182954" sldId="414"/>
        </pc:sldMkLst>
        <pc:spChg chg="mod">
          <ac:chgData name="matiss.veigurs@mod.gov.lv" userId="S::urn:spo:guest#matiss.veigurs@mod.gov.lv::" providerId="AD" clId="Web-{FC050BC1-1BF6-0EF3-CD6F-36FC0A6AA47C}" dt="2024-04-04T06:13:45.840" v="4" actId="20577"/>
          <ac:spMkLst>
            <pc:docMk/>
            <pc:sldMk cId="2849182954" sldId="414"/>
            <ac:spMk id="4" creationId="{9368F923-44E4-46E5-9975-4034830F1343}"/>
          </ac:spMkLst>
        </pc:spChg>
      </pc:sldChg>
    </pc:docChg>
  </pc:docChgLst>
  <pc:docChgLst>
    <pc:chgData name="matiss.veigurs@mod.gov.lv" userId="S::urn:spo:guest#matiss.veigurs@mod.gov.lv::" providerId="AD" clId="Web-{39273278-6390-1358-A128-933FA6E7D915}"/>
    <pc:docChg chg="addSld modSld">
      <pc:chgData name="matiss.veigurs@mod.gov.lv" userId="S::urn:spo:guest#matiss.veigurs@mod.gov.lv::" providerId="AD" clId="Web-{39273278-6390-1358-A128-933FA6E7D915}" dt="2024-04-04T10:49:05.477" v="103" actId="20577"/>
      <pc:docMkLst>
        <pc:docMk/>
      </pc:docMkLst>
      <pc:sldChg chg="modSp add replId">
        <pc:chgData name="matiss.veigurs@mod.gov.lv" userId="S::urn:spo:guest#matiss.veigurs@mod.gov.lv::" providerId="AD" clId="Web-{39273278-6390-1358-A128-933FA6E7D915}" dt="2024-04-04T10:49:05.477" v="103" actId="20577"/>
        <pc:sldMkLst>
          <pc:docMk/>
          <pc:sldMk cId="438847272" sldId="420"/>
        </pc:sldMkLst>
        <pc:spChg chg="mod">
          <ac:chgData name="matiss.veigurs@mod.gov.lv" userId="S::urn:spo:guest#matiss.veigurs@mod.gov.lv::" providerId="AD" clId="Web-{39273278-6390-1358-A128-933FA6E7D915}" dt="2024-04-04T10:49:05.477" v="103" actId="20577"/>
          <ac:spMkLst>
            <pc:docMk/>
            <pc:sldMk cId="438847272" sldId="420"/>
            <ac:spMk id="4" creationId="{9368F923-44E4-46E5-9975-4034830F1343}"/>
          </ac:spMkLst>
        </pc:spChg>
        <pc:spChg chg="mod">
          <ac:chgData name="matiss.veigurs@mod.gov.lv" userId="S::urn:spo:guest#matiss.veigurs@mod.gov.lv::" providerId="AD" clId="Web-{39273278-6390-1358-A128-933FA6E7D915}" dt="2024-04-04T10:47:13.116" v="2" actId="20577"/>
          <ac:spMkLst>
            <pc:docMk/>
            <pc:sldMk cId="438847272" sldId="420"/>
            <ac:spMk id="9" creationId="{6116B480-1F0C-C345-85BA-2A6E1528CB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8AD4F-6116-466C-9BFB-ABC9E0A9CA42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DB33A-7BE2-4B0E-8FDB-A1F630B159A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571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750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054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796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127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7541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133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504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922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16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12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728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2011A-E189-4920-85A5-95B813B1992D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0A81E-8931-4F88-856F-B110E4264C2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56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d.gov.lv/lv/nozares-politika/kiberdrosiba/eccc-nacionalais-koordinacijas-centrs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hyperlink" Target="https://lv.linkedin.com/company/ncc-lv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A32AD8-ABF0-EC4E-AD2E-6895145176A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2E52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30CE77-3157-E24F-8AF4-4964865955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29901" r="23290"/>
          <a:stretch/>
        </p:blipFill>
        <p:spPr>
          <a:xfrm>
            <a:off x="8888360" y="0"/>
            <a:ext cx="3303639" cy="328269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F0FDC77-57A0-F24C-AED4-EF7336D8DADE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3DF4C51-14D0-D24A-8C86-C85B7BCDC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19" y="370923"/>
            <a:ext cx="2254699" cy="7793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F3154C-5887-4ED2-A23B-DC146049FF7F}"/>
              </a:ext>
            </a:extLst>
          </p:cNvPr>
          <p:cNvSpPr txBox="1"/>
          <p:nvPr/>
        </p:nvSpPr>
        <p:spPr>
          <a:xfrm>
            <a:off x="883084" y="1782880"/>
            <a:ext cx="9896611" cy="4464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40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Mazo un vidējo saimnieciskās darbības veicēju kiberdrošības transformācija</a:t>
            </a:r>
          </a:p>
          <a:p>
            <a:pPr>
              <a:lnSpc>
                <a:spcPct val="150000"/>
              </a:lnSpc>
            </a:pPr>
            <a:r>
              <a:rPr lang="lv-LV" sz="24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Būtiskākie atlases nosacījumi</a:t>
            </a:r>
          </a:p>
          <a:p>
            <a:pPr>
              <a:lnSpc>
                <a:spcPct val="150000"/>
              </a:lnSpc>
            </a:pPr>
            <a:endParaRPr lang="lv-LV" sz="4000" b="1">
              <a:solidFill>
                <a:srgbClr val="FFC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4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Matīss Veigurs</a:t>
            </a:r>
          </a:p>
          <a:p>
            <a:pPr>
              <a:lnSpc>
                <a:spcPct val="150000"/>
              </a:lnSpc>
            </a:pPr>
            <a:r>
              <a:rPr lang="lv-LV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ES kiberdrošības jautājumu nodaļas </a:t>
            </a:r>
            <a:r>
              <a:rPr lang="lv-LV" sz="2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sistēmanalītiķis</a:t>
            </a:r>
            <a:endParaRPr lang="lv-LV" sz="240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A67F55-6D12-469B-9821-2B648868AE93}"/>
              </a:ext>
            </a:extLst>
          </p:cNvPr>
          <p:cNvSpPr/>
          <p:nvPr/>
        </p:nvSpPr>
        <p:spPr>
          <a:xfrm>
            <a:off x="10972800" y="6202837"/>
            <a:ext cx="1112363" cy="348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4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05.04.2024</a:t>
            </a:r>
          </a:p>
        </p:txBody>
      </p:sp>
    </p:spTree>
    <p:extLst>
      <p:ext uri="{BB962C8B-B14F-4D97-AF65-F5344CB8AC3E}">
        <p14:creationId xmlns:p14="http://schemas.microsoft.com/office/powerpoint/2010/main" val="158981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51039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/>
                <a:cs typeface="Arial"/>
              </a:rPr>
              <a:t>Attiecināmās izmaksas:</a:t>
            </a:r>
            <a:endParaRPr lang="lv-LV" sz="2800" b="1">
              <a:solidFill>
                <a:srgbClr val="FFD4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projekta vadības un īstenošanas personāla atlīdzības izmaksas;</a:t>
            </a:r>
            <a:endParaRPr lang="lv-LV" sz="2000" b="1">
              <a:solidFill>
                <a:schemeClr val="bg1"/>
              </a:solidFill>
              <a:latin typeface="Arial"/>
              <a:cs typeface="Arial" panose="020B0604020202020204" pitchFamily="34" charset="0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projekta ieviešanas dokumentācijas izmaksas, tai skaitā autoruzraudzības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informācijas sistēmu izstrādes vai iegādes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informācijas sistēmas ieviešanas kvalitātes kontroles veikšanas, tai skaitā testēšanas,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tehniskās (arī specifiskās) infrastruktūras un tās darbināšanai nepieciešamās ražotāja sērijveida programmatūras iegādes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apmācību izmaksas par informācijas un komunikācijas tehnoloģiju (IKT) arhitektūru ieviešanu un pārvaldību;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lietotāju vajadzību analīzes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pētījumu izstrādes izmaksas;</a:t>
            </a:r>
            <a:endParaRPr lang="lv-LV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342900" indent="-342900">
              <a:buFont typeface="Calibri"/>
              <a:buChar char="-"/>
            </a:pPr>
            <a:r>
              <a:rPr lang="lv-LV" sz="2000">
                <a:solidFill>
                  <a:schemeClr val="bg1"/>
                </a:solidFill>
                <a:latin typeface="Arial"/>
                <a:ea typeface="+mn-lt"/>
                <a:cs typeface="+mn-lt"/>
              </a:rPr>
              <a:t>informatīvo un publicitātes pasākumu izmaksas</a:t>
            </a:r>
            <a:endParaRPr lang="lv-LV" sz="2000">
              <a:solidFill>
                <a:schemeClr val="bg1"/>
              </a:solidFill>
              <a:latin typeface="Arial"/>
              <a:cs typeface="Calibri" panose="020F0502020204030204"/>
            </a:endParaRPr>
          </a:p>
          <a:p>
            <a:pPr marL="285750" indent="-285750">
              <a:lnSpc>
                <a:spcPct val="150000"/>
              </a:lnSpc>
              <a:buFont typeface="Calibri"/>
              <a:buChar char="-"/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Grantu programma MVU VI</a:t>
            </a:r>
            <a:endParaRPr lang="lv-LV" sz="3600" b="1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847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110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Kopējie kvalitātes kritēriji (9 punkti) – obligātie</a:t>
            </a: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 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1E1F02E2-E503-4C66-BE51-C80F6AB4A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60312"/>
              </p:ext>
            </p:extLst>
          </p:nvPr>
        </p:nvGraphicFramePr>
        <p:xfrm>
          <a:off x="2032000" y="2368173"/>
          <a:ext cx="9735309" cy="36079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5103">
                  <a:extLst>
                    <a:ext uri="{9D8B030D-6E8A-4147-A177-3AD203B41FA5}">
                      <a16:colId xmlns:a16="http://schemas.microsoft.com/office/drawing/2014/main" val="3139911091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659108790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829981876"/>
                    </a:ext>
                  </a:extLst>
                </a:gridCol>
              </a:tblGrid>
              <a:tr h="686112"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Projekta risinājuma novitāte</a:t>
                      </a:r>
                    </a:p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(vismaz 1 punkts no 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Projekta atbilstība kiberdrošības politikas plānošanas dokumentos noteiktajiem mērķiem un uzdevumiem (vismaz 1 punkts no 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Projekta rezultātu ilgtspēja (vismaz 1 punkts no 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6934185"/>
                  </a:ext>
                </a:extLst>
              </a:tr>
              <a:tr h="187058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Idejas oriģinalitāte &amp; oriģināls pielietojums (</a:t>
                      </a:r>
                      <a:r>
                        <a:rPr lang="lv-LV" sz="1600" b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pētn</a:t>
                      </a: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lv-LV" sz="1600" b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</a:t>
                      </a: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Organizācijas un/vai procesa drošības uzlabojums (</a:t>
                      </a:r>
                      <a:r>
                        <a:rPr lang="lv-LV" sz="1600" b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tehn</a:t>
                      </a: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lv-LV" sz="1600" b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</a:t>
                      </a: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Prognozētie rezultāti (SMART </a:t>
                      </a:r>
                      <a:r>
                        <a:rPr lang="lv-LV" sz="1600" b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KPIs</a:t>
                      </a: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programmas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Digitālā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Eiropa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kiberdrošības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sadaļas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mērķi</a:t>
                      </a:r>
                      <a:endParaRPr lang="lv-LV" sz="1600" kern="12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Latvijas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kiberdrošības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stratēģijas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2023.-2026.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gadam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mērķi</a:t>
                      </a:r>
                      <a:r>
                        <a:rPr lang="en-US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600" kern="12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uzdevumi</a:t>
                      </a:r>
                      <a:endParaRPr lang="lv-LV" sz="16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Ilgtspējas plāns – rezultāti, to izmantošana, ietekme un uzturēšana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849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513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1749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 tehnisko risinājumu ieviešanas projektiem (6 punkti) - neobligātie</a:t>
            </a: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 II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1E1F02E2-E503-4C66-BE51-C80F6AB4A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749885"/>
              </p:ext>
            </p:extLst>
          </p:nvPr>
        </p:nvGraphicFramePr>
        <p:xfrm>
          <a:off x="2032000" y="2937362"/>
          <a:ext cx="9735309" cy="2956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5103">
                  <a:extLst>
                    <a:ext uri="{9D8B030D-6E8A-4147-A177-3AD203B41FA5}">
                      <a16:colId xmlns:a16="http://schemas.microsoft.com/office/drawing/2014/main" val="3139911091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659108790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829981876"/>
                    </a:ext>
                  </a:extLst>
                </a:gridCol>
              </a:tblGrid>
              <a:tr h="686112"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Ārējs novērtējums (līdz 3 punktiem)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Kapacitātes stiprināšanas pasākumi (līdz 2 punktiem)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Tehnisko risinājumu iegādes izmaksu attiecība (1 punkts)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6934185"/>
                  </a:ext>
                </a:extLst>
              </a:tr>
              <a:tr h="187058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Veikts ārējs audits/novērtējums vai EDIH digitālā brieduma tests vai cits pakalpojums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Projektā plānots ārējs audits, novērtējums vai EDIH digitālā brieduma tests/cits pakalpojums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Kursi, apmācības u.c. pasākumi organizācijas darbiniekiem</a:t>
                      </a:r>
                      <a:endParaRPr lang="lv-LV" sz="16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Vismaz 70,00% no projekta līdzekļiem ir tiešās ieviešanas un iegādes izmaksas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849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118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1749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 pētnieciskas ievirzes projektiem (6 punkti) - neobligātie</a:t>
            </a: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 III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1E1F02E2-E503-4C66-BE51-C80F6AB4A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994846"/>
              </p:ext>
            </p:extLst>
          </p:nvPr>
        </p:nvGraphicFramePr>
        <p:xfrm>
          <a:off x="2032000" y="2937362"/>
          <a:ext cx="9735309" cy="2556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5103">
                  <a:extLst>
                    <a:ext uri="{9D8B030D-6E8A-4147-A177-3AD203B41FA5}">
                      <a16:colId xmlns:a16="http://schemas.microsoft.com/office/drawing/2014/main" val="3139911091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659108790"/>
                    </a:ext>
                  </a:extLst>
                </a:gridCol>
                <a:gridCol w="3245103">
                  <a:extLst>
                    <a:ext uri="{9D8B030D-6E8A-4147-A177-3AD203B41FA5}">
                      <a16:colId xmlns:a16="http://schemas.microsoft.com/office/drawing/2014/main" val="2829981876"/>
                    </a:ext>
                  </a:extLst>
                </a:gridCol>
              </a:tblGrid>
              <a:tr h="686112"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Kvalificēta personāla iesaiste (līdz 3 punktiem)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Idejas mērogojamība (līdz 2 punktiem)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Rezultātu izplatīšana (1 punkts)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6934185"/>
                  </a:ext>
                </a:extLst>
              </a:tr>
              <a:tr h="187058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Doktora grāds, maģistra grāds, doktorantūras students vai atbilstoši ilga profesionālā kvalifikācija un pieredze atbilstošā jomā (CV)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Izstrādā tikai organizācijai vai tirgum kopumā?</a:t>
                      </a:r>
                      <a:endParaRPr lang="lv-LV" sz="16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6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Izplatīšanas plāns (publikācijas, konferences izstādes u.c. pasākumi)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849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521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4836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Konsorcija partneru/projektu atrašana («</a:t>
            </a:r>
            <a:r>
              <a:rPr lang="lv-LV" sz="2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lv-LV" sz="2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 u.c. iespējas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Konsultācijas saistībā ar dažādiem kiberdrošības pārvaldības jautājumiem (piemēram, NIS2 ieviešana)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Cits atbalsts no </a:t>
            </a:r>
            <a:r>
              <a:rPr lang="lv-LV" sz="20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kiberkopienas</a:t>
            </a:r>
            <a:endParaRPr lang="lv-LV" sz="20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lv-LV" sz="2800" b="1">
              <a:solidFill>
                <a:srgbClr val="FFC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Vairāk informācijas: 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https://www.mod.gov.lv/lv/nozares-politika/kiberdrosiba/eccc-nacionalais-koordinacijas-centrs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lv-LV" sz="20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E-pasts: </a:t>
            </a:r>
            <a:r>
              <a:rPr lang="lv-LV" sz="2000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ncc@mod.gov.lv </a:t>
            </a:r>
          </a:p>
          <a:p>
            <a:pPr>
              <a:lnSpc>
                <a:spcPct val="150000"/>
              </a:lnSpc>
            </a:pPr>
            <a:r>
              <a:rPr lang="lv-LV" sz="2000" b="1" err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  <a:r>
              <a:rPr lang="lv-LV" sz="20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https://lv.linkedin.com/company/ncc-lv</a:t>
            </a: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(NCC-LV)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Cits NCC-LV atbalsts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85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A32AD8-ABF0-EC4E-AD2E-6895145176A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2E52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30CE77-3157-E24F-8AF4-4964865955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29901" r="23290"/>
          <a:stretch/>
        </p:blipFill>
        <p:spPr>
          <a:xfrm>
            <a:off x="8888360" y="0"/>
            <a:ext cx="3303639" cy="328269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F0FDC77-57A0-F24C-AED4-EF7336D8DADE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3DF4C51-14D0-D24A-8C86-C85B7BCDC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19" y="370923"/>
            <a:ext cx="2254699" cy="7793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F3154C-5887-4ED2-A23B-DC146049FF7F}"/>
              </a:ext>
            </a:extLst>
          </p:cNvPr>
          <p:cNvSpPr txBox="1"/>
          <p:nvPr/>
        </p:nvSpPr>
        <p:spPr>
          <a:xfrm>
            <a:off x="883084" y="2970862"/>
            <a:ext cx="9896611" cy="91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lv-LV" sz="40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Paldies par uzmanību!</a:t>
            </a:r>
            <a:endParaRPr lang="lv-LV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17587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2146705" y="1756376"/>
            <a:ext cx="9896611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lv-LV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Kiberdrošības kompetenču centrs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lv-LV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Nacionālais koordinācijas centrs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lv-LV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lv-LV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Kvalitātes kritēriji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436599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Saturs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244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5073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institūcija: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izveidota 2021. gadā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atrodas Bukarestē, Rumānijā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mērķis ir atbalstīt inovācijas un industriālo politiku kiberdrošības jomā, veidojot </a:t>
            </a:r>
            <a:r>
              <a:rPr lang="lv-LV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ekosistēmu</a:t>
            </a: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administrējot </a:t>
            </a:r>
            <a:r>
              <a:rPr lang="lv-LV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finansējumu</a:t>
            </a: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virzot </a:t>
            </a:r>
            <a:r>
              <a:rPr lang="lv-LV" b="1" u="sng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stratēģiskās investīcijas</a:t>
            </a: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u.c.</a:t>
            </a: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Nacionālie koordinācijas centri: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atbalsta EKKC centienus katrā dalībvalstī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veido nacionālo kiberdrošības kompetenču ekosistēmu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saņem un administrē grantu finansējumu, tostarp paši iesaistoties projektos</a:t>
            </a: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Kiberdrošības kompetenču centrs (EKKC)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54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359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Latvijas Nacionālais koordinācijas centrs (NCC-LV):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Latvijas Republikas Aizsardzības ministrija sadarbībā ar Centrālo finanšu un līgumu aģentūru un CERT.LV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Reģistrētā kopiena: 45 biedri – organizācijas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Ievieš NCC-LV projektu (01.09.2023 – 31.08.2025), kura daļa ir grantu programma «Mazo un vidējo saimnieciskās darbības veicēju kiberdrošības transformācija»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Nacionālais koordinācijas centrs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68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401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Normatīvie akti: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Kiberdrošības kompetenču centra 2021.—2027. gada plānošanas perioda grantu vadības likums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 noteikumi Nr. 318 «Eiropas Kiberdrošības kompetenču centra 2021.–2027. gada plānošanas perioda grantu projektu ieviešanas, vadības, uzraudzības un kontroles noteikumi»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 noteikumi Nr. 319  «Eiropas Kiberdrošības kompetenču centra 2021.–2027. gada plānošanas perioda grantu programmas "Mazo un vidējo saimnieciskās darbības veicēju kiberdrošības transformācija" īstenošanas noteikumi»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 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0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401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Programmas mērķi: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Veicināt inovatīvu un progresīvu kiberdrošības tehnisko risinājumu ieviešanu: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investējot MVU digitālajā transformācijā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attīstot MVU veidotos/ražotos individuālos vai tirgus risinājumus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Atbalstīt politikas plānošanas dokumentos noteikto mērķu sasniegšanu: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ES programmas «Digitālā Eiropa» mērķi un uzdevumi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Latvijas kiberdrošības stratēģija 2023.-2026. gadam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Paaugstināt kopējo kiberdrošības līmeni Eiropas Savienībā, stiprinot </a:t>
            </a:r>
            <a:r>
              <a:rPr lang="lv-LV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kibernoturību</a:t>
            </a: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atvieglojot piekļuvi tehnoloģijām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 II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3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401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Atbalsts tiek piešķirts: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Maziem un vidējiem saimnieciskās darbības veicējiem (arī biedrības)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Reģistrētām juridiskām personām Latvijas Republikā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Juridiskām personām ar patiesajiem labuma guvējiem ES/EEZ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neattiecas Regulas 2018/1046 izslēgšanas kritēriji (piemēram, kriminālpārkāpumi, konkurences pārkāpumi, maksātnespēja u.c.)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nav noteiktas starptautiskās nacionālās sankcijas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saņemts drošības iestāžu atzinums par atbilstību valsts drošības interesēm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nav nodokļu parādu (&lt;150 </a:t>
            </a:r>
            <a:r>
              <a:rPr lang="lv-LV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</a:t>
            </a: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u.c.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 III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80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32265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Atbalsta apjoms vienam projektam: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/>
                <a:cs typeface="Arial"/>
              </a:rPr>
              <a:t>20 000 – 60 000 </a:t>
            </a:r>
            <a:r>
              <a:rPr lang="lv-LV" b="1" i="1" err="1">
                <a:solidFill>
                  <a:schemeClr val="bg1"/>
                </a:solidFill>
                <a:latin typeface="Arial"/>
                <a:cs typeface="Arial"/>
              </a:rPr>
              <a:t>euro</a:t>
            </a:r>
            <a:r>
              <a:rPr lang="lv-LV" b="1">
                <a:solidFill>
                  <a:schemeClr val="bg1"/>
                </a:solidFill>
                <a:latin typeface="Arial"/>
                <a:cs typeface="Arial"/>
              </a:rPr>
              <a:t> (ne vairāk kā 50% no kopējā projekta finansējuma)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Maksimālais termiņš – 1 gads (bet ne vēlāk kā 2025. gada 30. aprīlis)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Izmaksas var attiecināt no 2024. gada 5. marta (MK noteikumu Nr. 319 stāšanās spēkā)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Kopējais atbalsta apjoms: 1 000 000 </a:t>
            </a:r>
            <a:r>
              <a:rPr lang="lv-LV" sz="2000" b="1" i="1" err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</a:t>
            </a:r>
            <a:r>
              <a:rPr lang="lv-LV" sz="20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(16 – 50 projekti)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 IV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182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F0299A0-929C-EB43-B973-2E9E3365B166}"/>
              </a:ext>
            </a:extLst>
          </p:cNvPr>
          <p:cNvSpPr/>
          <p:nvPr/>
        </p:nvSpPr>
        <p:spPr>
          <a:xfrm>
            <a:off x="0" y="1504335"/>
            <a:ext cx="12192000" cy="5380041"/>
          </a:xfrm>
          <a:prstGeom prst="rect">
            <a:avLst/>
          </a:prstGeom>
          <a:solidFill>
            <a:srgbClr val="2E52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2DC380-EF63-6840-B21E-2ECB21E05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" y="370923"/>
            <a:ext cx="2249998" cy="77768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4C01C5-FA7C-9C46-B0E4-DA4D3B8A341D}"/>
              </a:ext>
            </a:extLst>
          </p:cNvPr>
          <p:cNvSpPr/>
          <p:nvPr/>
        </p:nvSpPr>
        <p:spPr>
          <a:xfrm>
            <a:off x="0" y="6626711"/>
            <a:ext cx="12192000" cy="23129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DF50AD-27DF-B846-BAE4-CCF4DED1DAFB}"/>
              </a:ext>
            </a:extLst>
          </p:cNvPr>
          <p:cNvSpPr/>
          <p:nvPr/>
        </p:nvSpPr>
        <p:spPr>
          <a:xfrm rot="5400000">
            <a:off x="3078769" y="717899"/>
            <a:ext cx="1014933" cy="837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8F923-44E4-46E5-9975-4034830F1343}"/>
              </a:ext>
            </a:extLst>
          </p:cNvPr>
          <p:cNvSpPr txBox="1"/>
          <p:nvPr/>
        </p:nvSpPr>
        <p:spPr>
          <a:xfrm>
            <a:off x="1942036" y="1622960"/>
            <a:ext cx="9896611" cy="4657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800" b="1">
                <a:solidFill>
                  <a:srgbClr val="FFD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 veidi (tipiskie piemēri):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Tehnisko risinājumu ieviešanas projekti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Kopējā organizācijas kiberdrošības uzlabošana ar tehnoloģiju ieviešanu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Konkrētu biznesa procesu/funkciju kiberdrošības uzlabošana ar tehnoloģiju 	ieviešanu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lv-LV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Pētnieciskas ievirzes projekti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Jaunu tehnisko risinājumu izpēte kiberdrošības jomā – koncepti un prototipi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Esošu kiberdrošības risinājumu attīstīšana un pilnveide</a:t>
            </a:r>
          </a:p>
          <a:p>
            <a:pPr>
              <a:lnSpc>
                <a:spcPct val="150000"/>
              </a:lnSpc>
            </a:pPr>
            <a:r>
              <a:rPr lang="lv-LV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Izstrādē esošu kiberdrošības risinājumu pilotēšana/testēšana</a:t>
            </a:r>
            <a:endParaRPr lang="lv-LV" b="1">
              <a:solidFill>
                <a:srgbClr val="FFD4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lv-LV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16B480-1F0C-C345-85BA-2A6E1528CB31}"/>
              </a:ext>
            </a:extLst>
          </p:cNvPr>
          <p:cNvSpPr txBox="1"/>
          <p:nvPr/>
        </p:nvSpPr>
        <p:spPr>
          <a:xfrm>
            <a:off x="3801699" y="340630"/>
            <a:ext cx="7965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 programma MVU V</a:t>
            </a:r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53241EC9-CB4D-4E6C-AAFA-662F9680C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84" y="1586959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50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8E8544E8F065D4FA661B3B020722852" ma:contentTypeVersion="6" ma:contentTypeDescription="Izveidot jaunu dokumentu." ma:contentTypeScope="" ma:versionID="8fd393669a017eba38802561789703dd">
  <xsd:schema xmlns:xsd="http://www.w3.org/2001/XMLSchema" xmlns:xs="http://www.w3.org/2001/XMLSchema" xmlns:p="http://schemas.microsoft.com/office/2006/metadata/properties" xmlns:ns2="da847032-c6a7-4b59-bf18-e9b5e713b90e" xmlns:ns3="8622d9ea-0fdc-495b-8f54-db40cac76558" targetNamespace="http://schemas.microsoft.com/office/2006/metadata/properties" ma:root="true" ma:fieldsID="3e1bf2cf03b0c792b1446ddcb91481c7" ns2:_="" ns3:_="">
    <xsd:import namespace="da847032-c6a7-4b59-bf18-e9b5e713b90e"/>
    <xsd:import namespace="8622d9ea-0fdc-495b-8f54-db40cac765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47032-c6a7-4b59-bf18-e9b5e713b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2d9ea-0fdc-495b-8f54-db40cac7655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7F9408-7794-4344-B5A1-49F3FBDDDC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3FFCFE-05A0-4848-991B-EDADE10CEB3B}">
  <ds:schemaRefs>
    <ds:schemaRef ds:uri="8622d9ea-0fdc-495b-8f54-db40cac76558"/>
    <ds:schemaRef ds:uri="da847032-c6a7-4b59-bf18-e9b5e713b9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CC94031-E8B9-44C6-A810-F46028FA524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Aizsardzības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 Ruško</dc:creator>
  <cp:revision>1</cp:revision>
  <dcterms:created xsi:type="dcterms:W3CDTF">2023-10-23T08:02:01Z</dcterms:created>
  <dcterms:modified xsi:type="dcterms:W3CDTF">2024-04-04T10:49:37Z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0x010100F8E8544E8F065D4FA661B3B020722852</vt:lpwstr>
  </property>
</Properties>
</file>