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0" r:id="rId17"/>
    <p:sldId id="261" r:id="rId18"/>
    <p:sldId id="269" r:id="rId19"/>
    <p:sldId id="271" r:id="rId20"/>
  </p:sldIdLst>
  <p:sldSz cx="18288000" cy="10287000"/>
  <p:notesSz cx="6858000" cy="9144000"/>
  <p:embeddedFontLs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</p:embeddedFont>
    <p:embeddedFont>
      <p:font typeface="Canva Sans Bold Italics" panose="020B0604020202020204" charset="0"/>
      <p:regular r:id="rId24"/>
    </p:embeddedFont>
    <p:embeddedFont>
      <p:font typeface="Canva Sans Italics" panose="020B0604020202020204" charset="0"/>
      <p:regular r:id="rId25"/>
    </p:embeddedFont>
    <p:embeddedFont>
      <p:font typeface="Inter" panose="020B0604020202020204" charset="0"/>
      <p:regular r:id="rId26"/>
    </p:embeddedFont>
    <p:embeddedFont>
      <p:font typeface="Inter Bold" panose="020B0604020202020204" charset="0"/>
      <p:regular r:id="rId27"/>
    </p:embeddedFont>
    <p:embeddedFont>
      <p:font typeface="Inter Italics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7866D4-F00E-8BEB-F8FF-519735754E62}" name="Madara Sporāne" initials="MS" userId="S::madara.sporane@cfla.gov.lv::1739157f-bb70-42a1-b2b3-87d7a8214ede" providerId="AD"/>
  <p188:author id="{577328F0-8E96-52C9-10FE-D9128885D26C}" name="Madara Austriņa" initials="MA" userId="S::madara.austrina@cfla.gov.lv::9de584dc-be38-42fd-9fd3-2f1e44f510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AC002-A76F-4E87-9B16-4BF5D59A8BAD}" v="2" dt="2024-04-04T11:51:33.583"/>
    <p1510:client id="{36299205-3852-46B7-AAF3-D92149077297}" v="135" dt="2024-04-04T15:14:57.982"/>
    <p1510:client id="{3E004514-03DA-6261-6D28-99E5D885041B}" v="31" dt="2024-04-04T14:49:29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ara Sporāne" userId="S::madara.sporane@cfla.gov.lv::1739157f-bb70-42a1-b2b3-87d7a8214ede" providerId="AD" clId="Web-{3E004514-03DA-6261-6D28-99E5D885041B}"/>
    <pc:docChg chg="modSld">
      <pc:chgData name="Madara Sporāne" userId="S::madara.sporane@cfla.gov.lv::1739157f-bb70-42a1-b2b3-87d7a8214ede" providerId="AD" clId="Web-{3E004514-03DA-6261-6D28-99E5D885041B}" dt="2024-04-04T14:49:29.706" v="397" actId="20577"/>
      <pc:docMkLst>
        <pc:docMk/>
      </pc:docMkLst>
      <pc:sldChg chg="modSp">
        <pc:chgData name="Madara Sporāne" userId="S::madara.sporane@cfla.gov.lv::1739157f-bb70-42a1-b2b3-87d7a8214ede" providerId="AD" clId="Web-{3E004514-03DA-6261-6D28-99E5D885041B}" dt="2024-04-04T14:33:09.889" v="393" actId="20577"/>
        <pc:sldMkLst>
          <pc:docMk/>
          <pc:sldMk cId="0" sldId="257"/>
        </pc:sldMkLst>
        <pc:spChg chg="mod">
          <ac:chgData name="Madara Sporāne" userId="S::madara.sporane@cfla.gov.lv::1739157f-bb70-42a1-b2b3-87d7a8214ede" providerId="AD" clId="Web-{3E004514-03DA-6261-6D28-99E5D885041B}" dt="2024-04-04T14:33:09.889" v="393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Madara Sporāne" userId="S::madara.sporane@cfla.gov.lv::1739157f-bb70-42a1-b2b3-87d7a8214ede" providerId="AD" clId="Web-{3E004514-03DA-6261-6D28-99E5D885041B}" dt="2024-04-04T13:59:43.717" v="287" actId="1076"/>
        <pc:sldMkLst>
          <pc:docMk/>
          <pc:sldMk cId="0" sldId="258"/>
        </pc:sldMkLst>
        <pc:spChg chg="mod">
          <ac:chgData name="Madara Sporāne" userId="S::madara.sporane@cfla.gov.lv::1739157f-bb70-42a1-b2b3-87d7a8214ede" providerId="AD" clId="Web-{3E004514-03DA-6261-6D28-99E5D885041B}" dt="2024-04-04T13:59:43.717" v="287" actId="1076"/>
          <ac:spMkLst>
            <pc:docMk/>
            <pc:sldMk cId="0" sldId="258"/>
            <ac:spMk id="95" creationId="{00000000-0000-0000-0000-000000000000}"/>
          </ac:spMkLst>
        </pc:spChg>
      </pc:sldChg>
      <pc:sldChg chg="delCm">
        <pc:chgData name="Madara Sporāne" userId="S::madara.sporane@cfla.gov.lv::1739157f-bb70-42a1-b2b3-87d7a8214ede" providerId="AD" clId="Web-{3E004514-03DA-6261-6D28-99E5D885041B}" dt="2024-04-04T13:53:34.225" v="0"/>
        <pc:sldMkLst>
          <pc:docMk/>
          <pc:sldMk cId="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dara Sporāne" userId="S::madara.sporane@cfla.gov.lv::1739157f-bb70-42a1-b2b3-87d7a8214ede" providerId="AD" clId="Web-{3E004514-03DA-6261-6D28-99E5D885041B}" dt="2024-04-04T13:53:34.225" v="0"/>
              <pc2:cmMkLst xmlns:pc2="http://schemas.microsoft.com/office/powerpoint/2019/9/main/command">
                <pc:docMk/>
                <pc:sldMk cId="0" sldId="259"/>
                <pc2:cmMk id="{DE93282D-60FB-40A8-8203-9B3779A1AB95}"/>
              </pc2:cmMkLst>
            </pc226:cmChg>
          </p:ext>
        </pc:extLst>
      </pc:sldChg>
      <pc:sldChg chg="modNotes">
        <pc:chgData name="Madara Sporāne" userId="S::madara.sporane@cfla.gov.lv::1739157f-bb70-42a1-b2b3-87d7a8214ede" providerId="AD" clId="Web-{3E004514-03DA-6261-6D28-99E5D885041B}" dt="2024-04-04T13:57:44.152" v="286"/>
        <pc:sldMkLst>
          <pc:docMk/>
          <pc:sldMk cId="0" sldId="262"/>
        </pc:sldMkLst>
      </pc:sldChg>
      <pc:sldChg chg="modNotes">
        <pc:chgData name="Madara Sporāne" userId="S::madara.sporane@cfla.gov.lv::1739157f-bb70-42a1-b2b3-87d7a8214ede" providerId="AD" clId="Web-{3E004514-03DA-6261-6D28-99E5D885041B}" dt="2024-04-04T14:04:01.612" v="381"/>
        <pc:sldMkLst>
          <pc:docMk/>
          <pc:sldMk cId="0" sldId="263"/>
        </pc:sldMkLst>
      </pc:sldChg>
      <pc:sldChg chg="modSp">
        <pc:chgData name="Madara Sporāne" userId="S::madara.sporane@cfla.gov.lv::1739157f-bb70-42a1-b2b3-87d7a8214ede" providerId="AD" clId="Web-{3E004514-03DA-6261-6D28-99E5D885041B}" dt="2024-04-04T14:08:45.899" v="382" actId="1076"/>
        <pc:sldMkLst>
          <pc:docMk/>
          <pc:sldMk cId="0" sldId="265"/>
        </pc:sldMkLst>
        <pc:spChg chg="mod">
          <ac:chgData name="Madara Sporāne" userId="S::madara.sporane@cfla.gov.lv::1739157f-bb70-42a1-b2b3-87d7a8214ede" providerId="AD" clId="Web-{3E004514-03DA-6261-6D28-99E5D885041B}" dt="2024-04-04T14:08:45.899" v="382" actId="1076"/>
          <ac:spMkLst>
            <pc:docMk/>
            <pc:sldMk cId="0" sldId="265"/>
            <ac:spMk id="7" creationId="{00000000-0000-0000-0000-000000000000}"/>
          </ac:spMkLst>
        </pc:spChg>
      </pc:sldChg>
      <pc:sldChg chg="modSp">
        <pc:chgData name="Madara Sporāne" userId="S::madara.sporane@cfla.gov.lv::1739157f-bb70-42a1-b2b3-87d7a8214ede" providerId="AD" clId="Web-{3E004514-03DA-6261-6D28-99E5D885041B}" dt="2024-04-04T14:12:01.278" v="389" actId="20577"/>
        <pc:sldMkLst>
          <pc:docMk/>
          <pc:sldMk cId="0" sldId="268"/>
        </pc:sldMkLst>
        <pc:spChg chg="mod">
          <ac:chgData name="Madara Sporāne" userId="S::madara.sporane@cfla.gov.lv::1739157f-bb70-42a1-b2b3-87d7a8214ede" providerId="AD" clId="Web-{3E004514-03DA-6261-6D28-99E5D885041B}" dt="2024-04-04T14:12:01.278" v="389" actId="20577"/>
          <ac:spMkLst>
            <pc:docMk/>
            <pc:sldMk cId="0" sldId="268"/>
            <ac:spMk id="4" creationId="{00000000-0000-0000-0000-000000000000}"/>
          </ac:spMkLst>
        </pc:spChg>
      </pc:sldChg>
      <pc:sldChg chg="modSp">
        <pc:chgData name="Madara Sporāne" userId="S::madara.sporane@cfla.gov.lv::1739157f-bb70-42a1-b2b3-87d7a8214ede" providerId="AD" clId="Web-{3E004514-03DA-6261-6D28-99E5D885041B}" dt="2024-04-04T14:49:29.706" v="397" actId="20577"/>
        <pc:sldMkLst>
          <pc:docMk/>
          <pc:sldMk cId="0" sldId="270"/>
        </pc:sldMkLst>
        <pc:spChg chg="mod">
          <ac:chgData name="Madara Sporāne" userId="S::madara.sporane@cfla.gov.lv::1739157f-bb70-42a1-b2b3-87d7a8214ede" providerId="AD" clId="Web-{3E004514-03DA-6261-6D28-99E5D885041B}" dt="2024-04-04T14:49:29.706" v="397" actId="20577"/>
          <ac:spMkLst>
            <pc:docMk/>
            <pc:sldMk cId="0" sldId="270"/>
            <ac:spMk id="8" creationId="{00000000-0000-0000-0000-000000000000}"/>
          </ac:spMkLst>
        </pc:spChg>
      </pc:sldChg>
    </pc:docChg>
  </pc:docChgLst>
  <pc:docChgLst>
    <pc:chgData name="Madara Sporāne" userId="1739157f-bb70-42a1-b2b3-87d7a8214ede" providerId="ADAL" clId="{36299205-3852-46B7-AAF3-D92149077297}"/>
    <pc:docChg chg="modSld sldOrd">
      <pc:chgData name="Madara Sporāne" userId="1739157f-bb70-42a1-b2b3-87d7a8214ede" providerId="ADAL" clId="{36299205-3852-46B7-AAF3-D92149077297}" dt="2024-04-04T15:14:57.982" v="176" actId="20577"/>
      <pc:docMkLst>
        <pc:docMk/>
      </pc:docMkLst>
      <pc:sldChg chg="modSp mod">
        <pc:chgData name="Madara Sporāne" userId="1739157f-bb70-42a1-b2b3-87d7a8214ede" providerId="ADAL" clId="{36299205-3852-46B7-AAF3-D92149077297}" dt="2024-04-04T11:34:55.518" v="35" actId="20577"/>
        <pc:sldMkLst>
          <pc:docMk/>
          <pc:sldMk cId="0" sldId="256"/>
        </pc:sldMkLst>
        <pc:spChg chg="mod">
          <ac:chgData name="Madara Sporāne" userId="1739157f-bb70-42a1-b2b3-87d7a8214ede" providerId="ADAL" clId="{36299205-3852-46B7-AAF3-D92149077297}" dt="2024-04-04T11:34:55.518" v="35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Madara Sporāne" userId="1739157f-bb70-42a1-b2b3-87d7a8214ede" providerId="ADAL" clId="{36299205-3852-46B7-AAF3-D92149077297}" dt="2024-04-04T11:34:40.672" v="11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Madara Sporāne" userId="1739157f-bb70-42a1-b2b3-87d7a8214ede" providerId="ADAL" clId="{36299205-3852-46B7-AAF3-D92149077297}" dt="2024-04-04T15:14:57.982" v="176" actId="20577"/>
        <pc:sldMkLst>
          <pc:docMk/>
          <pc:sldMk cId="0" sldId="257"/>
        </pc:sldMkLst>
        <pc:spChg chg="mod">
          <ac:chgData name="Madara Sporāne" userId="1739157f-bb70-42a1-b2b3-87d7a8214ede" providerId="ADAL" clId="{36299205-3852-46B7-AAF3-D92149077297}" dt="2024-04-04T15:14:57.982" v="176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Madara Sporāne" userId="1739157f-bb70-42a1-b2b3-87d7a8214ede" providerId="ADAL" clId="{36299205-3852-46B7-AAF3-D92149077297}" dt="2024-04-04T13:04:36.237" v="125" actId="1076"/>
        <pc:sldMkLst>
          <pc:docMk/>
          <pc:sldMk cId="0" sldId="258"/>
        </pc:sldMkLst>
        <pc:spChg chg="mod">
          <ac:chgData name="Madara Sporāne" userId="1739157f-bb70-42a1-b2b3-87d7a8214ede" providerId="ADAL" clId="{36299205-3852-46B7-AAF3-D92149077297}" dt="2024-04-04T13:04:36.237" v="125" actId="1076"/>
          <ac:spMkLst>
            <pc:docMk/>
            <pc:sldMk cId="0" sldId="258"/>
            <ac:spMk id="95" creationId="{00000000-0000-0000-0000-000000000000}"/>
          </ac:spMkLst>
        </pc:spChg>
      </pc:sldChg>
      <pc:sldChg chg="modSp mod modCm">
        <pc:chgData name="Madara Sporāne" userId="1739157f-bb70-42a1-b2b3-87d7a8214ede" providerId="ADAL" clId="{36299205-3852-46B7-AAF3-D92149077297}" dt="2024-04-04T12:04:38.479" v="123" actId="20577"/>
        <pc:sldMkLst>
          <pc:docMk/>
          <pc:sldMk cId="0" sldId="259"/>
        </pc:sldMkLst>
        <pc:spChg chg="mod">
          <ac:chgData name="Madara Sporāne" userId="1739157f-bb70-42a1-b2b3-87d7a8214ede" providerId="ADAL" clId="{36299205-3852-46B7-AAF3-D92149077297}" dt="2024-04-04T12:04:16.799" v="120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Madara Sporāne" userId="1739157f-bb70-42a1-b2b3-87d7a8214ede" providerId="ADAL" clId="{36299205-3852-46B7-AAF3-D92149077297}" dt="2024-04-04T12:04:38.479" v="123" actId="20577"/>
          <ac:spMkLst>
            <pc:docMk/>
            <pc:sldMk cId="0" sldId="259"/>
            <ac:spMk id="9" creationId="{00000000-0000-0000-0000-000000000000}"/>
          </ac:spMkLst>
        </pc:spChg>
        <pc:spChg chg="mod">
          <ac:chgData name="Madara Sporāne" userId="1739157f-bb70-42a1-b2b3-87d7a8214ede" providerId="ADAL" clId="{36299205-3852-46B7-AAF3-D92149077297}" dt="2024-04-04T12:04:24.162" v="121" actId="1076"/>
          <ac:spMkLst>
            <pc:docMk/>
            <pc:sldMk cId="0" sldId="259"/>
            <ac:spMk id="1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Madara Sporāne" userId="1739157f-bb70-42a1-b2b3-87d7a8214ede" providerId="ADAL" clId="{36299205-3852-46B7-AAF3-D92149077297}" dt="2024-04-04T12:04:09.900" v="119"/>
              <pc2:cmMkLst xmlns:pc2="http://schemas.microsoft.com/office/powerpoint/2019/9/main/command">
                <pc:docMk/>
                <pc:sldMk cId="0" sldId="259"/>
                <pc2:cmMk id="{DE93282D-60FB-40A8-8203-9B3779A1AB95}"/>
              </pc2:cmMkLst>
            </pc226:cmChg>
          </p:ext>
        </pc:extLst>
      </pc:sldChg>
      <pc:sldChg chg="ord">
        <pc:chgData name="Madara Sporāne" userId="1739157f-bb70-42a1-b2b3-87d7a8214ede" providerId="ADAL" clId="{36299205-3852-46B7-AAF3-D92149077297}" dt="2024-04-04T11:54:55.032" v="63"/>
        <pc:sldMkLst>
          <pc:docMk/>
          <pc:sldMk cId="0" sldId="260"/>
        </pc:sldMkLst>
      </pc:sldChg>
      <pc:sldChg chg="modSp mod ord">
        <pc:chgData name="Madara Sporāne" userId="1739157f-bb70-42a1-b2b3-87d7a8214ede" providerId="ADAL" clId="{36299205-3852-46B7-AAF3-D92149077297}" dt="2024-04-04T13:11:34.797" v="151" actId="14100"/>
        <pc:sldMkLst>
          <pc:docMk/>
          <pc:sldMk cId="0" sldId="261"/>
        </pc:sldMkLst>
        <pc:spChg chg="mod">
          <ac:chgData name="Madara Sporāne" userId="1739157f-bb70-42a1-b2b3-87d7a8214ede" providerId="ADAL" clId="{36299205-3852-46B7-AAF3-D92149077297}" dt="2024-04-04T13:11:34.797" v="151" actId="14100"/>
          <ac:spMkLst>
            <pc:docMk/>
            <pc:sldMk cId="0" sldId="261"/>
            <ac:spMk id="14" creationId="{00000000-0000-0000-0000-000000000000}"/>
          </ac:spMkLst>
        </pc:spChg>
        <pc:spChg chg="mod">
          <ac:chgData name="Madara Sporāne" userId="1739157f-bb70-42a1-b2b3-87d7a8214ede" providerId="ADAL" clId="{36299205-3852-46B7-AAF3-D92149077297}" dt="2024-04-04T11:52:17.820" v="55" actId="20577"/>
          <ac:spMkLst>
            <pc:docMk/>
            <pc:sldMk cId="0" sldId="261"/>
            <ac:spMk id="16" creationId="{00000000-0000-0000-0000-000000000000}"/>
          </ac:spMkLst>
        </pc:spChg>
        <pc:spChg chg="mod">
          <ac:chgData name="Madara Sporāne" userId="1739157f-bb70-42a1-b2b3-87d7a8214ede" providerId="ADAL" clId="{36299205-3852-46B7-AAF3-D92149077297}" dt="2024-04-04T11:52:25.213" v="58" actId="14100"/>
          <ac:spMkLst>
            <pc:docMk/>
            <pc:sldMk cId="0" sldId="261"/>
            <ac:spMk id="17" creationId="{00000000-0000-0000-0000-000000000000}"/>
          </ac:spMkLst>
        </pc:spChg>
        <pc:spChg chg="mod">
          <ac:chgData name="Madara Sporāne" userId="1739157f-bb70-42a1-b2b3-87d7a8214ede" providerId="ADAL" clId="{36299205-3852-46B7-AAF3-D92149077297}" dt="2024-04-04T11:52:50.304" v="61" actId="1076"/>
          <ac:spMkLst>
            <pc:docMk/>
            <pc:sldMk cId="0" sldId="261"/>
            <ac:spMk id="18" creationId="{00000000-0000-0000-0000-000000000000}"/>
          </ac:spMkLst>
        </pc:spChg>
        <pc:spChg chg="mod">
          <ac:chgData name="Madara Sporāne" userId="1739157f-bb70-42a1-b2b3-87d7a8214ede" providerId="ADAL" clId="{36299205-3852-46B7-AAF3-D92149077297}" dt="2024-04-04T11:59:22.995" v="68" actId="1076"/>
          <ac:spMkLst>
            <pc:docMk/>
            <pc:sldMk cId="0" sldId="261"/>
            <ac:spMk id="21" creationId="{00000000-0000-0000-0000-000000000000}"/>
          </ac:spMkLst>
        </pc:spChg>
        <pc:grpChg chg="mod">
          <ac:chgData name="Madara Sporāne" userId="1739157f-bb70-42a1-b2b3-87d7a8214ede" providerId="ADAL" clId="{36299205-3852-46B7-AAF3-D92149077297}" dt="2024-04-04T11:59:24.992" v="69" actId="1076"/>
          <ac:grpSpMkLst>
            <pc:docMk/>
            <pc:sldMk cId="0" sldId="261"/>
            <ac:grpSpMk id="22" creationId="{00000000-0000-0000-0000-000000000000}"/>
          </ac:grpSpMkLst>
        </pc:grpChg>
      </pc:sldChg>
      <pc:sldChg chg="modSp mod">
        <pc:chgData name="Madara Sporāne" userId="1739157f-bb70-42a1-b2b3-87d7a8214ede" providerId="ADAL" clId="{36299205-3852-46B7-AAF3-D92149077297}" dt="2024-04-04T13:04:53.861" v="127" actId="1076"/>
        <pc:sldMkLst>
          <pc:docMk/>
          <pc:sldMk cId="0" sldId="263"/>
        </pc:sldMkLst>
        <pc:spChg chg="mod">
          <ac:chgData name="Madara Sporāne" userId="1739157f-bb70-42a1-b2b3-87d7a8214ede" providerId="ADAL" clId="{36299205-3852-46B7-AAF3-D92149077297}" dt="2024-04-04T13:04:47.207" v="126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Madara Sporāne" userId="1739157f-bb70-42a1-b2b3-87d7a8214ede" providerId="ADAL" clId="{36299205-3852-46B7-AAF3-D92149077297}" dt="2024-04-04T13:04:53.861" v="127" actId="1076"/>
          <ac:spMkLst>
            <pc:docMk/>
            <pc:sldMk cId="0" sldId="263"/>
            <ac:spMk id="7" creationId="{00000000-0000-0000-0000-000000000000}"/>
          </ac:spMkLst>
        </pc:spChg>
      </pc:sldChg>
      <pc:sldChg chg="ord">
        <pc:chgData name="Madara Sporāne" userId="1739157f-bb70-42a1-b2b3-87d7a8214ede" providerId="ADAL" clId="{36299205-3852-46B7-AAF3-D92149077297}" dt="2024-04-04T11:55:14.753" v="67"/>
        <pc:sldMkLst>
          <pc:docMk/>
          <pc:sldMk cId="0" sldId="269"/>
        </pc:sldMkLst>
      </pc:sldChg>
      <pc:sldChg chg="modSp mod">
        <pc:chgData name="Madara Sporāne" userId="1739157f-bb70-42a1-b2b3-87d7a8214ede" providerId="ADAL" clId="{36299205-3852-46B7-AAF3-D92149077297}" dt="2024-04-04T15:09:19.893" v="155" actId="20577"/>
        <pc:sldMkLst>
          <pc:docMk/>
          <pc:sldMk cId="0" sldId="271"/>
        </pc:sldMkLst>
        <pc:spChg chg="mod">
          <ac:chgData name="Madara Sporāne" userId="1739157f-bb70-42a1-b2b3-87d7a8214ede" providerId="ADAL" clId="{36299205-3852-46B7-AAF3-D92149077297}" dt="2024-04-04T15:09:19.893" v="155" actId="20577"/>
          <ac:spMkLst>
            <pc:docMk/>
            <pc:sldMk cId="0" sldId="271"/>
            <ac:spMk id="5" creationId="{00000000-0000-0000-0000-000000000000}"/>
          </ac:spMkLst>
        </pc:spChg>
      </pc:sldChg>
    </pc:docChg>
  </pc:docChgLst>
  <pc:docChgLst>
    <pc:chgData name="Madara Austriņa" userId="S::madara.austrina@cfla.gov.lv::9de584dc-be38-42fd-9fd3-2f1e44f510fd" providerId="AD" clId="Web-{024AC002-A76F-4E87-9B16-4BF5D59A8BAD}"/>
    <pc:docChg chg="mod">
      <pc:chgData name="Madara Austriņa" userId="S::madara.austrina@cfla.gov.lv::9de584dc-be38-42fd-9fd3-2f1e44f510fd" providerId="AD" clId="Web-{024AC002-A76F-4E87-9B16-4BF5D59A8BAD}" dt="2024-04-04T11:51:33.583" v="1"/>
      <pc:docMkLst>
        <pc:docMk/>
      </pc:docMkLst>
      <pc:sldChg chg="addCm">
        <pc:chgData name="Madara Austriņa" userId="S::madara.austrina@cfla.gov.lv::9de584dc-be38-42fd-9fd3-2f1e44f510fd" providerId="AD" clId="Web-{024AC002-A76F-4E87-9B16-4BF5D59A8BAD}" dt="2024-04-04T11:51:33.583" v="1"/>
        <pc:sldMkLst>
          <pc:docMk/>
          <pc:sldMk cId="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dara Austriņa" userId="S::madara.austrina@cfla.gov.lv::9de584dc-be38-42fd-9fd3-2f1e44f510fd" providerId="AD" clId="Web-{024AC002-A76F-4E87-9B16-4BF5D59A8BAD}" dt="2024-04-04T11:51:33.583" v="1"/>
              <pc2:cmMkLst xmlns:pc2="http://schemas.microsoft.com/office/powerpoint/2019/9/main/command">
                <pc:docMk/>
                <pc:sldMk cId="0" sldId="259"/>
                <pc2:cmMk id="{DE93282D-60FB-40A8-8203-9B3779A1AB95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Visa informācija pieejama CFLA pie konkrētās atlases.Īss info EK portālā</a:t>
            </a:r>
          </a:p>
          <a:p>
            <a:r>
              <a:rPr lang="en-US"/>
              <a:t>Ja projekta iesniegumā nav nepieciešami precizējumi, provizoriski līgumu var slēgt jūnija vidū</a:t>
            </a:r>
          </a:p>
          <a:p>
            <a:r>
              <a:rPr lang="en-US"/>
              <a:t>PI vērtēšana – 1 mēnesis. Termiņu var pagarināt…</a:t>
            </a:r>
          </a:p>
          <a:p>
            <a:r>
              <a:rPr lang="en-US"/>
              <a:t>Norādītie termiņi  ir indikatīvi- atkarīgs kādi  nosacījumi izvirzīti iesniegumos, nosacījumu izpildes termiņš.</a:t>
            </a:r>
          </a:p>
          <a:p>
            <a:r>
              <a:rPr lang="en-US"/>
              <a:t>Aģentūra Jums nosūtīts vēstuli, kur tiks uzskaitīti kontatējumi projektā, nepieciešamie precizējumi.</a:t>
            </a:r>
          </a:p>
          <a:p>
            <a:r>
              <a:rPr lang="en-US"/>
              <a:t>Vērtēšanai paredzēts mēnesis (var pagarināt atkarībā no PI skaita) Pārējie termiņi ir atkarīgi no iesniegumu apjoma, kvalitātes....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err="1"/>
              <a:t>anotācijā</a:t>
            </a:r>
            <a:r>
              <a:rPr lang="en-US"/>
              <a:t> </a:t>
            </a:r>
            <a:r>
              <a:rPr lang="en-US" err="1"/>
              <a:t>papildus</a:t>
            </a:r>
            <a:r>
              <a:rPr lang="en-US"/>
              <a:t> </a:t>
            </a:r>
            <a:r>
              <a:rPr lang="en-US" err="1"/>
              <a:t>informācija</a:t>
            </a:r>
            <a:r>
              <a:rPr lang="en-US"/>
              <a:t>, </a:t>
            </a:r>
            <a:r>
              <a:rPr lang="en-US" err="1"/>
              <a:t>kura</a:t>
            </a:r>
            <a:r>
              <a:rPr lang="en-US"/>
              <a:t> nav </a:t>
            </a:r>
            <a:r>
              <a:rPr lang="en-US" err="1"/>
              <a:t>norādīta</a:t>
            </a:r>
            <a:r>
              <a:rPr lang="en-US"/>
              <a:t> MK </a:t>
            </a:r>
            <a:r>
              <a:rPr lang="en-US" err="1"/>
              <a:t>noteikumos</a:t>
            </a:r>
          </a:p>
          <a:p>
            <a:r>
              <a:rPr lang="en-US" err="1">
                <a:cs typeface="Calibri"/>
              </a:rPr>
              <a:t>Stājušies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spēkā</a:t>
            </a:r>
            <a:r>
              <a:rPr lang="en-US">
                <a:cs typeface="Calibri"/>
              </a:rPr>
              <a:t> 05. </a:t>
            </a:r>
            <a:r>
              <a:rPr lang="en-US" err="1">
                <a:cs typeface="Calibri"/>
              </a:rPr>
              <a:t>Martā</a:t>
            </a:r>
          </a:p>
          <a:p>
            <a:r>
              <a:rPr lang="en-US" err="1">
                <a:cs typeface="Calibri"/>
              </a:rPr>
              <a:t>Atlase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izsludināta</a:t>
            </a:r>
            <a:r>
              <a:rPr lang="en-US">
                <a:cs typeface="Calibri"/>
              </a:rPr>
              <a:t> 14.martā bet </a:t>
            </a:r>
            <a:r>
              <a:rPr lang="en-US" err="1">
                <a:cs typeface="Calibri"/>
              </a:rPr>
              <a:t>izmaksas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att</a:t>
            </a:r>
            <a:r>
              <a:rPr lang="en-US">
                <a:cs typeface="Calibri"/>
              </a:rPr>
              <a:t> no 05.marta</a:t>
            </a:r>
          </a:p>
          <a:p>
            <a:r>
              <a:rPr lang="en-US" err="1">
                <a:cs typeface="Calibri"/>
              </a:rPr>
              <a:t>Atrunāti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pasākuma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nosacījumi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darbības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attiecināmās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izmaksas</a:t>
            </a:r>
            <a:r>
              <a:rPr lang="en-US">
                <a:cs typeface="Calibri"/>
              </a:rPr>
              <a:t>, </a:t>
            </a:r>
          </a:p>
          <a:p>
            <a:r>
              <a:rPr lang="en-US">
                <a:cs typeface="Calibri"/>
              </a:rPr>
              <a:t>Mk </a:t>
            </a:r>
            <a:r>
              <a:rPr lang="en-US" err="1">
                <a:cs typeface="Calibri"/>
              </a:rPr>
              <a:t>anotācija</a:t>
            </a:r>
            <a:r>
              <a:rPr lang="en-US">
                <a:cs typeface="Calibri"/>
              </a:rPr>
              <a:t>- kas </a:t>
            </a:r>
            <a:r>
              <a:rPr lang="en-US" err="1">
                <a:cs typeface="Calibri"/>
              </a:rPr>
              <a:t>papildinājums</a:t>
            </a:r>
            <a:r>
              <a:rPr lang="en-US">
                <a:cs typeface="Calibri"/>
              </a:rPr>
              <a:t> MK </a:t>
            </a:r>
            <a:r>
              <a:rPr lang="en-US" err="1">
                <a:cs typeface="Calibri"/>
              </a:rPr>
              <a:t>noteikumiem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plašāks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izklāsts</a:t>
            </a:r>
            <a:r>
              <a:rPr lang="en-US">
                <a:cs typeface="Calibri"/>
              </a:rPr>
              <a:t> pat </a:t>
            </a:r>
            <a:r>
              <a:rPr lang="en-US" err="1">
                <a:cs typeface="Calibri"/>
              </a:rPr>
              <a:t>pašu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pasākumu</a:t>
            </a:r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tā</a:t>
            </a:r>
            <a:r>
              <a:rPr lang="en-US">
                <a:cs typeface="Calibri"/>
              </a:rPr>
              <a:t> mērķi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Kritēriji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vairāk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paredzēti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vērtētājiem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taču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tajos</a:t>
            </a:r>
            <a:r>
              <a:rPr lang="en-US">
                <a:cs typeface="Calibri"/>
              </a:rPr>
              <a:t> var...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91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ieteicams vadīties pēc piemēriem, jau norādītajiem paraugiem, lai atvieglotu darbu gan mums, gan jums:)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aprēķinus var pievienot formātā pēc izvēles- excel, varbūt word formātā plašāks izklāsts, kā nonācāt pie konkrētās summas..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33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Atbilstību drošības interesēm vērtēs Satversmes aizsardzības birojs</a:t>
            </a:r>
          </a:p>
          <a:p>
            <a:endParaRPr lang="en-US"/>
          </a:p>
          <a:p>
            <a:r>
              <a:rPr lang="en-US"/>
              <a:t>3.1.,3.2.,3.3 kritērijā jāsaņem vismaz viens punkts</a:t>
            </a:r>
          </a:p>
          <a:p>
            <a:endParaRPr lang="en-US"/>
          </a:p>
          <a:p>
            <a:r>
              <a:rPr lang="en-US"/>
              <a:t>Atbilstības kritēriji:</a:t>
            </a:r>
          </a:p>
          <a:p>
            <a:r>
              <a:rPr lang="en-US"/>
              <a:t>Vai projekts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Tehn. ievirzes projketiem veikts ārējs novērtējums. Papildus punkts piešķir ja veikts jau Krista minētais brieduma tests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hyperlink" Target="https://www.cfla.gov.lv/lv/media/405/download?attachment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hyperlink" Target="http://eur-lex.europa.eu/eli/reg/2018/1046/oj/?locale=L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33.svg"/><Relationship Id="rId5" Type="http://schemas.openxmlformats.org/officeDocument/2006/relationships/image" Target="../media/image12.png"/><Relationship Id="rId10" Type="http://schemas.openxmlformats.org/officeDocument/2006/relationships/image" Target="../media/image32.png"/><Relationship Id="rId4" Type="http://schemas.openxmlformats.org/officeDocument/2006/relationships/image" Target="../media/image4.svg"/><Relationship Id="rId9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hyperlink" Target="mailto:madara.sporane@cfla.gov.l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svg"/><Relationship Id="rId5" Type="http://schemas.openxmlformats.org/officeDocument/2006/relationships/image" Target="../media/image13.sv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79924" y="0"/>
            <a:ext cx="3528152" cy="3528152"/>
          </a:xfrm>
          <a:custGeom>
            <a:avLst/>
            <a:gdLst/>
            <a:ahLst/>
            <a:cxnLst/>
            <a:rect l="l" t="t" r="r" b="b"/>
            <a:pathLst>
              <a:path w="3528152" h="3528152">
                <a:moveTo>
                  <a:pt x="0" y="0"/>
                </a:moveTo>
                <a:lnTo>
                  <a:pt x="3528152" y="0"/>
                </a:lnTo>
                <a:lnTo>
                  <a:pt x="3528152" y="3528152"/>
                </a:lnTo>
                <a:lnTo>
                  <a:pt x="0" y="35281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323516" y="7304945"/>
            <a:ext cx="7640969" cy="2253700"/>
          </a:xfrm>
          <a:custGeom>
            <a:avLst/>
            <a:gdLst/>
            <a:ahLst/>
            <a:cxnLst/>
            <a:rect l="l" t="t" r="r" b="b"/>
            <a:pathLst>
              <a:path w="7640969" h="2253700">
                <a:moveTo>
                  <a:pt x="0" y="0"/>
                </a:moveTo>
                <a:lnTo>
                  <a:pt x="7640968" y="0"/>
                </a:lnTo>
                <a:lnTo>
                  <a:pt x="7640968" y="2253700"/>
                </a:lnTo>
                <a:lnTo>
                  <a:pt x="0" y="2253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150633" y="4638255"/>
            <a:ext cx="14552414" cy="166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7"/>
              </a:lnSpc>
              <a:spcBef>
                <a:spcPct val="0"/>
              </a:spcBef>
            </a:pPr>
            <a:r>
              <a:rPr lang="en-US" sz="2383" err="1">
                <a:solidFill>
                  <a:srgbClr val="000000"/>
                </a:solidFill>
                <a:latin typeface="Canva Sans"/>
              </a:rPr>
              <a:t>Eiropas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Kiberdrošības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kompetenču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centra 2021.–2027. gada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plānošanas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perioda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3337"/>
              </a:lnSpc>
              <a:spcBef>
                <a:spcPct val="0"/>
              </a:spcBef>
            </a:pP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grantu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2383" err="1">
                <a:solidFill>
                  <a:srgbClr val="000000"/>
                </a:solidFill>
                <a:latin typeface="Canva Sans"/>
              </a:rPr>
              <a:t>programmas</a:t>
            </a:r>
            <a:r>
              <a:rPr lang="en-US" sz="2383">
                <a:solidFill>
                  <a:srgbClr val="000000"/>
                </a:solidFill>
                <a:latin typeface="Canva Sans"/>
              </a:rPr>
              <a:t> </a:t>
            </a:r>
          </a:p>
          <a:p>
            <a:pPr algn="ctr">
              <a:lnSpc>
                <a:spcPts val="3337"/>
              </a:lnSpc>
              <a:spcBef>
                <a:spcPct val="0"/>
              </a:spcBef>
            </a:pPr>
            <a:r>
              <a:rPr lang="en-US" sz="2383">
                <a:solidFill>
                  <a:srgbClr val="012169"/>
                </a:solidFill>
                <a:latin typeface="Canva Sans"/>
              </a:rPr>
              <a:t>“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Mazo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un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vidējo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saimnieciskās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darbības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veicēju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kiberdrošības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transformācija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”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projektu</a:t>
            </a:r>
            <a:r>
              <a:rPr lang="en-US" sz="23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383" err="1">
                <a:solidFill>
                  <a:srgbClr val="012169"/>
                </a:solidFill>
                <a:latin typeface="Canva Sans Bold"/>
              </a:rPr>
              <a:t>iesniegumu</a:t>
            </a:r>
            <a:r>
              <a:rPr lang="lv-LV" sz="2383">
                <a:solidFill>
                  <a:srgbClr val="012169"/>
                </a:solidFill>
                <a:latin typeface="Canva Sans Bold"/>
              </a:rPr>
              <a:t> sagatavošana un atlase</a:t>
            </a:r>
            <a:endParaRPr lang="en-US" sz="2383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859092" y="9520545"/>
            <a:ext cx="2569815" cy="347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>
                <a:solidFill>
                  <a:srgbClr val="012169"/>
                </a:solidFill>
                <a:latin typeface="Canva Sans"/>
              </a:rPr>
              <a:t>2024. gada 05.</a:t>
            </a:r>
            <a:r>
              <a:rPr lang="lv-LV" sz="2083">
                <a:solidFill>
                  <a:srgbClr val="012169"/>
                </a:solidFill>
                <a:latin typeface="Canva Sans"/>
              </a:rPr>
              <a:t>aprīlī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25091" y="7600216"/>
            <a:ext cx="3263503" cy="225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>
                <a:solidFill>
                  <a:srgbClr val="000000"/>
                </a:solidFill>
                <a:latin typeface="Canva Sans"/>
              </a:rPr>
              <a:t>Madara Sporāne</a:t>
            </a:r>
          </a:p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>
                <a:solidFill>
                  <a:srgbClr val="000000"/>
                </a:solidFill>
                <a:latin typeface="Canva Sans"/>
              </a:rPr>
              <a:t>Vides un </a:t>
            </a:r>
            <a:r>
              <a:rPr lang="en-US" sz="1873" err="1">
                <a:solidFill>
                  <a:srgbClr val="000000"/>
                </a:solidFill>
                <a:latin typeface="Canva Sans"/>
              </a:rPr>
              <a:t>digitalizācijas</a:t>
            </a:r>
            <a:endParaRPr lang="en-US" sz="1873">
              <a:solidFill>
                <a:srgbClr val="000000"/>
              </a:solidFill>
              <a:latin typeface="Canva Sans"/>
            </a:endParaRPr>
          </a:p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 err="1">
                <a:solidFill>
                  <a:srgbClr val="000000"/>
                </a:solidFill>
                <a:latin typeface="Canva Sans"/>
              </a:rPr>
              <a:t>projektu</a:t>
            </a:r>
            <a:r>
              <a:rPr lang="en-US" sz="1873">
                <a:solidFill>
                  <a:srgbClr val="000000"/>
                </a:solidFill>
                <a:latin typeface="Canva Sans"/>
              </a:rPr>
              <a:t> atlases </a:t>
            </a:r>
            <a:r>
              <a:rPr lang="en-US" sz="1873" err="1">
                <a:solidFill>
                  <a:srgbClr val="000000"/>
                </a:solidFill>
                <a:latin typeface="Canva Sans"/>
              </a:rPr>
              <a:t>nodaļas</a:t>
            </a:r>
            <a:endParaRPr lang="en-US" sz="1873">
              <a:solidFill>
                <a:srgbClr val="000000"/>
              </a:solidFill>
              <a:latin typeface="Canva Sans"/>
            </a:endParaRPr>
          </a:p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 err="1">
                <a:solidFill>
                  <a:srgbClr val="000000"/>
                </a:solidFill>
                <a:latin typeface="Canva Sans"/>
              </a:rPr>
              <a:t>vadošā</a:t>
            </a:r>
            <a:r>
              <a:rPr lang="en-US" sz="1873">
                <a:solidFill>
                  <a:srgbClr val="000000"/>
                </a:solidFill>
                <a:latin typeface="Canva Sans"/>
              </a:rPr>
              <a:t> </a:t>
            </a:r>
            <a:r>
              <a:rPr lang="en-US" sz="1873" err="1">
                <a:solidFill>
                  <a:srgbClr val="000000"/>
                </a:solidFill>
                <a:latin typeface="Canva Sans"/>
              </a:rPr>
              <a:t>eksperte</a:t>
            </a:r>
            <a:endParaRPr lang="en-US" sz="1873">
              <a:solidFill>
                <a:srgbClr val="000000"/>
              </a:solidFill>
              <a:latin typeface="Canva Sans"/>
            </a:endParaRPr>
          </a:p>
          <a:p>
            <a:pPr algn="r">
              <a:lnSpc>
                <a:spcPts val="2623"/>
              </a:lnSpc>
              <a:spcBef>
                <a:spcPct val="0"/>
              </a:spcBef>
            </a:pPr>
            <a:endParaRPr lang="en-US" sz="1873">
              <a:solidFill>
                <a:srgbClr val="000000"/>
              </a:solidFill>
              <a:latin typeface="Canva Sans"/>
            </a:endParaRPr>
          </a:p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>
                <a:solidFill>
                  <a:srgbClr val="000000"/>
                </a:solidFill>
                <a:latin typeface="Canva Sans"/>
              </a:rPr>
              <a:t>27012216</a:t>
            </a:r>
          </a:p>
          <a:p>
            <a:pPr algn="r">
              <a:lnSpc>
                <a:spcPts val="2623"/>
              </a:lnSpc>
              <a:spcBef>
                <a:spcPct val="0"/>
              </a:spcBef>
            </a:pPr>
            <a:r>
              <a:rPr lang="en-US" sz="1873">
                <a:solidFill>
                  <a:srgbClr val="000000"/>
                </a:solidFill>
                <a:latin typeface="Canva Sans"/>
              </a:rPr>
              <a:t>Madara.sporane@cfla.gov.lv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508680" y="0"/>
            <a:ext cx="19483009" cy="10015542"/>
          </a:xfrm>
          <a:custGeom>
            <a:avLst/>
            <a:gdLst/>
            <a:ahLst/>
            <a:cxnLst/>
            <a:rect l="l" t="t" r="r" b="b"/>
            <a:pathLst>
              <a:path w="19483009" h="10015542">
                <a:moveTo>
                  <a:pt x="0" y="0"/>
                </a:moveTo>
                <a:lnTo>
                  <a:pt x="19483009" y="0"/>
                </a:lnTo>
                <a:lnTo>
                  <a:pt x="19483009" y="10015542"/>
                </a:lnTo>
                <a:lnTo>
                  <a:pt x="0" y="100155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"/>
            </a:blip>
            <a:stretch>
              <a:fillRect t="-14456" b="-146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848153" y="1425623"/>
            <a:ext cx="8020247" cy="534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373"/>
              </a:lnSpc>
              <a:spcBef>
                <a:spcPct val="0"/>
              </a:spcBef>
            </a:pPr>
            <a:r>
              <a:rPr lang="en-US" sz="3364" err="1">
                <a:solidFill>
                  <a:srgbClr val="012169"/>
                </a:solidFill>
                <a:latin typeface="Canva Sans Bold"/>
              </a:rPr>
              <a:t>Izmaksu</a:t>
            </a:r>
            <a:r>
              <a:rPr lang="en-US" sz="3364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364" err="1">
                <a:solidFill>
                  <a:srgbClr val="012169"/>
                </a:solidFill>
                <a:latin typeface="Canva Sans Bold"/>
              </a:rPr>
              <a:t>pamatojošā</a:t>
            </a:r>
            <a:r>
              <a:rPr lang="lv-LV" sz="3364">
                <a:solidFill>
                  <a:srgbClr val="012169"/>
                </a:solidFill>
                <a:latin typeface="Canva Sans Bold"/>
              </a:rPr>
              <a:t> dokumentācija</a:t>
            </a:r>
            <a:endParaRPr lang="en-US" sz="3364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43620" y="3402336"/>
            <a:ext cx="16261082" cy="313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2"/>
              </a:lnSpc>
              <a:spcBef>
                <a:spcPct val="0"/>
              </a:spcBef>
            </a:pPr>
            <a:r>
              <a:rPr lang="en-US" sz="2558" err="1">
                <a:solidFill>
                  <a:srgbClr val="012169"/>
                </a:solidFill>
                <a:latin typeface="Inter"/>
              </a:rPr>
              <a:t>Projekta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iesniegumam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var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pievienot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:</a:t>
            </a:r>
          </a:p>
          <a:p>
            <a:pPr>
              <a:lnSpc>
                <a:spcPts val="3582"/>
              </a:lnSpc>
              <a:spcBef>
                <a:spcPct val="0"/>
              </a:spcBef>
            </a:pPr>
            <a:endParaRPr lang="en-US" sz="2558">
              <a:solidFill>
                <a:srgbClr val="012169"/>
              </a:solidFill>
              <a:latin typeface="Inter"/>
            </a:endParaRPr>
          </a:p>
          <a:p>
            <a:pPr marL="552484" lvl="1" indent="-276242">
              <a:lnSpc>
                <a:spcPts val="3582"/>
              </a:lnSpc>
              <a:buFont typeface="Arial"/>
              <a:buChar char="•"/>
            </a:pPr>
            <a:r>
              <a:rPr lang="en-US" sz="2558" err="1">
                <a:solidFill>
                  <a:srgbClr val="012169"/>
                </a:solidFill>
                <a:latin typeface="Inter"/>
              </a:rPr>
              <a:t>jau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esošus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līgumus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;</a:t>
            </a:r>
          </a:p>
          <a:p>
            <a:pPr marL="552484" lvl="1" indent="-276242">
              <a:lnSpc>
                <a:spcPts val="3582"/>
              </a:lnSpc>
              <a:buFont typeface="Arial"/>
              <a:buChar char="•"/>
            </a:pPr>
            <a:r>
              <a:rPr lang="en-US" sz="2558" err="1">
                <a:solidFill>
                  <a:srgbClr val="012169"/>
                </a:solidFill>
                <a:latin typeface="Inter"/>
              </a:rPr>
              <a:t>tirgus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izpētes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; </a:t>
            </a:r>
          </a:p>
          <a:p>
            <a:pPr marL="552484" lvl="1" indent="-276242">
              <a:lnSpc>
                <a:spcPts val="3582"/>
              </a:lnSpc>
              <a:buFont typeface="Arial"/>
              <a:buChar char="•"/>
            </a:pPr>
            <a:r>
              <a:rPr lang="en-US" sz="2558" err="1">
                <a:solidFill>
                  <a:srgbClr val="012169"/>
                </a:solidFill>
                <a:latin typeface="Inter"/>
              </a:rPr>
              <a:t>cenu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aptaujas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; </a:t>
            </a:r>
          </a:p>
          <a:p>
            <a:pPr marL="552484" lvl="1" indent="-276242">
              <a:lnSpc>
                <a:spcPts val="3582"/>
              </a:lnSpc>
              <a:buFont typeface="Arial"/>
              <a:buChar char="•"/>
            </a:pPr>
            <a:r>
              <a:rPr lang="en-US" sz="2558" err="1">
                <a:solidFill>
                  <a:srgbClr val="012169"/>
                </a:solidFill>
                <a:latin typeface="Inter"/>
              </a:rPr>
              <a:t>pieņemšanas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–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nodošanas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aktus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;</a:t>
            </a:r>
          </a:p>
          <a:p>
            <a:pPr marL="552484" lvl="1" indent="-276242">
              <a:lnSpc>
                <a:spcPts val="3582"/>
              </a:lnSpc>
              <a:buFont typeface="Arial"/>
              <a:buChar char="•"/>
            </a:pPr>
            <a:r>
              <a:rPr lang="en-US" sz="2558" err="1">
                <a:solidFill>
                  <a:srgbClr val="012169"/>
                </a:solidFill>
                <a:latin typeface="Inter"/>
              </a:rPr>
              <a:t>veiktus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aprēķinus,kas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atspoguļo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aktuālās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tirgus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cenas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(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balstoties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uz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citiem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līgumiem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,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inflāciju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 </a:t>
            </a:r>
            <a:r>
              <a:rPr lang="en-US" sz="2558" err="1">
                <a:solidFill>
                  <a:srgbClr val="012169"/>
                </a:solidFill>
                <a:latin typeface="Inter"/>
              </a:rPr>
              <a:t>nozarē</a:t>
            </a:r>
            <a:r>
              <a:rPr lang="en-US" sz="2558">
                <a:solidFill>
                  <a:srgbClr val="012169"/>
                </a:solidFill>
                <a:latin typeface="Inter"/>
              </a:rPr>
              <a:t>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027363" y="1028700"/>
            <a:ext cx="9231937" cy="8524555"/>
          </a:xfrm>
          <a:custGeom>
            <a:avLst/>
            <a:gdLst/>
            <a:ahLst/>
            <a:cxnLst/>
            <a:rect l="l" t="t" r="r" b="b"/>
            <a:pathLst>
              <a:path w="9231937" h="8524555">
                <a:moveTo>
                  <a:pt x="0" y="0"/>
                </a:moveTo>
                <a:lnTo>
                  <a:pt x="9231937" y="0"/>
                </a:lnTo>
                <a:lnTo>
                  <a:pt x="9231937" y="8524555"/>
                </a:lnTo>
                <a:lnTo>
                  <a:pt x="0" y="8524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78467" y="2757519"/>
            <a:ext cx="6458532" cy="8180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8"/>
              </a:lnSpc>
            </a:pPr>
            <a:r>
              <a:rPr lang="en-US" sz="2250" u="sng" err="1">
                <a:solidFill>
                  <a:srgbClr val="012169"/>
                </a:solidFill>
                <a:latin typeface="Canva Sans"/>
              </a:rPr>
              <a:t>Norāda</a:t>
            </a:r>
            <a:r>
              <a:rPr lang="en-US" sz="2250" u="sng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u="sng" err="1">
                <a:solidFill>
                  <a:srgbClr val="012169"/>
                </a:solidFill>
                <a:latin typeface="Canva Sans"/>
              </a:rPr>
              <a:t>tikai</a:t>
            </a:r>
            <a:r>
              <a:rPr lang="en-US" sz="2250" u="sng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u="sng" err="1">
                <a:solidFill>
                  <a:srgbClr val="012169"/>
                </a:solidFill>
                <a:latin typeface="Canva Sans"/>
              </a:rPr>
              <a:t>attiecināmās</a:t>
            </a:r>
            <a:r>
              <a:rPr lang="en-US" sz="2250" u="sng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u="sng" err="1">
                <a:solidFill>
                  <a:srgbClr val="012169"/>
                </a:solidFill>
                <a:latin typeface="Canva Sans"/>
              </a:rPr>
              <a:t>izmaksas</a:t>
            </a:r>
            <a:endParaRPr lang="en-US" sz="2250" u="sng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endParaRPr lang="en-US" sz="228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r>
              <a:rPr lang="en-US" sz="2250" err="1">
                <a:solidFill>
                  <a:srgbClr val="012169"/>
                </a:solidFill>
                <a:latin typeface="Canva Sans"/>
              </a:rPr>
              <a:t>Kontekstā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ar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izmaksu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apmēru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pamatojošiem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dokumentiem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jābūt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saprotamam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,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kā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projekta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iesniedzējs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ir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nonācis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līdz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gala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summai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katrā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izdevumu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pozīcijā</a:t>
            </a:r>
          </a:p>
          <a:p>
            <a:pPr>
              <a:lnSpc>
                <a:spcPts val="3198"/>
              </a:lnSpc>
            </a:pPr>
            <a:endParaRPr lang="en-US" sz="228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r>
              <a:rPr lang="en-US" sz="2250" err="1">
                <a:solidFill>
                  <a:srgbClr val="012169"/>
                </a:solidFill>
                <a:latin typeface="Canva Sans"/>
              </a:rPr>
              <a:t>Pozīcijām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var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izveidot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papildu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apakšlīmeņus</a:t>
            </a:r>
          </a:p>
          <a:p>
            <a:pPr>
              <a:lnSpc>
                <a:spcPts val="3198"/>
              </a:lnSpc>
            </a:pPr>
            <a:endParaRPr lang="en-US" sz="228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r>
              <a:rPr lang="en-US" sz="2250" err="1">
                <a:solidFill>
                  <a:srgbClr val="012169"/>
                </a:solidFill>
                <a:latin typeface="Canva Sans"/>
              </a:rPr>
              <a:t>Attiecināmajās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izmaksās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iekļauj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tikai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šādas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nodevas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un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nodokļus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:</a:t>
            </a:r>
          </a:p>
          <a:p>
            <a:pPr marL="492760" lvl="1" indent="-246380">
              <a:lnSpc>
                <a:spcPts val="3198"/>
              </a:lnSpc>
              <a:buFont typeface="Arial"/>
              <a:buChar char="•"/>
            </a:pPr>
            <a:r>
              <a:rPr lang="en-US" sz="2250">
                <a:solidFill>
                  <a:srgbClr val="012169"/>
                </a:solidFill>
                <a:latin typeface="Canva Sans"/>
              </a:rPr>
              <a:t>kas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radušies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personāla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izmaksu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rezultātā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,</a:t>
            </a:r>
          </a:p>
          <a:p>
            <a:pPr marL="492760" lvl="1" indent="-246380">
              <a:lnSpc>
                <a:spcPts val="3198"/>
              </a:lnSpc>
              <a:buFont typeface="Arial"/>
              <a:buChar char="•"/>
            </a:pPr>
            <a:r>
              <a:rPr lang="en-US" sz="2250" err="1">
                <a:solidFill>
                  <a:srgbClr val="012169"/>
                </a:solidFill>
                <a:latin typeface="Canva Sans"/>
              </a:rPr>
              <a:t>pievienotās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vērtības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nodokli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, kas nav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atgūstams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normatīvajos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aktos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noteiktajā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250" err="1">
                <a:solidFill>
                  <a:srgbClr val="012169"/>
                </a:solidFill>
                <a:latin typeface="Canva Sans"/>
              </a:rPr>
              <a:t>kārtībā</a:t>
            </a:r>
            <a:r>
              <a:rPr lang="en-US" sz="2250">
                <a:solidFill>
                  <a:srgbClr val="012169"/>
                </a:solidFill>
                <a:latin typeface="Canva Sans"/>
              </a:rPr>
              <a:t>.</a:t>
            </a:r>
          </a:p>
          <a:p>
            <a:pPr>
              <a:lnSpc>
                <a:spcPts val="3198"/>
              </a:lnSpc>
            </a:pPr>
            <a:endParaRPr lang="en-US" sz="228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endParaRPr lang="en-US" sz="228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endParaRPr lang="en-US" sz="228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</a:pPr>
            <a:endParaRPr lang="en-US" sz="228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198"/>
              </a:lnSpc>
              <a:spcBef>
                <a:spcPct val="0"/>
              </a:spcBef>
            </a:pPr>
            <a:endParaRPr lang="en-US" sz="2284">
              <a:solidFill>
                <a:srgbClr val="012169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77416" y="3898747"/>
            <a:ext cx="9176269" cy="5600626"/>
          </a:xfrm>
          <a:custGeom>
            <a:avLst/>
            <a:gdLst/>
            <a:ahLst/>
            <a:cxnLst/>
            <a:rect l="l" t="t" r="r" b="b"/>
            <a:pathLst>
              <a:path w="9176269" h="5600626">
                <a:moveTo>
                  <a:pt x="0" y="0"/>
                </a:moveTo>
                <a:lnTo>
                  <a:pt x="9176269" y="0"/>
                </a:lnTo>
                <a:lnTo>
                  <a:pt x="9176269" y="5600626"/>
                </a:lnTo>
                <a:lnTo>
                  <a:pt x="0" y="56006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333986" y="3898747"/>
            <a:ext cx="9954014" cy="3762147"/>
          </a:xfrm>
          <a:custGeom>
            <a:avLst/>
            <a:gdLst/>
            <a:ahLst/>
            <a:cxnLst/>
            <a:rect l="l" t="t" r="r" b="b"/>
            <a:pathLst>
              <a:path w="9954014" h="3762147">
                <a:moveTo>
                  <a:pt x="0" y="0"/>
                </a:moveTo>
                <a:lnTo>
                  <a:pt x="9954014" y="0"/>
                </a:lnTo>
                <a:lnTo>
                  <a:pt x="9954014" y="3762147"/>
                </a:lnTo>
                <a:lnTo>
                  <a:pt x="0" y="37621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927928" y="1425623"/>
            <a:ext cx="13578185" cy="65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83"/>
              </a:lnSpc>
              <a:spcBef>
                <a:spcPct val="0"/>
              </a:spcBef>
            </a:pPr>
            <a:r>
              <a:rPr lang="en-US" sz="4064">
                <a:solidFill>
                  <a:srgbClr val="012169"/>
                </a:solidFill>
                <a:latin typeface="Canva Sans"/>
              </a:rPr>
              <a:t>Atbalsts tiks sniegts saskaņā ar</a:t>
            </a:r>
            <a:r>
              <a:rPr lang="en-US" sz="4064">
                <a:solidFill>
                  <a:srgbClr val="012169"/>
                </a:solidFill>
                <a:latin typeface="Canva Sans Italics"/>
              </a:rPr>
              <a:t> </a:t>
            </a:r>
            <a:r>
              <a:rPr lang="en-US" sz="4064">
                <a:solidFill>
                  <a:srgbClr val="012169"/>
                </a:solidFill>
                <a:latin typeface="Canva Sans Bold Italics"/>
              </a:rPr>
              <a:t>de minimis</a:t>
            </a:r>
            <a:r>
              <a:rPr lang="en-US" sz="4064">
                <a:solidFill>
                  <a:srgbClr val="012169"/>
                </a:solidFill>
                <a:latin typeface="Canva Sans Italics"/>
              </a:rPr>
              <a:t> </a:t>
            </a:r>
            <a:r>
              <a:rPr lang="en-US" sz="4064">
                <a:solidFill>
                  <a:srgbClr val="012169"/>
                </a:solidFill>
                <a:latin typeface="Canva Sans"/>
              </a:rPr>
              <a:t>regulējumu</a:t>
            </a:r>
            <a:r>
              <a:rPr lang="en-US" sz="4064">
                <a:solidFill>
                  <a:srgbClr val="012169"/>
                </a:solidFill>
                <a:latin typeface="Canva Sans Italics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44801" y="2844991"/>
            <a:ext cx="5641498" cy="90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00">
                <a:solidFill>
                  <a:srgbClr val="012169"/>
                </a:solidFill>
                <a:latin typeface="Canva Sans"/>
              </a:rPr>
              <a:t>De minimis atbalsta uzskaites sistēmā sagatavo veidlapu par sniedzamo informāciju </a:t>
            </a:r>
            <a:r>
              <a:rPr lang="en-US" sz="1700" i="1">
                <a:solidFill>
                  <a:srgbClr val="012169"/>
                </a:solidFill>
                <a:latin typeface="Canva Sans"/>
              </a:rPr>
              <a:t>de minimis</a:t>
            </a:r>
            <a:r>
              <a:rPr lang="en-US" sz="1700">
                <a:solidFill>
                  <a:srgbClr val="012169"/>
                </a:solidFill>
                <a:latin typeface="Canva Sans"/>
              </a:rPr>
              <a:t> atbalsta uzskaitei un piešķiršanai (</a:t>
            </a:r>
            <a:r>
              <a:rPr lang="en-US" sz="1700">
                <a:solidFill>
                  <a:srgbClr val="012169"/>
                </a:solidFill>
                <a:latin typeface="Canva Sans"/>
                <a:hlinkClick r:id="rId10"/>
              </a:rPr>
              <a:t>izmantojot EDS</a:t>
            </a:r>
            <a:r>
              <a:rPr lang="en-US" sz="1700">
                <a:solidFill>
                  <a:srgbClr val="012169"/>
                </a:solidFill>
                <a:latin typeface="Canva Sans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44662" y="2844991"/>
            <a:ext cx="5332662" cy="60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3"/>
              </a:lnSpc>
              <a:spcBef>
                <a:spcPct val="0"/>
              </a:spcBef>
            </a:pPr>
            <a:r>
              <a:rPr lang="en-US" sz="1802">
                <a:solidFill>
                  <a:srgbClr val="012169"/>
                </a:solidFill>
                <a:latin typeface="Canva Sans"/>
              </a:rPr>
              <a:t>Atbalsta apmērs viena vienota uzņēmuma līmenī</a:t>
            </a:r>
          </a:p>
          <a:p>
            <a:pPr algn="ctr">
              <a:lnSpc>
                <a:spcPts val="2523"/>
              </a:lnSpc>
              <a:spcBef>
                <a:spcPct val="0"/>
              </a:spcBef>
            </a:pPr>
            <a:r>
              <a:rPr lang="en-US" sz="1802">
                <a:solidFill>
                  <a:srgbClr val="012169"/>
                </a:solidFill>
                <a:latin typeface="Canva Sans"/>
              </a:rPr>
              <a:t> trīs gadu periodā nepārsniedz 300 000 EUR​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207590" y="4481847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02549" y="3224682"/>
            <a:ext cx="3383603" cy="1072262"/>
            <a:chOff x="0" y="0"/>
            <a:chExt cx="4511471" cy="1429683"/>
          </a:xfrm>
        </p:grpSpPr>
        <p:grpSp>
          <p:nvGrpSpPr>
            <p:cNvPr id="4" name="Group 4"/>
            <p:cNvGrpSpPr/>
            <p:nvPr/>
          </p:nvGrpSpPr>
          <p:grpSpPr>
            <a:xfrm>
              <a:off x="611724" y="0"/>
              <a:ext cx="3053598" cy="1429683"/>
              <a:chOff x="0" y="0"/>
              <a:chExt cx="594422" cy="27830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94422" cy="278306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278306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278306"/>
                    </a:lnTo>
                    <a:lnTo>
                      <a:pt x="0" y="278306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594422" cy="316406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093984" y="0"/>
              <a:ext cx="1417487" cy="1429683"/>
              <a:chOff x="0" y="0"/>
              <a:chExt cx="576351" cy="58130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76351" cy="581309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581309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581309"/>
                    </a:lnTo>
                    <a:lnTo>
                      <a:pt x="373151" y="581309"/>
                    </a:lnTo>
                    <a:lnTo>
                      <a:pt x="576351" y="290655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462051" cy="619409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999016" cy="1429683"/>
              <a:chOff x="0" y="0"/>
              <a:chExt cx="812800" cy="5813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5813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1309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90655"/>
                    </a:lnTo>
                    <a:lnTo>
                      <a:pt x="609600" y="581309"/>
                    </a:lnTo>
                    <a:lnTo>
                      <a:pt x="0" y="581309"/>
                    </a:lnTo>
                    <a:lnTo>
                      <a:pt x="203200" y="2906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77800" y="-38100"/>
                <a:ext cx="558800" cy="619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13" name="Group 13"/>
          <p:cNvGrpSpPr/>
          <p:nvPr/>
        </p:nvGrpSpPr>
        <p:grpSpPr>
          <a:xfrm>
            <a:off x="4389650" y="3224682"/>
            <a:ext cx="3141199" cy="1072262"/>
            <a:chOff x="0" y="0"/>
            <a:chExt cx="4188265" cy="1429683"/>
          </a:xfrm>
        </p:grpSpPr>
        <p:grpSp>
          <p:nvGrpSpPr>
            <p:cNvPr id="14" name="Group 14"/>
            <p:cNvGrpSpPr/>
            <p:nvPr/>
          </p:nvGrpSpPr>
          <p:grpSpPr>
            <a:xfrm>
              <a:off x="567899" y="0"/>
              <a:ext cx="2834836" cy="1429683"/>
              <a:chOff x="0" y="0"/>
              <a:chExt cx="594422" cy="29978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94422" cy="299783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299783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299783"/>
                    </a:lnTo>
                    <a:lnTo>
                      <a:pt x="0" y="299783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594422" cy="337883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872328" y="0"/>
              <a:ext cx="1315937" cy="1429683"/>
              <a:chOff x="0" y="0"/>
              <a:chExt cx="576351" cy="62616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76351" cy="626169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626169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626169"/>
                    </a:lnTo>
                    <a:lnTo>
                      <a:pt x="373151" y="626169"/>
                    </a:lnTo>
                    <a:lnTo>
                      <a:pt x="576351" y="313084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462051" cy="664269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0" y="0"/>
              <a:ext cx="1855804" cy="1429683"/>
              <a:chOff x="0" y="0"/>
              <a:chExt cx="812800" cy="62616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62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6169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313084"/>
                    </a:lnTo>
                    <a:lnTo>
                      <a:pt x="609600" y="626169"/>
                    </a:lnTo>
                    <a:lnTo>
                      <a:pt x="0" y="626169"/>
                    </a:lnTo>
                    <a:lnTo>
                      <a:pt x="203200" y="313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77800" y="-38100"/>
                <a:ext cx="558800" cy="664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7730875" y="3224682"/>
            <a:ext cx="3141199" cy="1072262"/>
            <a:chOff x="0" y="0"/>
            <a:chExt cx="4188265" cy="1429683"/>
          </a:xfrm>
        </p:grpSpPr>
        <p:grpSp>
          <p:nvGrpSpPr>
            <p:cNvPr id="24" name="Group 24"/>
            <p:cNvGrpSpPr/>
            <p:nvPr/>
          </p:nvGrpSpPr>
          <p:grpSpPr>
            <a:xfrm>
              <a:off x="567899" y="0"/>
              <a:ext cx="2834836" cy="1429683"/>
              <a:chOff x="0" y="0"/>
              <a:chExt cx="594422" cy="299783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94422" cy="299783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299783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299783"/>
                    </a:lnTo>
                    <a:lnTo>
                      <a:pt x="0" y="299783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594422" cy="337883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2872328" y="0"/>
              <a:ext cx="1315937" cy="1429683"/>
              <a:chOff x="0" y="0"/>
              <a:chExt cx="576351" cy="62616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76351" cy="626169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626169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626169"/>
                    </a:lnTo>
                    <a:lnTo>
                      <a:pt x="373151" y="626169"/>
                    </a:lnTo>
                    <a:lnTo>
                      <a:pt x="576351" y="313084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462051" cy="664269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0"/>
              <a:ext cx="1855804" cy="1429683"/>
              <a:chOff x="0" y="0"/>
              <a:chExt cx="812800" cy="62616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62616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6169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313084"/>
                    </a:lnTo>
                    <a:lnTo>
                      <a:pt x="609600" y="626169"/>
                    </a:lnTo>
                    <a:lnTo>
                      <a:pt x="0" y="626169"/>
                    </a:lnTo>
                    <a:lnTo>
                      <a:pt x="203200" y="313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77800" y="-38100"/>
                <a:ext cx="558800" cy="664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11072099" y="3224682"/>
            <a:ext cx="3104704" cy="1072262"/>
            <a:chOff x="0" y="0"/>
            <a:chExt cx="4139606" cy="1429683"/>
          </a:xfrm>
        </p:grpSpPr>
        <p:grpSp>
          <p:nvGrpSpPr>
            <p:cNvPr id="34" name="Group 34"/>
            <p:cNvGrpSpPr/>
            <p:nvPr/>
          </p:nvGrpSpPr>
          <p:grpSpPr>
            <a:xfrm>
              <a:off x="561301" y="0"/>
              <a:ext cx="2801900" cy="1429683"/>
              <a:chOff x="0" y="0"/>
              <a:chExt cx="545426" cy="27830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45426" cy="278306"/>
              </a:xfrm>
              <a:custGeom>
                <a:avLst/>
                <a:gdLst/>
                <a:ahLst/>
                <a:cxnLst/>
                <a:rect l="l" t="t" r="r" b="b"/>
                <a:pathLst>
                  <a:path w="545426" h="278306">
                    <a:moveTo>
                      <a:pt x="0" y="0"/>
                    </a:moveTo>
                    <a:lnTo>
                      <a:pt x="545426" y="0"/>
                    </a:lnTo>
                    <a:lnTo>
                      <a:pt x="545426" y="278306"/>
                    </a:lnTo>
                    <a:lnTo>
                      <a:pt x="0" y="278306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545426" cy="316406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2838957" y="0"/>
              <a:ext cx="1300649" cy="1429683"/>
              <a:chOff x="0" y="0"/>
              <a:chExt cx="528844" cy="58130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528844" cy="581309"/>
              </a:xfrm>
              <a:custGeom>
                <a:avLst/>
                <a:gdLst/>
                <a:ahLst/>
                <a:cxnLst/>
                <a:rect l="l" t="t" r="r" b="b"/>
                <a:pathLst>
                  <a:path w="528844" h="581309">
                    <a:moveTo>
                      <a:pt x="325644" y="0"/>
                    </a:moveTo>
                    <a:lnTo>
                      <a:pt x="0" y="0"/>
                    </a:lnTo>
                    <a:lnTo>
                      <a:pt x="0" y="581309"/>
                    </a:lnTo>
                    <a:lnTo>
                      <a:pt x="325644" y="581309"/>
                    </a:lnTo>
                    <a:lnTo>
                      <a:pt x="528844" y="290655"/>
                    </a:lnTo>
                    <a:lnTo>
                      <a:pt x="325644" y="0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38100"/>
                <a:ext cx="414544" cy="619409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0"/>
              <a:ext cx="1834243" cy="1429683"/>
              <a:chOff x="0" y="0"/>
              <a:chExt cx="745804" cy="58130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745804" cy="581309"/>
              </a:xfrm>
              <a:custGeom>
                <a:avLst/>
                <a:gdLst/>
                <a:ahLst/>
                <a:cxnLst/>
                <a:rect l="l" t="t" r="r" b="b"/>
                <a:pathLst>
                  <a:path w="745804" h="581309">
                    <a:moveTo>
                      <a:pt x="0" y="0"/>
                    </a:moveTo>
                    <a:lnTo>
                      <a:pt x="542604" y="0"/>
                    </a:lnTo>
                    <a:lnTo>
                      <a:pt x="745804" y="290655"/>
                    </a:lnTo>
                    <a:lnTo>
                      <a:pt x="542604" y="581309"/>
                    </a:lnTo>
                    <a:lnTo>
                      <a:pt x="0" y="581309"/>
                    </a:lnTo>
                    <a:lnTo>
                      <a:pt x="203200" y="2906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77800" y="-38100"/>
                <a:ext cx="491804" cy="619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sp>
        <p:nvSpPr>
          <p:cNvPr id="43" name="Freeform 43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 rot="-10800000">
            <a:off x="17259300" y="-585609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45"/>
          <p:cNvSpPr txBox="1"/>
          <p:nvPr/>
        </p:nvSpPr>
        <p:spPr>
          <a:xfrm>
            <a:off x="3484890" y="1109229"/>
            <a:ext cx="11654991" cy="76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2"/>
              </a:lnSpc>
            </a:pPr>
            <a:r>
              <a:rPr lang="en-US" sz="4786">
                <a:solidFill>
                  <a:srgbClr val="012169"/>
                </a:solidFill>
                <a:latin typeface="Canva Sans Bold"/>
              </a:rPr>
              <a:t>Vērtēšana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88657" y="3348314"/>
            <a:ext cx="2689788" cy="77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4"/>
              </a:lnSpc>
            </a:pPr>
            <a:r>
              <a:rPr lang="en-US" sz="2231">
                <a:solidFill>
                  <a:srgbClr val="F2F2F3"/>
                </a:solidFill>
                <a:latin typeface="Inter Bold"/>
              </a:rPr>
              <a:t>Izslēgšanas kritēriji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063576" y="3029851"/>
            <a:ext cx="3232713" cy="1176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endParaRPr/>
          </a:p>
          <a:p>
            <a:pPr>
              <a:lnSpc>
                <a:spcPts val="2380"/>
              </a:lnSpc>
            </a:pPr>
            <a:r>
              <a:rPr lang="en-US" sz="1700">
                <a:solidFill>
                  <a:srgbClr val="F2F2F3"/>
                </a:solidFill>
                <a:latin typeface="Inter Bold"/>
              </a:rPr>
              <a:t>Kvalitātes</a:t>
            </a:r>
          </a:p>
          <a:p>
            <a:pPr>
              <a:lnSpc>
                <a:spcPts val="2380"/>
              </a:lnSpc>
            </a:pPr>
            <a:r>
              <a:rPr lang="en-US" sz="1700">
                <a:solidFill>
                  <a:srgbClr val="F2F2F3"/>
                </a:solidFill>
                <a:latin typeface="Inter Bold"/>
              </a:rPr>
              <a:t>kritēriji ar minimālo</a:t>
            </a:r>
          </a:p>
          <a:p>
            <a:pPr>
              <a:lnSpc>
                <a:spcPts val="2380"/>
              </a:lnSpc>
            </a:pPr>
            <a:r>
              <a:rPr lang="en-US" sz="1700">
                <a:solidFill>
                  <a:srgbClr val="F2F2F3"/>
                </a:solidFill>
                <a:latin typeface="Inter Bold"/>
              </a:rPr>
              <a:t>punktu skaitu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691224" y="3363845"/>
            <a:ext cx="2689788" cy="77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4"/>
              </a:lnSpc>
            </a:pPr>
            <a:r>
              <a:rPr lang="en-US" sz="2231">
                <a:solidFill>
                  <a:srgbClr val="F2F2F3"/>
                </a:solidFill>
                <a:latin typeface="Inter Bold"/>
              </a:rPr>
              <a:t>Atbilstības </a:t>
            </a:r>
          </a:p>
          <a:p>
            <a:pPr>
              <a:lnSpc>
                <a:spcPts val="3124"/>
              </a:lnSpc>
            </a:pPr>
            <a:r>
              <a:rPr lang="en-US" sz="2231">
                <a:solidFill>
                  <a:srgbClr val="F2F2F3"/>
                </a:solidFill>
                <a:latin typeface="Inter Bold"/>
              </a:rPr>
              <a:t>kritēriji</a:t>
            </a:r>
          </a:p>
        </p:txBody>
      </p:sp>
      <p:sp>
        <p:nvSpPr>
          <p:cNvPr id="49" name="AutoShape 49"/>
          <p:cNvSpPr/>
          <p:nvPr/>
        </p:nvSpPr>
        <p:spPr>
          <a:xfrm>
            <a:off x="5922150" y="4481847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Box 50"/>
          <p:cNvSpPr txBox="1"/>
          <p:nvPr/>
        </p:nvSpPr>
        <p:spPr>
          <a:xfrm>
            <a:off x="802549" y="5584059"/>
            <a:ext cx="3657982" cy="2469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Atbilsība drošības interesēm</a:t>
            </a:r>
          </a:p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Regulas </a:t>
            </a:r>
            <a:r>
              <a:rPr lang="en-US" sz="1593" u="sng">
                <a:solidFill>
                  <a:srgbClr val="4D4D4D"/>
                </a:solidFill>
                <a:latin typeface="Inter"/>
                <a:hlinkClick r:id="rId7" tooltip="http://eur-lex.europa.eu/eli/reg/2018/1046/oj/?locale=LV"/>
              </a:rPr>
              <a:t>2018/1046</a:t>
            </a:r>
            <a:r>
              <a:rPr lang="en-US" sz="1593">
                <a:solidFill>
                  <a:srgbClr val="4D4D4D"/>
                </a:solidFill>
                <a:latin typeface="Inter"/>
                <a:cs typeface="Inter"/>
              </a:rPr>
              <a:t> 136. pantā minētajiem izslēgšanas kritērijiem</a:t>
            </a:r>
          </a:p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Atbilstība MVU</a:t>
            </a:r>
          </a:p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Sankcijas</a:t>
            </a:r>
          </a:p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Pabeigtas darbības</a:t>
            </a:r>
          </a:p>
          <a:p>
            <a:pPr>
              <a:lnSpc>
                <a:spcPts val="2389"/>
              </a:lnSpc>
            </a:pPr>
            <a:endParaRPr lang="en-US" sz="1593">
              <a:solidFill>
                <a:srgbClr val="4D4D4D"/>
              </a:solidFill>
              <a:latin typeface="Inter"/>
            </a:endParaRPr>
          </a:p>
        </p:txBody>
      </p:sp>
      <p:sp>
        <p:nvSpPr>
          <p:cNvPr id="51" name="Freeform 51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TextBox 52"/>
          <p:cNvSpPr txBox="1"/>
          <p:nvPr/>
        </p:nvSpPr>
        <p:spPr>
          <a:xfrm>
            <a:off x="11337932" y="5584059"/>
            <a:ext cx="3657982" cy="283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Atbilstība MK noteikumiem</a:t>
            </a:r>
          </a:p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Mērķis</a:t>
            </a:r>
          </a:p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Darbības</a:t>
            </a:r>
          </a:p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Īstenošanas un finanšu kapacitāte</a:t>
            </a:r>
          </a:p>
          <a:p>
            <a:pPr>
              <a:lnSpc>
                <a:spcPts val="2899"/>
              </a:lnSpc>
            </a:pPr>
            <a:endParaRPr lang="en-US" sz="1593">
              <a:solidFill>
                <a:srgbClr val="4D4D4D"/>
              </a:solidFill>
              <a:latin typeface="Inter"/>
            </a:endParaRPr>
          </a:p>
          <a:p>
            <a:pPr>
              <a:lnSpc>
                <a:spcPts val="2899"/>
              </a:lnSpc>
            </a:pPr>
            <a:endParaRPr lang="en-US" sz="1593">
              <a:solidFill>
                <a:srgbClr val="4D4D4D"/>
              </a:solidFill>
              <a:latin typeface="Inter"/>
            </a:endParaRPr>
          </a:p>
          <a:p>
            <a:pPr>
              <a:lnSpc>
                <a:spcPts val="2899"/>
              </a:lnSpc>
            </a:pPr>
            <a:endParaRPr lang="en-US" sz="1593">
              <a:solidFill>
                <a:srgbClr val="4D4D4D"/>
              </a:solidFill>
              <a:latin typeface="Inter"/>
            </a:endParaRPr>
          </a:p>
          <a:p>
            <a:pPr>
              <a:lnSpc>
                <a:spcPts val="2389"/>
              </a:lnSpc>
            </a:pPr>
            <a:endParaRPr lang="en-US" sz="1593">
              <a:solidFill>
                <a:srgbClr val="4D4D4D"/>
              </a:solidFill>
              <a:latin typeface="Inter"/>
            </a:endParaRPr>
          </a:p>
        </p:txBody>
      </p:sp>
      <p:sp>
        <p:nvSpPr>
          <p:cNvPr id="53" name="AutoShape 53"/>
          <p:cNvSpPr/>
          <p:nvPr/>
        </p:nvSpPr>
        <p:spPr>
          <a:xfrm>
            <a:off x="9263374" y="4481847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8715389" y="3242740"/>
            <a:ext cx="1172170" cy="96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4"/>
              </a:lnSpc>
            </a:pPr>
            <a:r>
              <a:rPr lang="en-US" sz="1831">
                <a:solidFill>
                  <a:srgbClr val="F2F2F3"/>
                </a:solidFill>
                <a:latin typeface="Inter Bold"/>
              </a:rPr>
              <a:t>Pārējiie</a:t>
            </a:r>
          </a:p>
          <a:p>
            <a:pPr>
              <a:lnSpc>
                <a:spcPts val="2564"/>
              </a:lnSpc>
            </a:pPr>
            <a:r>
              <a:rPr lang="en-US" sz="1831">
                <a:solidFill>
                  <a:srgbClr val="F2F2F3"/>
                </a:solidFill>
                <a:latin typeface="Inter Bold"/>
              </a:rPr>
              <a:t>kvalitātes </a:t>
            </a:r>
          </a:p>
          <a:p>
            <a:pPr marL="0" lvl="1" indent="0" algn="l">
              <a:lnSpc>
                <a:spcPts val="2564"/>
              </a:lnSpc>
              <a:spcBef>
                <a:spcPct val="0"/>
              </a:spcBef>
            </a:pPr>
            <a:r>
              <a:rPr lang="en-US" sz="1831">
                <a:solidFill>
                  <a:srgbClr val="F2F2F3"/>
                </a:solidFill>
                <a:latin typeface="Inter Bold"/>
              </a:rPr>
              <a:t>kritēriji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047632" y="5631684"/>
            <a:ext cx="3657982" cy="14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995" lvl="1" indent="-171998">
              <a:lnSpc>
                <a:spcPts val="238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 Bold"/>
              </a:rPr>
              <a:t>Papildus punkti</a:t>
            </a:r>
          </a:p>
          <a:p>
            <a:pPr marL="343995" lvl="1" indent="-171998">
              <a:lnSpc>
                <a:spcPts val="238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Kvalificēta personāla iesaiste</a:t>
            </a:r>
          </a:p>
          <a:p>
            <a:pPr marL="343995" lvl="1" indent="-171998">
              <a:lnSpc>
                <a:spcPts val="238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Ārējs novērtējums</a:t>
            </a:r>
          </a:p>
          <a:p>
            <a:pPr marL="343995" lvl="1" indent="-171998">
              <a:lnSpc>
                <a:spcPts val="238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Kapacitātes stiprinoši pasākumi</a:t>
            </a:r>
          </a:p>
          <a:p>
            <a:pPr>
              <a:lnSpc>
                <a:spcPts val="2389"/>
              </a:lnSpc>
            </a:pPr>
            <a:endParaRPr lang="en-US" sz="1593">
              <a:solidFill>
                <a:srgbClr val="4D4D4D"/>
              </a:solidFill>
              <a:latin typeface="Inter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4389650" y="5584059"/>
            <a:ext cx="3657982" cy="427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Projekta risinājuma novitāte (3.1. kritērijs)</a:t>
            </a:r>
          </a:p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Atbilstība  kiberdrošības politikas plānošanas dokumentos noteiktajiem mērķiem un uzdevumiem (3.2. kritērijs)</a:t>
            </a:r>
          </a:p>
          <a:p>
            <a:pPr marL="343995" lvl="1" indent="-171998">
              <a:lnSpc>
                <a:spcPts val="2899"/>
              </a:lnSpc>
              <a:buFont typeface="Arial"/>
              <a:buChar char="•"/>
            </a:pPr>
            <a:r>
              <a:rPr lang="en-US" sz="1593">
                <a:solidFill>
                  <a:srgbClr val="4D4D4D"/>
                </a:solidFill>
                <a:latin typeface="Inter"/>
              </a:rPr>
              <a:t>Projektu rezultātu ilgtspēja (3.3. kritērijs)</a:t>
            </a:r>
          </a:p>
          <a:p>
            <a:pPr>
              <a:lnSpc>
                <a:spcPts val="2899"/>
              </a:lnSpc>
            </a:pPr>
            <a:endParaRPr lang="en-US" sz="1593">
              <a:solidFill>
                <a:srgbClr val="4D4D4D"/>
              </a:solidFill>
              <a:latin typeface="Inter"/>
            </a:endParaRPr>
          </a:p>
          <a:p>
            <a:pPr>
              <a:lnSpc>
                <a:spcPts val="2899"/>
              </a:lnSpc>
            </a:pPr>
            <a:endParaRPr lang="en-US" sz="1593">
              <a:solidFill>
                <a:srgbClr val="4D4D4D"/>
              </a:solidFill>
              <a:latin typeface="Inter"/>
            </a:endParaRPr>
          </a:p>
          <a:p>
            <a:pPr>
              <a:lnSpc>
                <a:spcPts val="2899"/>
              </a:lnSpc>
            </a:pPr>
            <a:endParaRPr lang="en-US" sz="1593">
              <a:solidFill>
                <a:srgbClr val="4D4D4D"/>
              </a:solidFill>
              <a:latin typeface="Inter"/>
            </a:endParaRPr>
          </a:p>
          <a:p>
            <a:pPr>
              <a:lnSpc>
                <a:spcPts val="2389"/>
              </a:lnSpc>
            </a:pPr>
            <a:endParaRPr lang="en-US" sz="1593">
              <a:solidFill>
                <a:srgbClr val="4D4D4D"/>
              </a:solidFill>
              <a:latin typeface="Inter"/>
            </a:endParaRPr>
          </a:p>
        </p:txBody>
      </p:sp>
      <p:grpSp>
        <p:nvGrpSpPr>
          <p:cNvPr id="57" name="Group 57"/>
          <p:cNvGrpSpPr/>
          <p:nvPr/>
        </p:nvGrpSpPr>
        <p:grpSpPr>
          <a:xfrm>
            <a:off x="14381011" y="3223464"/>
            <a:ext cx="3383603" cy="1072262"/>
            <a:chOff x="0" y="0"/>
            <a:chExt cx="4511471" cy="1429683"/>
          </a:xfrm>
        </p:grpSpPr>
        <p:grpSp>
          <p:nvGrpSpPr>
            <p:cNvPr id="58" name="Group 58"/>
            <p:cNvGrpSpPr/>
            <p:nvPr/>
          </p:nvGrpSpPr>
          <p:grpSpPr>
            <a:xfrm>
              <a:off x="611724" y="0"/>
              <a:ext cx="3053598" cy="1429683"/>
              <a:chOff x="0" y="0"/>
              <a:chExt cx="594422" cy="278306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594422" cy="278306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278306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278306"/>
                    </a:lnTo>
                    <a:lnTo>
                      <a:pt x="0" y="278306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38100"/>
                <a:ext cx="594422" cy="316406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3093984" y="0"/>
              <a:ext cx="1417487" cy="1429683"/>
              <a:chOff x="0" y="0"/>
              <a:chExt cx="576351" cy="581309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576351" cy="581309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581309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581309"/>
                    </a:lnTo>
                    <a:lnTo>
                      <a:pt x="373151" y="581309"/>
                    </a:lnTo>
                    <a:lnTo>
                      <a:pt x="576351" y="290655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38100"/>
                <a:ext cx="462051" cy="619409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0" y="0"/>
              <a:ext cx="1999016" cy="1429683"/>
              <a:chOff x="0" y="0"/>
              <a:chExt cx="812800" cy="581309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5813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1309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90655"/>
                    </a:lnTo>
                    <a:lnTo>
                      <a:pt x="609600" y="581309"/>
                    </a:lnTo>
                    <a:lnTo>
                      <a:pt x="0" y="581309"/>
                    </a:lnTo>
                    <a:lnTo>
                      <a:pt x="203200" y="2906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177800" y="-38100"/>
                <a:ext cx="558800" cy="619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sp>
        <p:nvSpPr>
          <p:cNvPr id="67" name="TextBox 67"/>
          <p:cNvSpPr txBox="1"/>
          <p:nvPr/>
        </p:nvSpPr>
        <p:spPr>
          <a:xfrm>
            <a:off x="14695336" y="3236734"/>
            <a:ext cx="2674013" cy="1019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7"/>
              </a:lnSpc>
              <a:spcBef>
                <a:spcPct val="0"/>
              </a:spcBef>
            </a:pPr>
            <a:r>
              <a:rPr lang="en-US" sz="1483" err="1">
                <a:solidFill>
                  <a:srgbClr val="FFFFFF"/>
                </a:solidFill>
                <a:latin typeface="Canva Sans"/>
              </a:rPr>
              <a:t>Pieņem</a:t>
            </a:r>
            <a:r>
              <a:rPr lang="en-US" sz="1483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1483" err="1">
                <a:solidFill>
                  <a:srgbClr val="FFFFFF"/>
                </a:solidFill>
                <a:latin typeface="Canva Sans"/>
              </a:rPr>
              <a:t>lēmumu</a:t>
            </a:r>
            <a:r>
              <a:rPr lang="en-US" sz="1483">
                <a:solidFill>
                  <a:srgbClr val="FFFFFF"/>
                </a:solidFill>
                <a:latin typeface="Canva Sans"/>
              </a:rPr>
              <a:t> </a:t>
            </a:r>
          </a:p>
          <a:p>
            <a:pPr algn="ctr">
              <a:lnSpc>
                <a:spcPts val="2077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Canva Sans"/>
              </a:rPr>
              <a:t>par PI </a:t>
            </a:r>
            <a:r>
              <a:rPr lang="en-US" sz="1483" err="1">
                <a:solidFill>
                  <a:srgbClr val="FFFFFF"/>
                </a:solidFill>
                <a:latin typeface="Canva Sans"/>
              </a:rPr>
              <a:t>apstiprināšanu</a:t>
            </a:r>
            <a:r>
              <a:rPr lang="en-US" sz="1483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1483" err="1">
                <a:solidFill>
                  <a:srgbClr val="FFFFFF"/>
                </a:solidFill>
                <a:latin typeface="Canva Sans"/>
              </a:rPr>
              <a:t>vai</a:t>
            </a:r>
            <a:endParaRPr lang="en-US" sz="1483">
              <a:solidFill>
                <a:srgbClr val="FFFFFF"/>
              </a:solidFill>
              <a:latin typeface="Canva Sans"/>
            </a:endParaRPr>
          </a:p>
          <a:p>
            <a:pPr algn="ctr">
              <a:lnSpc>
                <a:spcPts val="2077"/>
              </a:lnSpc>
              <a:spcBef>
                <a:spcPct val="0"/>
              </a:spcBef>
            </a:pPr>
            <a:r>
              <a:rPr lang="en-US" sz="1483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1483" err="1">
                <a:solidFill>
                  <a:srgbClr val="FFFFFF"/>
                </a:solidFill>
                <a:latin typeface="Canva Sans"/>
              </a:rPr>
              <a:t>apstiprināšanu</a:t>
            </a:r>
            <a:r>
              <a:rPr lang="en-US" sz="1483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1483" err="1">
                <a:solidFill>
                  <a:srgbClr val="FFFFFF"/>
                </a:solidFill>
                <a:latin typeface="Canva Sans"/>
              </a:rPr>
              <a:t>ar</a:t>
            </a:r>
            <a:r>
              <a:rPr lang="en-US" sz="1483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1483" err="1">
                <a:solidFill>
                  <a:srgbClr val="FFFFFF"/>
                </a:solidFill>
                <a:latin typeface="Canva Sans"/>
              </a:rPr>
              <a:t>nosacījumu</a:t>
            </a:r>
            <a:r>
              <a:rPr lang="en-US" sz="1483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1483" err="1">
                <a:solidFill>
                  <a:srgbClr val="FFFFFF"/>
                </a:solidFill>
                <a:latin typeface="Canva Sans"/>
              </a:rPr>
              <a:t>vai</a:t>
            </a:r>
            <a:r>
              <a:rPr lang="en-US" sz="1483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1483" err="1">
                <a:solidFill>
                  <a:srgbClr val="FFFFFF"/>
                </a:solidFill>
                <a:latin typeface="Canva Sans"/>
              </a:rPr>
              <a:t>noraidīšanu</a:t>
            </a:r>
            <a:endParaRPr lang="en-US" sz="1483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68" name="AutoShape 68"/>
          <p:cNvSpPr/>
          <p:nvPr/>
        </p:nvSpPr>
        <p:spPr>
          <a:xfrm>
            <a:off x="12586351" y="4435853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8969560" y="3002051"/>
            <a:ext cx="926509" cy="777302"/>
            <a:chOff x="0" y="0"/>
            <a:chExt cx="484411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4411" cy="406400"/>
            </a:xfrm>
            <a:custGeom>
              <a:avLst/>
              <a:gdLst/>
              <a:ahLst/>
              <a:cxnLst/>
              <a:rect l="l" t="t" r="r" b="b"/>
              <a:pathLst>
                <a:path w="484411" h="406400">
                  <a:moveTo>
                    <a:pt x="28121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81211" y="406400"/>
                  </a:lnTo>
                  <a:lnTo>
                    <a:pt x="484411" y="203200"/>
                  </a:lnTo>
                  <a:lnTo>
                    <a:pt x="281211" y="0"/>
                  </a:lnTo>
                  <a:close/>
                </a:path>
              </a:pathLst>
            </a:custGeom>
            <a:solidFill>
              <a:srgbClr val="158467">
                <a:alpha val="6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011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9135685" y="7075577"/>
            <a:ext cx="594257" cy="677465"/>
            <a:chOff x="0" y="0"/>
            <a:chExt cx="484411" cy="5522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4411" cy="552238"/>
            </a:xfrm>
            <a:custGeom>
              <a:avLst/>
              <a:gdLst/>
              <a:ahLst/>
              <a:cxnLst/>
              <a:rect l="l" t="t" r="r" b="b"/>
              <a:pathLst>
                <a:path w="484411" h="552238">
                  <a:moveTo>
                    <a:pt x="281211" y="0"/>
                  </a:moveTo>
                  <a:lnTo>
                    <a:pt x="0" y="0"/>
                  </a:lnTo>
                  <a:lnTo>
                    <a:pt x="0" y="552238"/>
                  </a:lnTo>
                  <a:lnTo>
                    <a:pt x="281211" y="552238"/>
                  </a:lnTo>
                  <a:lnTo>
                    <a:pt x="484411" y="276119"/>
                  </a:lnTo>
                  <a:lnTo>
                    <a:pt x="281211" y="0"/>
                  </a:lnTo>
                  <a:close/>
                </a:path>
              </a:pathLst>
            </a:custGeom>
            <a:solidFill>
              <a:srgbClr val="158467">
                <a:alpha val="6078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70111" cy="590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543561" y="4968086"/>
            <a:ext cx="2014702" cy="1757827"/>
          </a:xfrm>
          <a:custGeom>
            <a:avLst/>
            <a:gdLst/>
            <a:ahLst/>
            <a:cxnLst/>
            <a:rect l="l" t="t" r="r" b="b"/>
            <a:pathLst>
              <a:path w="2014702" h="1757827">
                <a:moveTo>
                  <a:pt x="0" y="0"/>
                </a:moveTo>
                <a:lnTo>
                  <a:pt x="2014701" y="0"/>
                </a:lnTo>
                <a:lnTo>
                  <a:pt x="2014701" y="1757827"/>
                </a:lnTo>
                <a:lnTo>
                  <a:pt x="0" y="17578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069615" y="5023108"/>
            <a:ext cx="1662212" cy="1599879"/>
          </a:xfrm>
          <a:custGeom>
            <a:avLst/>
            <a:gdLst/>
            <a:ahLst/>
            <a:cxnLst/>
            <a:rect l="l" t="t" r="r" b="b"/>
            <a:pathLst>
              <a:path w="1662212" h="1599879">
                <a:moveTo>
                  <a:pt x="0" y="0"/>
                </a:moveTo>
                <a:lnTo>
                  <a:pt x="1662212" y="0"/>
                </a:lnTo>
                <a:lnTo>
                  <a:pt x="1662212" y="1599879"/>
                </a:lnTo>
                <a:lnTo>
                  <a:pt x="0" y="1599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690068" y="1734972"/>
            <a:ext cx="11654991" cy="67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2"/>
              </a:lnSpc>
            </a:pPr>
            <a:r>
              <a:rPr lang="en-US" sz="4186">
                <a:solidFill>
                  <a:srgbClr val="012169"/>
                </a:solidFill>
                <a:latin typeface="Canva Sans Bold"/>
              </a:rPr>
              <a:t>Ja vienāds punktu skaits kvalitātes kritērijos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0892" y="4401894"/>
            <a:ext cx="4232505" cy="347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 err="1">
                <a:solidFill>
                  <a:srgbClr val="012169"/>
                </a:solidFill>
                <a:latin typeface="Canva Sans Bold"/>
              </a:rPr>
              <a:t>Pētnieciskas</a:t>
            </a:r>
            <a:r>
              <a:rPr lang="en-US" sz="2083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 Bold"/>
              </a:rPr>
              <a:t>ievirzes</a:t>
            </a:r>
            <a:r>
              <a:rPr lang="lv-LV" sz="2083">
                <a:solidFill>
                  <a:srgbClr val="012169"/>
                </a:solidFill>
                <a:latin typeface="Canva Sans Bold"/>
              </a:rPr>
              <a:t> projektiem</a:t>
            </a:r>
            <a:r>
              <a:rPr lang="en-US" sz="2083">
                <a:solidFill>
                  <a:srgbClr val="012169"/>
                </a:solidFill>
                <a:latin typeface="Canva Sans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24669" y="4401894"/>
            <a:ext cx="3801517" cy="34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>
                <a:solidFill>
                  <a:srgbClr val="012169"/>
                </a:solidFill>
                <a:latin typeface="Canva Sans Bold"/>
              </a:rPr>
              <a:t>Tehniskas ievirzes projektiem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07358" y="6886218"/>
            <a:ext cx="3698677" cy="1091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</a:pPr>
            <a:r>
              <a:rPr lang="en-US" sz="2083">
                <a:solidFill>
                  <a:srgbClr val="012169"/>
                </a:solidFill>
                <a:latin typeface="Canva Sans"/>
              </a:rPr>
              <a:t>4.1.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kritērijs</a:t>
            </a:r>
            <a:endParaRPr lang="en-US" sz="2083">
              <a:solidFill>
                <a:srgbClr val="012169"/>
              </a:solidFill>
              <a:latin typeface="Canva Sans"/>
            </a:endParaRPr>
          </a:p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 err="1">
                <a:solidFill>
                  <a:srgbClr val="012169"/>
                </a:solidFill>
                <a:latin typeface="Canva Sans"/>
              </a:rPr>
              <a:t>Kvalificēta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personāla</a:t>
            </a:r>
            <a:r>
              <a:rPr lang="lv-LV" sz="2083">
                <a:solidFill>
                  <a:srgbClr val="012169"/>
                </a:solidFill>
                <a:latin typeface="Canva Sans"/>
              </a:rPr>
              <a:t> iesaiste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77214" y="6906888"/>
            <a:ext cx="1891185" cy="347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>
                <a:solidFill>
                  <a:srgbClr val="012169"/>
                </a:solidFill>
                <a:latin typeface="Canva Sans"/>
              </a:rPr>
              <a:t>5.1.</a:t>
            </a:r>
            <a:r>
              <a:rPr lang="lv-LV" sz="2083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kritērijs</a:t>
            </a:r>
            <a:endParaRPr lang="en-US" sz="2083">
              <a:solidFill>
                <a:srgbClr val="012169"/>
              </a:solidFill>
              <a:latin typeface="Canva Sans"/>
            </a:endParaRPr>
          </a:p>
        </p:txBody>
      </p:sp>
      <p:sp>
        <p:nvSpPr>
          <p:cNvPr id="18" name="TextBox 18"/>
          <p:cNvSpPr txBox="1"/>
          <p:nvPr/>
        </p:nvSpPr>
        <p:spPr>
          <a:xfrm rot="10800000" flipV="1">
            <a:off x="11159592" y="7293322"/>
            <a:ext cx="3698677" cy="347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 err="1">
                <a:solidFill>
                  <a:srgbClr val="012169"/>
                </a:solidFill>
                <a:latin typeface="Canva Sans"/>
              </a:rPr>
              <a:t>Veikts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ārējs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novērtējums</a:t>
            </a:r>
            <a:endParaRPr lang="en-US" sz="2083">
              <a:solidFill>
                <a:srgbClr val="012169"/>
              </a:solidFill>
              <a:latin typeface="Canva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99352" y="7911463"/>
            <a:ext cx="2066925" cy="34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>
                <a:solidFill>
                  <a:srgbClr val="012169"/>
                </a:solidFill>
                <a:latin typeface="Canva Sans"/>
              </a:rPr>
              <a:t>3.1.- 3.3. kritērijs</a:t>
            </a:r>
          </a:p>
        </p:txBody>
      </p:sp>
      <p:sp>
        <p:nvSpPr>
          <p:cNvPr id="20" name="AutoShape 20"/>
          <p:cNvSpPr/>
          <p:nvPr/>
        </p:nvSpPr>
        <p:spPr>
          <a:xfrm>
            <a:off x="9432814" y="4089208"/>
            <a:ext cx="0" cy="3027973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7556529" y="9359718"/>
            <a:ext cx="3922068" cy="34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 err="1">
                <a:solidFill>
                  <a:srgbClr val="012169"/>
                </a:solidFill>
                <a:latin typeface="Canva Sans"/>
              </a:rPr>
              <a:t>Mazāks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granta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083" err="1">
                <a:solidFill>
                  <a:srgbClr val="012169"/>
                </a:solidFill>
                <a:latin typeface="Canva Sans"/>
              </a:rPr>
              <a:t>līdzfinansējums</a:t>
            </a:r>
            <a:r>
              <a:rPr lang="en-US" sz="2083">
                <a:solidFill>
                  <a:srgbClr val="012169"/>
                </a:solidFill>
                <a:latin typeface="Canva Sans"/>
              </a:rPr>
              <a:t> </a:t>
            </a:r>
          </a:p>
        </p:txBody>
      </p:sp>
      <p:grpSp>
        <p:nvGrpSpPr>
          <p:cNvPr id="22" name="Group 22"/>
          <p:cNvGrpSpPr/>
          <p:nvPr/>
        </p:nvGrpSpPr>
        <p:grpSpPr>
          <a:xfrm rot="5400000">
            <a:off x="9135684" y="8653839"/>
            <a:ext cx="594257" cy="677465"/>
            <a:chOff x="0" y="0"/>
            <a:chExt cx="484411" cy="55223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4411" cy="552238"/>
            </a:xfrm>
            <a:custGeom>
              <a:avLst/>
              <a:gdLst/>
              <a:ahLst/>
              <a:cxnLst/>
              <a:rect l="l" t="t" r="r" b="b"/>
              <a:pathLst>
                <a:path w="484411" h="552238">
                  <a:moveTo>
                    <a:pt x="281211" y="0"/>
                  </a:moveTo>
                  <a:lnTo>
                    <a:pt x="0" y="0"/>
                  </a:lnTo>
                  <a:lnTo>
                    <a:pt x="0" y="552238"/>
                  </a:lnTo>
                  <a:lnTo>
                    <a:pt x="281211" y="552238"/>
                  </a:lnTo>
                  <a:lnTo>
                    <a:pt x="484411" y="276119"/>
                  </a:lnTo>
                  <a:lnTo>
                    <a:pt x="281211" y="0"/>
                  </a:lnTo>
                  <a:close/>
                </a:path>
              </a:pathLst>
            </a:custGeom>
            <a:solidFill>
              <a:srgbClr val="158467">
                <a:alpha val="5490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70111" cy="590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071102" y="990600"/>
            <a:ext cx="8968497" cy="200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83"/>
              </a:lnSpc>
            </a:pPr>
            <a:r>
              <a:rPr lang="en-US" sz="4064" err="1">
                <a:solidFill>
                  <a:srgbClr val="012169"/>
                </a:solidFill>
                <a:latin typeface="Canva Sans Bold"/>
              </a:rPr>
              <a:t>Būtiski</a:t>
            </a:r>
            <a:r>
              <a:rPr lang="en-US" sz="4064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err="1">
                <a:solidFill>
                  <a:srgbClr val="012169"/>
                </a:solidFill>
                <a:latin typeface="Canva Sans Bold"/>
              </a:rPr>
              <a:t>aspekti</a:t>
            </a:r>
            <a:r>
              <a:rPr lang="en-US" sz="4064">
                <a:solidFill>
                  <a:srgbClr val="012169"/>
                </a:solidFill>
                <a:latin typeface="Canva Sans Bold"/>
              </a:rPr>
              <a:t>, kas </a:t>
            </a:r>
            <a:r>
              <a:rPr lang="en-US" sz="4064" err="1">
                <a:solidFill>
                  <a:srgbClr val="012169"/>
                </a:solidFill>
                <a:latin typeface="Canva Sans Bold"/>
              </a:rPr>
              <a:t>ņemami</a:t>
            </a:r>
            <a:r>
              <a:rPr lang="en-US" sz="4064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4064" err="1">
                <a:solidFill>
                  <a:srgbClr val="012169"/>
                </a:solidFill>
                <a:latin typeface="Canva Sans Bold"/>
              </a:rPr>
              <a:t>vērā</a:t>
            </a:r>
            <a:r>
              <a:rPr lang="en-US" sz="4064">
                <a:solidFill>
                  <a:srgbClr val="012169"/>
                </a:solidFill>
                <a:latin typeface="Canva Sans Bold"/>
              </a:rPr>
              <a:t>,</a:t>
            </a:r>
            <a:r>
              <a:rPr lang="lv-LV" sz="4064">
                <a:solidFill>
                  <a:srgbClr val="012169"/>
                </a:solidFill>
                <a:latin typeface="Canva Sans Bold"/>
              </a:rPr>
              <a:t> gatavojoties PI iesniegšanai</a:t>
            </a:r>
            <a:endParaRPr lang="en-US" sz="4064">
              <a:solidFill>
                <a:srgbClr val="012169"/>
              </a:solidFill>
              <a:latin typeface="Canva Sans Bold"/>
            </a:endParaRPr>
          </a:p>
          <a:p>
            <a:pPr marL="0" lvl="0" indent="0">
              <a:lnSpc>
                <a:spcPts val="5283"/>
              </a:lnSpc>
              <a:spcBef>
                <a:spcPct val="0"/>
              </a:spcBef>
            </a:pPr>
            <a:r>
              <a:rPr lang="en-US" sz="4064">
                <a:solidFill>
                  <a:srgbClr val="012169"/>
                </a:solidFill>
                <a:latin typeface="Canva Sans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32251" y="2784572"/>
            <a:ext cx="14373266" cy="597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2"/>
              </a:lnSpc>
            </a:pPr>
            <a:endParaRPr/>
          </a:p>
          <a:p>
            <a:pPr marL="517545" lvl="1" indent="-258772">
              <a:lnSpc>
                <a:spcPts val="4362"/>
              </a:lnSpc>
              <a:buFont typeface="Arial"/>
              <a:buChar char="•"/>
            </a:pPr>
            <a:r>
              <a:rPr lang="en-US" sz="2397">
                <a:solidFill>
                  <a:srgbClr val="012169"/>
                </a:solidFill>
                <a:latin typeface="Inter"/>
              </a:rPr>
              <a:t>Izmaksas ir attiecināmas, ja tās ir radušās pēc noteikumu spēkā stāšanās dienas - 2024.gada 5. marta</a:t>
            </a:r>
          </a:p>
          <a:p>
            <a:pPr marL="517545" lvl="1" indent="-258772">
              <a:lnSpc>
                <a:spcPts val="4362"/>
              </a:lnSpc>
              <a:buFont typeface="Arial"/>
              <a:buChar char="•"/>
            </a:pPr>
            <a:r>
              <a:rPr lang="en-US" sz="2397">
                <a:solidFill>
                  <a:srgbClr val="012169"/>
                </a:solidFill>
                <a:latin typeface="Inter"/>
              </a:rPr>
              <a:t>Maksimālais projekta īstenošanas termiņš ir viens gads, bet ne ilgāk kā līdz </a:t>
            </a:r>
            <a:r>
              <a:rPr lang="en-US" sz="2397">
                <a:solidFill>
                  <a:srgbClr val="012169"/>
                </a:solidFill>
                <a:latin typeface="Inter Bold"/>
                <a:cs typeface="Inter Bold"/>
              </a:rPr>
              <a:t>2025. gada 30. aprīlim</a:t>
            </a:r>
          </a:p>
          <a:p>
            <a:pPr marL="517545" lvl="1" indent="-258772">
              <a:lnSpc>
                <a:spcPts val="4362"/>
              </a:lnSpc>
              <a:buFont typeface="Arial"/>
              <a:buChar char="•"/>
            </a:pPr>
            <a:r>
              <a:rPr lang="en-US" sz="2397">
                <a:solidFill>
                  <a:srgbClr val="012169"/>
                </a:solidFill>
                <a:latin typeface="Inter"/>
              </a:rPr>
              <a:t>Viens iesniedzējs var iesniegt </a:t>
            </a:r>
            <a:r>
              <a:rPr lang="en-US" sz="2397">
                <a:solidFill>
                  <a:srgbClr val="012169"/>
                </a:solidFill>
                <a:latin typeface="Inter Bold"/>
              </a:rPr>
              <a:t>ne vairāk kā trīs</a:t>
            </a:r>
            <a:r>
              <a:rPr lang="en-US" sz="2397">
                <a:solidFill>
                  <a:srgbClr val="012169"/>
                </a:solidFill>
                <a:latin typeface="Inter"/>
              </a:rPr>
              <a:t> projektu iesniegumus, nodrošinot, ka tajos plānotais grantu līdzfinansējuma apmērs kopā nepārsniedz 60 000 </a:t>
            </a:r>
            <a:r>
              <a:rPr lang="en-US" sz="2397">
                <a:solidFill>
                  <a:srgbClr val="012169"/>
                </a:solidFill>
                <a:latin typeface="Inter Italics"/>
              </a:rPr>
              <a:t>euro</a:t>
            </a:r>
            <a:r>
              <a:rPr lang="en-US" sz="2397">
                <a:solidFill>
                  <a:srgbClr val="012169"/>
                </a:solidFill>
                <a:latin typeface="Inter"/>
              </a:rPr>
              <a:t> apmēru (piemēram, 3 projekti 20 000 </a:t>
            </a:r>
            <a:r>
              <a:rPr lang="en-US" sz="2397">
                <a:solidFill>
                  <a:srgbClr val="012169"/>
                </a:solidFill>
                <a:latin typeface="Inter Italics"/>
              </a:rPr>
              <a:t>euro</a:t>
            </a:r>
            <a:r>
              <a:rPr lang="en-US" sz="2397">
                <a:solidFill>
                  <a:srgbClr val="012169"/>
                </a:solidFill>
                <a:latin typeface="Inter"/>
              </a:rPr>
              <a:t> granta apmērs)</a:t>
            </a:r>
          </a:p>
          <a:p>
            <a:pPr marL="517545" lvl="1" indent="-258772">
              <a:lnSpc>
                <a:spcPts val="4362"/>
              </a:lnSpc>
              <a:buFont typeface="Arial"/>
              <a:buChar char="•"/>
            </a:pPr>
            <a:r>
              <a:rPr lang="en-US" sz="2397">
                <a:solidFill>
                  <a:srgbClr val="012169"/>
                </a:solidFill>
                <a:latin typeface="Inter"/>
              </a:rPr>
              <a:t>Minimālais grantu līdzfinansējuma apmērs vienam projektam ir 20 000  </a:t>
            </a:r>
            <a:r>
              <a:rPr lang="en-US" sz="2397">
                <a:solidFill>
                  <a:srgbClr val="012169"/>
                </a:solidFill>
                <a:latin typeface="Inter Italics"/>
              </a:rPr>
              <a:t>euro</a:t>
            </a:r>
          </a:p>
          <a:p>
            <a:pPr>
              <a:lnSpc>
                <a:spcPts val="4362"/>
              </a:lnSpc>
            </a:pPr>
            <a:r>
              <a:rPr lang="en-US" sz="2397">
                <a:solidFill>
                  <a:srgbClr val="012169"/>
                </a:solidFill>
                <a:latin typeface="Inter Italics"/>
              </a:rPr>
              <a:t> </a:t>
            </a:r>
          </a:p>
          <a:p>
            <a:pPr>
              <a:lnSpc>
                <a:spcPts val="3595"/>
              </a:lnSpc>
            </a:pPr>
            <a:endParaRPr lang="en-US" sz="2397">
              <a:solidFill>
                <a:srgbClr val="012169"/>
              </a:solidFill>
              <a:latin typeface="Inter Itali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680277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6" y="0"/>
                </a:lnTo>
                <a:lnTo>
                  <a:pt x="2927446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548164" y="4592220"/>
            <a:ext cx="7191673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3312" err="1">
                <a:solidFill>
                  <a:srgbClr val="012169"/>
                </a:solidFill>
                <a:latin typeface="Canva Sans Bold"/>
              </a:rPr>
              <a:t>Pateicos</a:t>
            </a:r>
            <a:r>
              <a:rPr lang="en-US" sz="3312">
                <a:solidFill>
                  <a:srgbClr val="012169"/>
                </a:solidFill>
                <a:latin typeface="Canva Sans Bold"/>
              </a:rPr>
              <a:t> par </a:t>
            </a:r>
            <a:r>
              <a:rPr lang="en-US" sz="3312" err="1">
                <a:solidFill>
                  <a:srgbClr val="012169"/>
                </a:solidFill>
                <a:latin typeface="Canva Sans Bold"/>
              </a:rPr>
              <a:t>Jūsu</a:t>
            </a:r>
            <a:r>
              <a:rPr lang="en-US" sz="3312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312" err="1">
                <a:solidFill>
                  <a:srgbClr val="012169"/>
                </a:solidFill>
                <a:latin typeface="Canva Sans Bold"/>
              </a:rPr>
              <a:t>uzmanību</a:t>
            </a:r>
            <a:r>
              <a:rPr lang="en-US" sz="3312">
                <a:solidFill>
                  <a:srgbClr val="012169"/>
                </a:solidFill>
                <a:latin typeface="Canva Sans Bold"/>
              </a:rPr>
              <a:t> </a:t>
            </a:r>
          </a:p>
          <a:p>
            <a:pPr algn="ctr">
              <a:lnSpc>
                <a:spcPts val="4637"/>
              </a:lnSpc>
              <a:spcBef>
                <a:spcPct val="0"/>
              </a:spcBef>
            </a:pPr>
            <a:r>
              <a:rPr lang="en-US" sz="3312">
                <a:solidFill>
                  <a:srgbClr val="012169"/>
                </a:solidFill>
                <a:latin typeface="Canva Sans Bold"/>
              </a:rPr>
              <a:t>un </a:t>
            </a:r>
            <a:r>
              <a:rPr lang="en-US" sz="3312" err="1">
                <a:solidFill>
                  <a:srgbClr val="012169"/>
                </a:solidFill>
                <a:latin typeface="Canva Sans Bold"/>
              </a:rPr>
              <a:t>vēlu</a:t>
            </a:r>
            <a:r>
              <a:rPr lang="en-US" sz="3312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312" err="1">
                <a:solidFill>
                  <a:srgbClr val="012169"/>
                </a:solidFill>
                <a:latin typeface="Canva Sans Bold"/>
              </a:rPr>
              <a:t>izdošanos</a:t>
            </a:r>
            <a:r>
              <a:rPr lang="en-US" sz="3312">
                <a:solidFill>
                  <a:srgbClr val="012169"/>
                </a:solidFill>
                <a:latin typeface="Canva Sans Bold"/>
              </a:rPr>
              <a:t> PI </a:t>
            </a:r>
            <a:r>
              <a:rPr lang="en-US" sz="3312" err="1">
                <a:solidFill>
                  <a:srgbClr val="012169"/>
                </a:solidFill>
                <a:latin typeface="Canva Sans Bold"/>
              </a:rPr>
              <a:t>sagatavošanā</a:t>
            </a:r>
            <a:r>
              <a:rPr lang="en-US" sz="3312">
                <a:solidFill>
                  <a:srgbClr val="012169"/>
                </a:solidFill>
                <a:latin typeface="Canva Sans Bold"/>
              </a:rPr>
              <a:t>!</a:t>
            </a:r>
          </a:p>
          <a:p>
            <a:pPr algn="ctr">
              <a:lnSpc>
                <a:spcPts val="2623"/>
              </a:lnSpc>
              <a:spcBef>
                <a:spcPct val="0"/>
              </a:spcBef>
            </a:pPr>
            <a:endParaRPr lang="lv-LV" sz="200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2623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27012216</a:t>
            </a:r>
          </a:p>
          <a:p>
            <a:pPr algn="ctr">
              <a:lnSpc>
                <a:spcPts val="2623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hlinkClick r:id="rId7"/>
              </a:rPr>
              <a:t>Madara.sporane@cfla.gov.lv</a:t>
            </a:r>
            <a:endParaRPr lang="en-US" sz="2000">
              <a:solidFill>
                <a:srgbClr val="012169"/>
              </a:solidFill>
              <a:latin typeface="Canva Sans Bold"/>
            </a:endParaRPr>
          </a:p>
          <a:p>
            <a:pPr algn="ctr">
              <a:lnSpc>
                <a:spcPts val="3518"/>
              </a:lnSpc>
              <a:spcBef>
                <a:spcPct val="0"/>
              </a:spcBef>
            </a:pPr>
            <a:endParaRPr lang="en-US" sz="3312">
              <a:solidFill>
                <a:srgbClr val="012169"/>
              </a:solidFill>
              <a:latin typeface="Canva Sans Bold"/>
            </a:endParaRPr>
          </a:p>
          <a:p>
            <a:pPr algn="ctr">
              <a:lnSpc>
                <a:spcPts val="3518"/>
              </a:lnSpc>
              <a:spcBef>
                <a:spcPct val="0"/>
              </a:spcBef>
            </a:pPr>
            <a:endParaRPr lang="en-US" sz="3312">
              <a:solidFill>
                <a:srgbClr val="012169"/>
              </a:solidFill>
              <a:latin typeface="Canva Sans Bold"/>
            </a:endParaRPr>
          </a:p>
          <a:p>
            <a:pPr algn="ctr">
              <a:lnSpc>
                <a:spcPts val="3518"/>
              </a:lnSpc>
              <a:spcBef>
                <a:spcPct val="0"/>
              </a:spcBef>
            </a:pPr>
            <a:endParaRPr lang="en-US" sz="3312">
              <a:solidFill>
                <a:srgbClr val="012169"/>
              </a:solidFill>
              <a:latin typeface="Canva Sans Bold"/>
            </a:endParaRPr>
          </a:p>
          <a:p>
            <a:pPr algn="ctr">
              <a:lnSpc>
                <a:spcPts val="3518"/>
              </a:lnSpc>
              <a:spcBef>
                <a:spcPct val="0"/>
              </a:spcBef>
            </a:pPr>
            <a:endParaRPr lang="en-US" sz="3312">
              <a:solidFill>
                <a:srgbClr val="012169"/>
              </a:solidFill>
              <a:latin typeface="Canva Sans Bold"/>
            </a:endParaRPr>
          </a:p>
          <a:p>
            <a:pPr algn="ctr">
              <a:lnSpc>
                <a:spcPts val="3518"/>
              </a:lnSpc>
              <a:spcBef>
                <a:spcPct val="0"/>
              </a:spcBef>
            </a:pPr>
            <a:endParaRPr lang="en-US" sz="3312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216247" y="7459454"/>
            <a:ext cx="7640969" cy="2253700"/>
          </a:xfrm>
          <a:custGeom>
            <a:avLst/>
            <a:gdLst/>
            <a:ahLst/>
            <a:cxnLst/>
            <a:rect l="l" t="t" r="r" b="b"/>
            <a:pathLst>
              <a:path w="7640969" h="2253700">
                <a:moveTo>
                  <a:pt x="0" y="0"/>
                </a:moveTo>
                <a:lnTo>
                  <a:pt x="7640968" y="0"/>
                </a:lnTo>
                <a:lnTo>
                  <a:pt x="7640968" y="2253699"/>
                </a:lnTo>
                <a:lnTo>
                  <a:pt x="0" y="22536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8800" y="3543300"/>
            <a:ext cx="11505456" cy="4172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>
                <a:solidFill>
                  <a:srgbClr val="012169"/>
                </a:solidFill>
                <a:latin typeface="Canva Sans"/>
              </a:rPr>
              <a:t>Laika</a:t>
            </a:r>
            <a:r>
              <a:rPr lang="lv-LV" sz="2900">
                <a:solidFill>
                  <a:srgbClr val="012169"/>
                </a:solidFill>
                <a:latin typeface="Canva Sans"/>
              </a:rPr>
              <a:t> grafiks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;</a:t>
            </a:r>
            <a:endParaRPr lang="en-US" sz="2900"/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 err="1">
                <a:solidFill>
                  <a:srgbClr val="012169"/>
                </a:solidFill>
                <a:latin typeface="Canva Sans"/>
              </a:rPr>
              <a:t>Pieejamā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900" err="1">
                <a:solidFill>
                  <a:srgbClr val="012169"/>
                </a:solidFill>
                <a:latin typeface="Canva Sans"/>
              </a:rPr>
              <a:t>informācija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900" err="1">
                <a:solidFill>
                  <a:srgbClr val="012169"/>
                </a:solidFill>
                <a:latin typeface="Canva Sans"/>
              </a:rPr>
              <a:t>projekta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900" err="1">
                <a:solidFill>
                  <a:srgbClr val="012169"/>
                </a:solidFill>
                <a:latin typeface="Canva Sans"/>
              </a:rPr>
              <a:t>iesnieguma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 (PI) </a:t>
            </a:r>
            <a:r>
              <a:rPr lang="en-US" sz="2900" err="1">
                <a:solidFill>
                  <a:srgbClr val="012169"/>
                </a:solidFill>
                <a:latin typeface="Canva Sans"/>
              </a:rPr>
              <a:t>sagatavošanai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;</a:t>
            </a:r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>
                <a:solidFill>
                  <a:srgbClr val="012169"/>
                </a:solidFill>
                <a:latin typeface="Canva Sans"/>
              </a:rPr>
              <a:t>PI </a:t>
            </a:r>
            <a:r>
              <a:rPr lang="en-US" sz="2900" err="1">
                <a:solidFill>
                  <a:srgbClr val="012169"/>
                </a:solidFill>
                <a:latin typeface="Canva Sans"/>
              </a:rPr>
              <a:t>saturs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;</a:t>
            </a:r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>
                <a:solidFill>
                  <a:srgbClr val="012169"/>
                </a:solidFill>
                <a:latin typeface="Canva Sans"/>
              </a:rPr>
              <a:t>PI </a:t>
            </a:r>
            <a:r>
              <a:rPr lang="lv-LV" sz="2900">
                <a:solidFill>
                  <a:srgbClr val="012169"/>
                </a:solidFill>
                <a:latin typeface="Canva Sans"/>
              </a:rPr>
              <a:t>dokumentācija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, </a:t>
            </a:r>
            <a:r>
              <a:rPr lang="en-US" sz="2900" err="1">
                <a:solidFill>
                  <a:srgbClr val="012169"/>
                </a:solidFill>
                <a:latin typeface="Canva Sans"/>
              </a:rPr>
              <a:t>pielikumi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;</a:t>
            </a:r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 err="1">
                <a:solidFill>
                  <a:srgbClr val="012169"/>
                </a:solidFill>
                <a:latin typeface="Canva Sans"/>
              </a:rPr>
              <a:t>Izmaksu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900" err="1">
                <a:solidFill>
                  <a:srgbClr val="012169"/>
                </a:solidFill>
                <a:latin typeface="Canva Sans"/>
              </a:rPr>
              <a:t>pamatojošā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 </a:t>
            </a:r>
            <a:r>
              <a:rPr lang="en-US" sz="2900" err="1">
                <a:solidFill>
                  <a:srgbClr val="012169"/>
                </a:solidFill>
                <a:latin typeface="Canva Sans"/>
              </a:rPr>
              <a:t>dokumentācija</a:t>
            </a:r>
            <a:r>
              <a:rPr lang="en-US" sz="2900">
                <a:solidFill>
                  <a:srgbClr val="012169"/>
                </a:solidFill>
                <a:latin typeface="Canva Sans"/>
              </a:rPr>
              <a:t>;</a:t>
            </a:r>
            <a:endParaRPr lang="lv-LV" sz="2900">
              <a:solidFill>
                <a:srgbClr val="012169"/>
              </a:solidFill>
              <a:latin typeface="Canva Sans"/>
            </a:endParaRPr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lv-LV" sz="2900">
                <a:solidFill>
                  <a:srgbClr val="012169"/>
                </a:solidFill>
                <a:latin typeface="Canva Sans"/>
              </a:rPr>
              <a:t>Vērtēšanas kārtība;</a:t>
            </a:r>
            <a:endParaRPr lang="en-US" sz="2900">
              <a:solidFill>
                <a:srgbClr val="012169"/>
              </a:solidFill>
              <a:latin typeface="Canva Sans"/>
            </a:endParaRPr>
          </a:p>
          <a:p>
            <a:pPr marL="634365" lvl="1" indent="-316865">
              <a:lnSpc>
                <a:spcPts val="4114"/>
              </a:lnSpc>
              <a:buFont typeface="Arial"/>
              <a:buChar char="•"/>
            </a:pPr>
            <a:r>
              <a:rPr lang="en-US" sz="2900">
                <a:solidFill>
                  <a:srgbClr val="012169"/>
                </a:solidFill>
                <a:latin typeface="Canva Sans Italics"/>
              </a:rPr>
              <a:t>De minimis.</a:t>
            </a:r>
          </a:p>
          <a:p>
            <a:pPr>
              <a:lnSpc>
                <a:spcPts val="4114"/>
              </a:lnSpc>
            </a:pPr>
            <a:endParaRPr lang="en-US" sz="2939">
              <a:solidFill>
                <a:srgbClr val="012169"/>
              </a:solidFill>
              <a:latin typeface="Canva Sans Itali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027401" y="1713519"/>
            <a:ext cx="11654991" cy="67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2"/>
              </a:lnSpc>
            </a:pPr>
            <a:r>
              <a:rPr lang="en-US" sz="4186">
                <a:solidFill>
                  <a:srgbClr val="012169"/>
                </a:solidFill>
                <a:latin typeface="Canva Sans Bold"/>
              </a:rPr>
              <a:t>Saturs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533" y="2494630"/>
            <a:ext cx="2837868" cy="28378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16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49546" y="3613212"/>
            <a:ext cx="1876559" cy="187655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697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62558" y="3613212"/>
            <a:ext cx="1876559" cy="1876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846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2413850" y="5463942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1475570" y="3613212"/>
            <a:ext cx="1876559" cy="187655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9D9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888582" y="3613212"/>
            <a:ext cx="1876559" cy="187655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C697">
                <a:alpha val="82745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2199367" y="5332498"/>
            <a:ext cx="8440" cy="94242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5587826" y="5489771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483012" y="8757465"/>
            <a:ext cx="3383603" cy="765775"/>
            <a:chOff x="0" y="0"/>
            <a:chExt cx="4511471" cy="1021034"/>
          </a:xfrm>
        </p:grpSpPr>
        <p:grpSp>
          <p:nvGrpSpPr>
            <p:cNvPr id="21" name="Group 21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896024" y="8757465"/>
            <a:ext cx="3383603" cy="765775"/>
            <a:chOff x="0" y="0"/>
            <a:chExt cx="4511471" cy="1021034"/>
          </a:xfrm>
        </p:grpSpPr>
        <p:grpSp>
          <p:nvGrpSpPr>
            <p:cNvPr id="31" name="Group 31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7309036" y="8757465"/>
            <a:ext cx="3383603" cy="765775"/>
            <a:chOff x="0" y="0"/>
            <a:chExt cx="4511471" cy="1021034"/>
          </a:xfrm>
        </p:grpSpPr>
        <p:grpSp>
          <p:nvGrpSpPr>
            <p:cNvPr id="41" name="Group 41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10722048" y="8757465"/>
            <a:ext cx="3383603" cy="765775"/>
            <a:chOff x="0" y="0"/>
            <a:chExt cx="4511471" cy="1021034"/>
          </a:xfrm>
        </p:grpSpPr>
        <p:grpSp>
          <p:nvGrpSpPr>
            <p:cNvPr id="51" name="Group 51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60" name="Group 60"/>
          <p:cNvGrpSpPr/>
          <p:nvPr/>
        </p:nvGrpSpPr>
        <p:grpSpPr>
          <a:xfrm>
            <a:off x="14135060" y="8757465"/>
            <a:ext cx="3383603" cy="765775"/>
            <a:chOff x="0" y="0"/>
            <a:chExt cx="4511471" cy="1021034"/>
          </a:xfrm>
        </p:grpSpPr>
        <p:grpSp>
          <p:nvGrpSpPr>
            <p:cNvPr id="61" name="Group 61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sp>
        <p:nvSpPr>
          <p:cNvPr id="70" name="AutoShape 70"/>
          <p:cNvSpPr/>
          <p:nvPr/>
        </p:nvSpPr>
        <p:spPr>
          <a:xfrm>
            <a:off x="9000838" y="5489771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>
            <a:off x="15826862" y="5489771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72"/>
          <p:cNvSpPr/>
          <p:nvPr/>
        </p:nvSpPr>
        <p:spPr>
          <a:xfrm>
            <a:off x="0" y="1047245"/>
            <a:ext cx="1174073" cy="475500"/>
          </a:xfrm>
          <a:custGeom>
            <a:avLst/>
            <a:gdLst/>
            <a:ahLst/>
            <a:cxnLst/>
            <a:rect l="l" t="t" r="r" b="b"/>
            <a:pathLst>
              <a:path w="1174073" h="475500">
                <a:moveTo>
                  <a:pt x="0" y="0"/>
                </a:moveTo>
                <a:lnTo>
                  <a:pt x="1174073" y="0"/>
                </a:lnTo>
                <a:lnTo>
                  <a:pt x="1174073" y="475499"/>
                </a:lnTo>
                <a:lnTo>
                  <a:pt x="0" y="4754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Freeform 73"/>
          <p:cNvSpPr/>
          <p:nvPr/>
        </p:nvSpPr>
        <p:spPr>
          <a:xfrm>
            <a:off x="5193826" y="4000911"/>
            <a:ext cx="913359" cy="1020513"/>
          </a:xfrm>
          <a:custGeom>
            <a:avLst/>
            <a:gdLst/>
            <a:ahLst/>
            <a:cxnLst/>
            <a:rect l="l" t="t" r="r" b="b"/>
            <a:pathLst>
              <a:path w="913359" h="1020513">
                <a:moveTo>
                  <a:pt x="0" y="0"/>
                </a:moveTo>
                <a:lnTo>
                  <a:pt x="913359" y="0"/>
                </a:lnTo>
                <a:lnTo>
                  <a:pt x="913359" y="1020513"/>
                </a:lnTo>
                <a:lnTo>
                  <a:pt x="0" y="1020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8429614" y="3980267"/>
            <a:ext cx="1142448" cy="1142448"/>
          </a:xfrm>
          <a:custGeom>
            <a:avLst/>
            <a:gdLst/>
            <a:ahLst/>
            <a:cxnLst/>
            <a:rect l="l" t="t" r="r" b="b"/>
            <a:pathLst>
              <a:path w="1142448" h="1142448">
                <a:moveTo>
                  <a:pt x="0" y="0"/>
                </a:moveTo>
                <a:lnTo>
                  <a:pt x="1142448" y="0"/>
                </a:lnTo>
                <a:lnTo>
                  <a:pt x="1142448" y="1142449"/>
                </a:lnTo>
                <a:lnTo>
                  <a:pt x="0" y="11424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TextBox 75"/>
          <p:cNvSpPr txBox="1"/>
          <p:nvPr/>
        </p:nvSpPr>
        <p:spPr>
          <a:xfrm>
            <a:off x="4074402" y="7803378"/>
            <a:ext cx="275500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1699">
                <a:solidFill>
                  <a:srgbClr val="4D4D4D"/>
                </a:solidFill>
                <a:latin typeface="Inter"/>
              </a:rPr>
              <a:t>sūtot uz </a:t>
            </a:r>
          </a:p>
          <a:p>
            <a:pPr algn="ctr">
              <a:lnSpc>
                <a:spcPts val="2549"/>
              </a:lnSpc>
            </a:pPr>
            <a:r>
              <a:rPr lang="en-US" sz="1699">
                <a:solidFill>
                  <a:srgbClr val="4D4D4D"/>
                </a:solidFill>
                <a:latin typeface="Inter"/>
              </a:rPr>
              <a:t>pasts@cfla.gov.lv</a:t>
            </a:r>
          </a:p>
        </p:txBody>
      </p:sp>
      <p:sp>
        <p:nvSpPr>
          <p:cNvPr id="76" name="AutoShape 76"/>
          <p:cNvSpPr/>
          <p:nvPr/>
        </p:nvSpPr>
        <p:spPr>
          <a:xfrm>
            <a:off x="6989907" y="6662535"/>
            <a:ext cx="0" cy="1829240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11895443" y="3892920"/>
            <a:ext cx="1036813" cy="1128503"/>
          </a:xfrm>
          <a:custGeom>
            <a:avLst/>
            <a:gdLst/>
            <a:ahLst/>
            <a:cxnLst/>
            <a:rect l="l" t="t" r="r" b="b"/>
            <a:pathLst>
              <a:path w="1036813" h="1128503">
                <a:moveTo>
                  <a:pt x="0" y="0"/>
                </a:moveTo>
                <a:lnTo>
                  <a:pt x="1036813" y="0"/>
                </a:lnTo>
                <a:lnTo>
                  <a:pt x="1036813" y="1128504"/>
                </a:lnTo>
                <a:lnTo>
                  <a:pt x="0" y="11285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8" name="TextBox 78"/>
          <p:cNvSpPr txBox="1"/>
          <p:nvPr/>
        </p:nvSpPr>
        <p:spPr>
          <a:xfrm>
            <a:off x="797312" y="6760597"/>
            <a:ext cx="2622462" cy="1953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8"/>
              </a:lnSpc>
            </a:pPr>
            <a:r>
              <a:rPr lang="en-US" sz="1332">
                <a:solidFill>
                  <a:srgbClr val="4D4D4D"/>
                </a:solidFill>
                <a:latin typeface="Inter"/>
              </a:rPr>
              <a:t>C</a:t>
            </a:r>
            <a:r>
              <a:rPr lang="en-US" sz="1332">
                <a:solidFill>
                  <a:srgbClr val="4D4D4D"/>
                </a:solidFill>
                <a:latin typeface="Inter Bold"/>
              </a:rPr>
              <a:t>FLA tīmekļvietnē</a:t>
            </a:r>
          </a:p>
          <a:p>
            <a:pPr>
              <a:lnSpc>
                <a:spcPts val="1998"/>
              </a:lnSpc>
            </a:pPr>
            <a:r>
              <a:rPr lang="en-US" sz="1332">
                <a:solidFill>
                  <a:srgbClr val="4D4D4D"/>
                </a:solidFill>
                <a:latin typeface="Inter"/>
              </a:rPr>
              <a:t>https://www.cfla.gov.lv/lv/mazo-un-videjo-saimnieciskas-darbibas-veiceju-kiberdrosibas-transformacija</a:t>
            </a:r>
          </a:p>
          <a:p>
            <a:pPr>
              <a:lnSpc>
                <a:spcPts val="1998"/>
              </a:lnSpc>
            </a:pPr>
            <a:endParaRPr lang="en-US" sz="1332">
              <a:solidFill>
                <a:srgbClr val="4D4D4D"/>
              </a:solidFill>
              <a:latin typeface="Inter"/>
            </a:endParaRPr>
          </a:p>
          <a:p>
            <a:pPr>
              <a:lnSpc>
                <a:spcPts val="2141"/>
              </a:lnSpc>
            </a:pPr>
            <a:r>
              <a:rPr lang="en-US" sz="1427">
                <a:solidFill>
                  <a:srgbClr val="4D4D4D"/>
                </a:solidFill>
                <a:latin typeface="Inter Bold"/>
              </a:rPr>
              <a:t>EK portālā</a:t>
            </a:r>
          </a:p>
          <a:p>
            <a:pPr>
              <a:lnSpc>
                <a:spcPts val="1713"/>
              </a:lnSpc>
            </a:pPr>
            <a:endParaRPr lang="en-US" sz="1427">
              <a:solidFill>
                <a:srgbClr val="4D4D4D"/>
              </a:solidFill>
              <a:latin typeface="Inter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759212" y="6236825"/>
            <a:ext cx="2897188" cy="37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4"/>
              </a:lnSpc>
            </a:pPr>
            <a:r>
              <a:rPr lang="en-US" sz="2203">
                <a:solidFill>
                  <a:srgbClr val="83C420"/>
                </a:solidFill>
                <a:latin typeface="Inter Bold"/>
              </a:rPr>
              <a:t>Izsludināta atlase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80340" y="8871075"/>
            <a:ext cx="2372784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83C420"/>
                </a:solidFill>
                <a:latin typeface="Inter Bold"/>
              </a:rPr>
              <a:t>14.03.2024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482182" y="8871075"/>
            <a:ext cx="2211288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Inter Bold"/>
              </a:rPr>
              <a:t>14.05.2024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4382439" y="6702244"/>
            <a:ext cx="241077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31F20"/>
                </a:solidFill>
                <a:latin typeface="Inter Bold"/>
              </a:rPr>
              <a:t>Projektu iesniegšana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407012" y="7469685"/>
            <a:ext cx="2755004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399">
                <a:solidFill>
                  <a:srgbClr val="4D4D4D"/>
                </a:solidFill>
                <a:latin typeface="Inter"/>
              </a:rPr>
              <a:t>Ja nav nepieciešami</a:t>
            </a:r>
          </a:p>
          <a:p>
            <a:pPr>
              <a:lnSpc>
                <a:spcPts val="2099"/>
              </a:lnSpc>
            </a:pPr>
            <a:r>
              <a:rPr lang="en-US" sz="1399">
                <a:solidFill>
                  <a:srgbClr val="4D4D4D"/>
                </a:solidFill>
                <a:latin typeface="Inter"/>
              </a:rPr>
              <a:t>precizējumi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437812" y="5966392"/>
            <a:ext cx="2518817" cy="362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5"/>
              </a:lnSpc>
            </a:pPr>
            <a:r>
              <a:rPr lang="en-US" sz="2089">
                <a:solidFill>
                  <a:srgbClr val="737373"/>
                </a:solidFill>
                <a:latin typeface="Inter Bold"/>
              </a:rPr>
              <a:t>Lēmums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1036348" y="7469685"/>
            <a:ext cx="2755004" cy="7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399">
                <a:solidFill>
                  <a:srgbClr val="4D4D4D"/>
                </a:solidFill>
                <a:latin typeface="Inter"/>
              </a:rPr>
              <a:t>Termiņi atkarīgi no nosacījumiem, iesniegumu kvalitātes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1304660" y="6702244"/>
            <a:ext cx="241077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231F20"/>
                </a:solidFill>
                <a:latin typeface="Inter Bold"/>
              </a:rPr>
              <a:t>Nosacījumu izpilde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3053180" y="5814381"/>
            <a:ext cx="2410773" cy="692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785"/>
              </a:lnSpc>
              <a:spcBef>
                <a:spcPct val="0"/>
              </a:spcBef>
            </a:pPr>
            <a:r>
              <a:rPr lang="en-US" sz="1989" u="none" strike="noStrike">
                <a:solidFill>
                  <a:srgbClr val="737373"/>
                </a:solidFill>
                <a:latin typeface="Inter Bold"/>
              </a:rPr>
              <a:t>Precizējumu vērtēšana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896024" y="486583"/>
            <a:ext cx="11140720" cy="74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8"/>
              </a:lnSpc>
            </a:pPr>
            <a:r>
              <a:rPr lang="en-US" sz="4575">
                <a:solidFill>
                  <a:srgbClr val="012169"/>
                </a:solidFill>
                <a:latin typeface="Canva Sans Bold"/>
              </a:rPr>
              <a:t>Laika grafiks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7736634" y="8871149"/>
            <a:ext cx="2641706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Inter Bold"/>
              </a:rPr>
              <a:t>No 17.06.2024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1475570" y="8871765"/>
            <a:ext cx="2239863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Inter Bold"/>
              </a:rPr>
              <a:t>17.07.2024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4562851" y="8871075"/>
            <a:ext cx="3199319" cy="94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FFFFFF"/>
                </a:solidFill>
                <a:latin typeface="Inter Bold"/>
              </a:rPr>
              <a:t>No 16.08.2024 </a:t>
            </a:r>
          </a:p>
          <a:p>
            <a:pPr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FFFFFF"/>
              </a:solidFill>
              <a:latin typeface="Inter Bold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7751242" y="6702244"/>
            <a:ext cx="241077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231F20"/>
                </a:solidFill>
                <a:latin typeface="Inter Bold"/>
              </a:rPr>
              <a:t>Līgumu slēgšana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5208212" y="6697979"/>
            <a:ext cx="2829122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231F20"/>
                </a:solidFill>
                <a:latin typeface="Inter Bold"/>
              </a:rPr>
              <a:t>Līgumu slēgšana</a:t>
            </a:r>
          </a:p>
        </p:txBody>
      </p:sp>
      <p:sp>
        <p:nvSpPr>
          <p:cNvPr id="94" name="Freeform 94"/>
          <p:cNvSpPr/>
          <p:nvPr/>
        </p:nvSpPr>
        <p:spPr>
          <a:xfrm>
            <a:off x="4074402" y="2399795"/>
            <a:ext cx="1380205" cy="1380205"/>
          </a:xfrm>
          <a:custGeom>
            <a:avLst/>
            <a:gdLst/>
            <a:ahLst/>
            <a:cxnLst/>
            <a:rect l="l" t="t" r="r" b="b"/>
            <a:pathLst>
              <a:path w="1380205" h="1380205">
                <a:moveTo>
                  <a:pt x="0" y="0"/>
                </a:moveTo>
                <a:lnTo>
                  <a:pt x="1380206" y="0"/>
                </a:lnTo>
                <a:lnTo>
                  <a:pt x="1380206" y="1380205"/>
                </a:lnTo>
                <a:lnTo>
                  <a:pt x="0" y="1380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>
            <a:off x="672702" y="1991843"/>
            <a:ext cx="3242738" cy="3242738"/>
          </a:xfrm>
          <a:custGeom>
            <a:avLst/>
            <a:gdLst/>
            <a:ahLst/>
            <a:cxnLst/>
            <a:rect l="l" t="t" r="r" b="b"/>
            <a:pathLst>
              <a:path w="3242738" h="3242738">
                <a:moveTo>
                  <a:pt x="0" y="0"/>
                </a:moveTo>
                <a:lnTo>
                  <a:pt x="3242738" y="0"/>
                </a:lnTo>
                <a:lnTo>
                  <a:pt x="3242738" y="3242738"/>
                </a:lnTo>
                <a:lnTo>
                  <a:pt x="0" y="32427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15304754" y="3892920"/>
            <a:ext cx="1142448" cy="1142448"/>
          </a:xfrm>
          <a:custGeom>
            <a:avLst/>
            <a:gdLst/>
            <a:ahLst/>
            <a:cxnLst/>
            <a:rect l="l" t="t" r="r" b="b"/>
            <a:pathLst>
              <a:path w="1142448" h="1142448">
                <a:moveTo>
                  <a:pt x="0" y="0"/>
                </a:moveTo>
                <a:lnTo>
                  <a:pt x="1142448" y="0"/>
                </a:lnTo>
                <a:lnTo>
                  <a:pt x="1142448" y="1142448"/>
                </a:lnTo>
                <a:lnTo>
                  <a:pt x="0" y="11424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682203" y="3644117"/>
            <a:ext cx="2254964" cy="2254964"/>
          </a:xfrm>
          <a:custGeom>
            <a:avLst/>
            <a:gdLst/>
            <a:ahLst/>
            <a:cxnLst/>
            <a:rect l="l" t="t" r="r" b="b"/>
            <a:pathLst>
              <a:path w="2254964" h="2254964">
                <a:moveTo>
                  <a:pt x="0" y="0"/>
                </a:moveTo>
                <a:lnTo>
                  <a:pt x="2254964" y="0"/>
                </a:lnTo>
                <a:lnTo>
                  <a:pt x="2254964" y="2254964"/>
                </a:lnTo>
                <a:lnTo>
                  <a:pt x="0" y="22549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809685" y="7488721"/>
            <a:ext cx="8127758" cy="757672"/>
          </a:xfrm>
          <a:custGeom>
            <a:avLst/>
            <a:gdLst/>
            <a:ahLst/>
            <a:cxnLst/>
            <a:rect l="l" t="t" r="r" b="b"/>
            <a:pathLst>
              <a:path w="8127758" h="757672">
                <a:moveTo>
                  <a:pt x="0" y="0"/>
                </a:moveTo>
                <a:lnTo>
                  <a:pt x="8127758" y="0"/>
                </a:lnTo>
                <a:lnTo>
                  <a:pt x="8127758" y="757672"/>
                </a:lnTo>
                <a:lnTo>
                  <a:pt x="0" y="7576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705600" y="4960623"/>
            <a:ext cx="365753" cy="365753"/>
          </a:xfrm>
          <a:custGeom>
            <a:avLst/>
            <a:gdLst/>
            <a:ahLst/>
            <a:cxnLst/>
            <a:rect l="l" t="t" r="r" b="b"/>
            <a:pathLst>
              <a:path w="365753" h="365753">
                <a:moveTo>
                  <a:pt x="0" y="0"/>
                </a:moveTo>
                <a:lnTo>
                  <a:pt x="365753" y="0"/>
                </a:lnTo>
                <a:lnTo>
                  <a:pt x="365753" y="365753"/>
                </a:lnTo>
                <a:lnTo>
                  <a:pt x="0" y="3657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298308" y="1401243"/>
            <a:ext cx="3691384" cy="65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83"/>
              </a:lnSpc>
              <a:spcBef>
                <a:spcPct val="0"/>
              </a:spcBef>
            </a:pPr>
            <a:r>
              <a:rPr lang="en-US" sz="4064">
                <a:solidFill>
                  <a:srgbClr val="012169"/>
                </a:solidFill>
                <a:latin typeface="Canva Sans Bold"/>
              </a:rPr>
              <a:t>PI iesniegšana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49003" y="3245103"/>
            <a:ext cx="5044328" cy="2435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8"/>
              </a:lnSpc>
            </a:pPr>
            <a:endParaRPr/>
          </a:p>
          <a:p>
            <a:pPr marL="237183" lvl="1">
              <a:lnSpc>
                <a:spcPts val="3998"/>
              </a:lnSpc>
            </a:pPr>
            <a:r>
              <a:rPr lang="lv-LV" sz="2197">
                <a:solidFill>
                  <a:srgbClr val="4D4D4D"/>
                </a:solidFill>
                <a:latin typeface="Inter"/>
              </a:rPr>
              <a:t>S</a:t>
            </a:r>
            <a:r>
              <a:rPr lang="en-US" sz="2197" err="1">
                <a:solidFill>
                  <a:srgbClr val="4D4D4D"/>
                </a:solidFill>
                <a:latin typeface="Inter"/>
              </a:rPr>
              <a:t>ūtot</a:t>
            </a:r>
            <a:r>
              <a:rPr lang="en-US" sz="2197">
                <a:solidFill>
                  <a:srgbClr val="4D4D4D"/>
                </a:solidFill>
                <a:latin typeface="Inter"/>
              </a:rPr>
              <a:t> PI un </a:t>
            </a:r>
            <a:r>
              <a:rPr lang="en-US" sz="2197" err="1">
                <a:solidFill>
                  <a:srgbClr val="4D4D4D"/>
                </a:solidFill>
                <a:latin typeface="Inter"/>
              </a:rPr>
              <a:t>tā</a:t>
            </a:r>
            <a:r>
              <a:rPr lang="en-US" sz="2197">
                <a:solidFill>
                  <a:srgbClr val="4D4D4D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4D4D4D"/>
                </a:solidFill>
                <a:latin typeface="Inter"/>
              </a:rPr>
              <a:t>pielikumus</a:t>
            </a:r>
            <a:r>
              <a:rPr lang="en-US" sz="2197">
                <a:solidFill>
                  <a:srgbClr val="4D4D4D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4D4D4D"/>
                </a:solidFill>
                <a:latin typeface="Inter"/>
              </a:rPr>
              <a:t>uz</a:t>
            </a:r>
            <a:r>
              <a:rPr lang="en-US" sz="2197">
                <a:solidFill>
                  <a:srgbClr val="4D4D4D"/>
                </a:solidFill>
                <a:latin typeface="Inter"/>
              </a:rPr>
              <a:t> pasts@cfla.gov.lv</a:t>
            </a:r>
          </a:p>
          <a:p>
            <a:pPr>
              <a:lnSpc>
                <a:spcPts val="3998"/>
              </a:lnSpc>
            </a:pPr>
            <a:endParaRPr lang="en-US" sz="2197">
              <a:solidFill>
                <a:srgbClr val="4D4D4D"/>
              </a:solidFill>
              <a:latin typeface="Inter"/>
            </a:endParaRPr>
          </a:p>
          <a:p>
            <a:pPr>
              <a:lnSpc>
                <a:spcPts val="3295"/>
              </a:lnSpc>
            </a:pPr>
            <a:endParaRPr lang="en-US" sz="2197">
              <a:solidFill>
                <a:srgbClr val="4D4D4D"/>
              </a:solidFill>
              <a:latin typeface="Inte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63139" y="4960623"/>
            <a:ext cx="1203871" cy="34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  <a:spcBef>
                <a:spcPct val="0"/>
              </a:spcBef>
            </a:pPr>
            <a:r>
              <a:rPr lang="en-US" sz="2083">
                <a:solidFill>
                  <a:srgbClr val="012169"/>
                </a:solidFill>
                <a:latin typeface="Canva Sans"/>
              </a:rPr>
              <a:t>27012216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32578" y="3996885"/>
            <a:ext cx="4404549" cy="1408742"/>
          </a:xfrm>
          <a:custGeom>
            <a:avLst/>
            <a:gdLst/>
            <a:ahLst/>
            <a:cxnLst/>
            <a:rect l="l" t="t" r="r" b="b"/>
            <a:pathLst>
              <a:path w="4404549" h="1408742">
                <a:moveTo>
                  <a:pt x="0" y="0"/>
                </a:moveTo>
                <a:lnTo>
                  <a:pt x="4404548" y="0"/>
                </a:lnTo>
                <a:lnTo>
                  <a:pt x="4404548" y="1408742"/>
                </a:lnTo>
                <a:lnTo>
                  <a:pt x="0" y="14087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393749" y="1299812"/>
            <a:ext cx="9301692" cy="7687376"/>
          </a:xfrm>
          <a:custGeom>
            <a:avLst/>
            <a:gdLst/>
            <a:ahLst/>
            <a:cxnLst/>
            <a:rect l="l" t="t" r="r" b="b"/>
            <a:pathLst>
              <a:path w="9301692" h="7687376">
                <a:moveTo>
                  <a:pt x="0" y="0"/>
                </a:moveTo>
                <a:lnTo>
                  <a:pt x="9301692" y="0"/>
                </a:lnTo>
                <a:lnTo>
                  <a:pt x="9301692" y="7687376"/>
                </a:lnTo>
                <a:lnTo>
                  <a:pt x="0" y="76873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51" r="-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-1664636" y="3259161"/>
            <a:ext cx="9365449" cy="546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3"/>
              </a:lnSpc>
            </a:pPr>
            <a:r>
              <a:rPr lang="en-US" sz="3364">
                <a:solidFill>
                  <a:srgbClr val="012169"/>
                </a:solidFill>
                <a:latin typeface="Canva Sans Bold"/>
              </a:rPr>
              <a:t>MK noteikumi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385975" y="2077475"/>
            <a:ext cx="6282129" cy="7642916"/>
          </a:xfrm>
          <a:custGeom>
            <a:avLst/>
            <a:gdLst/>
            <a:ahLst/>
            <a:cxnLst/>
            <a:rect l="l" t="t" r="r" b="b"/>
            <a:pathLst>
              <a:path w="6282129" h="7642916">
                <a:moveTo>
                  <a:pt x="0" y="0"/>
                </a:moveTo>
                <a:lnTo>
                  <a:pt x="6282129" y="0"/>
                </a:lnTo>
                <a:lnTo>
                  <a:pt x="6282129" y="7642916"/>
                </a:lnTo>
                <a:lnTo>
                  <a:pt x="0" y="76429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638800" y="1048786"/>
            <a:ext cx="7648140" cy="534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373"/>
              </a:lnSpc>
              <a:spcBef>
                <a:spcPct val="0"/>
              </a:spcBef>
            </a:pPr>
            <a:r>
              <a:rPr lang="en-US" sz="3364" u="none" strike="noStrike">
                <a:solidFill>
                  <a:srgbClr val="012169"/>
                </a:solidFill>
                <a:latin typeface="Canva Sans Bold"/>
              </a:rPr>
              <a:t>PI </a:t>
            </a:r>
            <a:r>
              <a:rPr lang="en-US" sz="3364" u="none" strike="noStrike" err="1">
                <a:solidFill>
                  <a:srgbClr val="012169"/>
                </a:solidFill>
                <a:latin typeface="Canva Sans Bold"/>
              </a:rPr>
              <a:t>sagatavošanas</a:t>
            </a:r>
            <a:r>
              <a:rPr lang="lv-LV" sz="3364" u="none" strike="noStrike">
                <a:solidFill>
                  <a:srgbClr val="012169"/>
                </a:solidFill>
                <a:latin typeface="Canva Sans Bold"/>
              </a:rPr>
              <a:t> dokumentācija</a:t>
            </a:r>
            <a:endParaRPr lang="en-US" sz="3364" u="none" strike="noStrike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81200" y="3390900"/>
            <a:ext cx="5044328" cy="5453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8"/>
              </a:lnSpc>
            </a:pPr>
            <a:r>
              <a:rPr lang="en-US" sz="2197">
                <a:solidFill>
                  <a:srgbClr val="012169"/>
                </a:solidFill>
                <a:latin typeface="Inter Bold"/>
              </a:rPr>
              <a:t>Atlases </a:t>
            </a:r>
            <a:r>
              <a:rPr lang="en-US" sz="2197" err="1">
                <a:solidFill>
                  <a:srgbClr val="012169"/>
                </a:solidFill>
                <a:latin typeface="Inter Bold"/>
              </a:rPr>
              <a:t>nolikums</a:t>
            </a:r>
            <a:r>
              <a:rPr lang="en-US" sz="2197">
                <a:solidFill>
                  <a:srgbClr val="012169"/>
                </a:solidFill>
                <a:latin typeface="Inter Bold"/>
              </a:rPr>
              <a:t> t.sk:</a:t>
            </a:r>
          </a:p>
          <a:p>
            <a:pPr marL="474366" lvl="1" indent="-237183">
              <a:lnSpc>
                <a:spcPts val="3998"/>
              </a:lnSpc>
              <a:buFont typeface="Arial"/>
              <a:buChar char="•"/>
            </a:pPr>
            <a:r>
              <a:rPr lang="en-US" sz="2197" err="1">
                <a:solidFill>
                  <a:srgbClr val="012169"/>
                </a:solidFill>
                <a:latin typeface="Inter"/>
              </a:rPr>
              <a:t>Projektu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iesnieguma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veidlapa</a:t>
            </a:r>
            <a:endParaRPr lang="en-US" sz="2197">
              <a:solidFill>
                <a:srgbClr val="012169"/>
              </a:solidFill>
              <a:latin typeface="Inter"/>
            </a:endParaRPr>
          </a:p>
          <a:p>
            <a:pPr marL="474366" lvl="1" indent="-237183">
              <a:lnSpc>
                <a:spcPts val="3998"/>
              </a:lnSpc>
              <a:buFont typeface="Arial"/>
              <a:buChar char="•"/>
            </a:pPr>
            <a:r>
              <a:rPr lang="en-US" sz="2197">
                <a:solidFill>
                  <a:srgbClr val="012169"/>
                </a:solidFill>
                <a:latin typeface="Inter"/>
              </a:rPr>
              <a:t>MVK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deklarācija</a:t>
            </a:r>
            <a:endParaRPr lang="en-US" sz="2197">
              <a:solidFill>
                <a:srgbClr val="012169"/>
              </a:solidFill>
              <a:latin typeface="Inter"/>
            </a:endParaRPr>
          </a:p>
          <a:p>
            <a:pPr marL="474366" lvl="1" indent="-237183">
              <a:lnSpc>
                <a:spcPts val="3998"/>
              </a:lnSpc>
              <a:buFont typeface="Arial"/>
              <a:buChar char="•"/>
            </a:pPr>
            <a:r>
              <a:rPr lang="en-US" sz="2197">
                <a:solidFill>
                  <a:srgbClr val="012169"/>
                </a:solidFill>
                <a:latin typeface="Inter"/>
              </a:rPr>
              <a:t>CV forma (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pētnieciskas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ievirzes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projektiem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)</a:t>
            </a:r>
          </a:p>
          <a:p>
            <a:pPr marL="474366" lvl="1" indent="-237183">
              <a:lnSpc>
                <a:spcPts val="3998"/>
              </a:lnSpc>
              <a:buFont typeface="Arial"/>
              <a:buChar char="•"/>
            </a:pPr>
            <a:r>
              <a:rPr lang="en-US" sz="2197" err="1">
                <a:solidFill>
                  <a:srgbClr val="012169"/>
                </a:solidFill>
                <a:latin typeface="Inter"/>
              </a:rPr>
              <a:t>Projekta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iesnieguma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aizpildīšanas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metodika</a:t>
            </a:r>
            <a:endParaRPr lang="en-US" sz="2197">
              <a:solidFill>
                <a:srgbClr val="012169"/>
              </a:solidFill>
              <a:latin typeface="Inter"/>
            </a:endParaRPr>
          </a:p>
          <a:p>
            <a:pPr marL="474366" lvl="1" indent="-237183">
              <a:lnSpc>
                <a:spcPts val="3998"/>
              </a:lnSpc>
              <a:buFont typeface="Arial"/>
              <a:buChar char="•"/>
            </a:pPr>
            <a:r>
              <a:rPr lang="en-US" sz="2197" err="1">
                <a:solidFill>
                  <a:srgbClr val="012169"/>
                </a:solidFill>
                <a:latin typeface="Inter"/>
              </a:rPr>
              <a:t>Projekta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iesnieguma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vērtēšanas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kritēriji</a:t>
            </a:r>
            <a:endParaRPr lang="en-US" sz="2197">
              <a:solidFill>
                <a:srgbClr val="012169"/>
              </a:solidFill>
              <a:latin typeface="Inter"/>
            </a:endParaRPr>
          </a:p>
          <a:p>
            <a:pPr marL="474366" lvl="1" indent="-237183">
              <a:lnSpc>
                <a:spcPts val="3998"/>
              </a:lnSpc>
              <a:buFont typeface="Arial"/>
              <a:buChar char="•"/>
            </a:pPr>
            <a:r>
              <a:rPr lang="en-US" sz="2197" err="1">
                <a:solidFill>
                  <a:srgbClr val="012169"/>
                </a:solidFill>
                <a:latin typeface="Inter"/>
              </a:rPr>
              <a:t>Līguma</a:t>
            </a:r>
            <a:r>
              <a:rPr lang="en-US" sz="2197">
                <a:solidFill>
                  <a:srgbClr val="012169"/>
                </a:solidFill>
                <a:latin typeface="Inter"/>
              </a:rPr>
              <a:t> </a:t>
            </a:r>
            <a:r>
              <a:rPr lang="en-US" sz="2197" err="1">
                <a:solidFill>
                  <a:srgbClr val="012169"/>
                </a:solidFill>
                <a:latin typeface="Inter"/>
              </a:rPr>
              <a:t>projekts</a:t>
            </a:r>
            <a:endParaRPr lang="en-US" sz="2197">
              <a:solidFill>
                <a:srgbClr val="012169"/>
              </a:solidFill>
              <a:latin typeface="Inter"/>
            </a:endParaRPr>
          </a:p>
          <a:p>
            <a:pPr>
              <a:lnSpc>
                <a:spcPts val="3295"/>
              </a:lnSpc>
            </a:pPr>
            <a:endParaRPr lang="en-US" sz="2197">
              <a:solidFill>
                <a:srgbClr val="012169"/>
              </a:solidFill>
              <a:latin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935698" y="2567615"/>
            <a:ext cx="8298505" cy="6811598"/>
          </a:xfrm>
          <a:custGeom>
            <a:avLst/>
            <a:gdLst/>
            <a:ahLst/>
            <a:cxnLst/>
            <a:rect l="l" t="t" r="r" b="b"/>
            <a:pathLst>
              <a:path w="8298505" h="6811598">
                <a:moveTo>
                  <a:pt x="0" y="0"/>
                </a:moveTo>
                <a:lnTo>
                  <a:pt x="8298505" y="0"/>
                </a:lnTo>
                <a:lnTo>
                  <a:pt x="8298505" y="6811598"/>
                </a:lnTo>
                <a:lnTo>
                  <a:pt x="0" y="68115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15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300844" y="1170761"/>
            <a:ext cx="6348355" cy="534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373"/>
              </a:lnSpc>
              <a:spcBef>
                <a:spcPct val="0"/>
              </a:spcBef>
            </a:pPr>
            <a:r>
              <a:rPr lang="en-US" sz="3364" u="none" strike="noStrike">
                <a:solidFill>
                  <a:srgbClr val="012169"/>
                </a:solidFill>
                <a:latin typeface="Canva Sans Bold"/>
              </a:rPr>
              <a:t>PI </a:t>
            </a:r>
            <a:r>
              <a:rPr lang="en-US" sz="3364" u="none" strike="noStrike" err="1">
                <a:solidFill>
                  <a:srgbClr val="012169"/>
                </a:solidFill>
                <a:latin typeface="Canva Sans Bold"/>
              </a:rPr>
              <a:t>aizpildīšanas</a:t>
            </a:r>
            <a:r>
              <a:rPr lang="lv-LV" sz="3364" u="none" strike="noStrike">
                <a:solidFill>
                  <a:srgbClr val="012169"/>
                </a:solidFill>
                <a:latin typeface="Canva Sans Bold"/>
              </a:rPr>
              <a:t> </a:t>
            </a:r>
            <a:r>
              <a:rPr lang="en-US" sz="3364" u="none" strike="noStrike" err="1">
                <a:solidFill>
                  <a:srgbClr val="012169"/>
                </a:solidFill>
                <a:latin typeface="Canva Sans Bold"/>
              </a:rPr>
              <a:t>metodika</a:t>
            </a:r>
            <a:endParaRPr lang="en-US" sz="3364" u="none" strike="noStrike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4423" y="3352564"/>
            <a:ext cx="6744378" cy="547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8"/>
              </a:lnSpc>
              <a:spcBef>
                <a:spcPct val="0"/>
              </a:spcBef>
            </a:pPr>
            <a:r>
              <a:rPr lang="en-US" sz="2613">
                <a:solidFill>
                  <a:srgbClr val="012169"/>
                </a:solidFill>
                <a:latin typeface="Canva Sans"/>
              </a:rPr>
              <a:t>Ar </a:t>
            </a:r>
            <a:r>
              <a:rPr lang="en-US" sz="2613">
                <a:solidFill>
                  <a:srgbClr val="009DE4"/>
                </a:solidFill>
                <a:latin typeface="Canva Sans Bold Italics"/>
              </a:rPr>
              <a:t>zilu</a:t>
            </a:r>
            <a:r>
              <a:rPr lang="en-US" sz="2613">
                <a:solidFill>
                  <a:srgbClr val="012169"/>
                </a:solidFill>
                <a:latin typeface="Canva Sans"/>
              </a:rPr>
              <a:t> norādes kā aizpildīt viedlapas laukus</a:t>
            </a:r>
          </a:p>
          <a:p>
            <a:pPr>
              <a:lnSpc>
                <a:spcPts val="3658"/>
              </a:lnSpc>
              <a:spcBef>
                <a:spcPct val="0"/>
              </a:spcBef>
            </a:pPr>
            <a:endParaRPr lang="en-US" sz="2613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658"/>
              </a:lnSpc>
              <a:spcBef>
                <a:spcPct val="0"/>
              </a:spcBef>
            </a:pPr>
            <a:r>
              <a:rPr lang="en-US" sz="2613">
                <a:solidFill>
                  <a:srgbClr val="012169"/>
                </a:solidFill>
                <a:latin typeface="Canva Sans"/>
              </a:rPr>
              <a:t>Prasības atbilstoši MK noteikumiem un kritērijiem</a:t>
            </a:r>
          </a:p>
          <a:p>
            <a:pPr>
              <a:lnSpc>
                <a:spcPts val="3658"/>
              </a:lnSpc>
              <a:spcBef>
                <a:spcPct val="0"/>
              </a:spcBef>
            </a:pPr>
            <a:endParaRPr lang="en-US" sz="2613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658"/>
              </a:lnSpc>
              <a:spcBef>
                <a:spcPct val="0"/>
              </a:spcBef>
            </a:pPr>
            <a:r>
              <a:rPr lang="en-US" sz="2613">
                <a:solidFill>
                  <a:srgbClr val="012169"/>
                </a:solidFill>
                <a:latin typeface="Canva Sans"/>
              </a:rPr>
              <a:t>Iekļauti piemēri</a:t>
            </a:r>
          </a:p>
          <a:p>
            <a:pPr>
              <a:lnSpc>
                <a:spcPts val="3658"/>
              </a:lnSpc>
              <a:spcBef>
                <a:spcPct val="0"/>
              </a:spcBef>
            </a:pPr>
            <a:endParaRPr lang="en-US" sz="2613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658"/>
              </a:lnSpc>
              <a:spcBef>
                <a:spcPct val="0"/>
              </a:spcBef>
            </a:pPr>
            <a:r>
              <a:rPr lang="en-US" sz="2613">
                <a:solidFill>
                  <a:srgbClr val="012169"/>
                </a:solidFill>
                <a:latin typeface="Canva Sans"/>
              </a:rPr>
              <a:t>Projekta iesniegumā sniegtās informācijas saskaņotība starp visām projekta iesnieguma sadaļām, kurās tā minēta vai uz kuru atsaucas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971010" y="1839785"/>
            <a:ext cx="7031494" cy="8447215"/>
          </a:xfrm>
          <a:custGeom>
            <a:avLst/>
            <a:gdLst/>
            <a:ahLst/>
            <a:cxnLst/>
            <a:rect l="l" t="t" r="r" b="b"/>
            <a:pathLst>
              <a:path w="7031494" h="8447215">
                <a:moveTo>
                  <a:pt x="0" y="0"/>
                </a:moveTo>
                <a:lnTo>
                  <a:pt x="7031494" y="0"/>
                </a:lnTo>
                <a:lnTo>
                  <a:pt x="7031494" y="8447215"/>
                </a:lnTo>
                <a:lnTo>
                  <a:pt x="0" y="84472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419" b="-4419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077200" y="1080143"/>
            <a:ext cx="2515344" cy="58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63"/>
              </a:lnSpc>
              <a:spcBef>
                <a:spcPct val="0"/>
              </a:spcBef>
            </a:pPr>
            <a:r>
              <a:rPr lang="en-US" sz="3664" u="none" strike="noStrike">
                <a:solidFill>
                  <a:srgbClr val="012169"/>
                </a:solidFill>
                <a:latin typeface="Canva Sans Bold"/>
              </a:rPr>
              <a:t>PI </a:t>
            </a:r>
            <a:r>
              <a:rPr lang="en-US" sz="3664" u="none" strike="noStrike" err="1">
                <a:solidFill>
                  <a:srgbClr val="012169"/>
                </a:solidFill>
                <a:latin typeface="Canva Sans Bold"/>
              </a:rPr>
              <a:t>veidlapa</a:t>
            </a:r>
            <a:endParaRPr lang="en-US" sz="3664" u="none" strike="noStrike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6651" y="3282500"/>
            <a:ext cx="7195530" cy="10047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2"/>
              </a:lnSpc>
            </a:pPr>
            <a:endParaRPr/>
          </a:p>
          <a:p>
            <a:pPr>
              <a:lnSpc>
                <a:spcPts val="4212"/>
              </a:lnSpc>
            </a:pPr>
            <a:r>
              <a:rPr lang="en-US" sz="2314">
                <a:solidFill>
                  <a:srgbClr val="012169"/>
                </a:solidFill>
                <a:latin typeface="Canva Sans"/>
              </a:rPr>
              <a:t>Aizpilda visus norādītos laukus atbilstoši PI aizpildīšanas metodikai</a:t>
            </a: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r>
              <a:rPr lang="en-US" sz="2314">
                <a:solidFill>
                  <a:srgbClr val="012169"/>
                </a:solidFill>
                <a:latin typeface="Canva Sans"/>
              </a:rPr>
              <a:t>Nemaina lauku sadaļu secību</a:t>
            </a: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r>
              <a:rPr lang="en-US" sz="2314">
                <a:solidFill>
                  <a:srgbClr val="012169"/>
                </a:solidFill>
                <a:latin typeface="Canva Sans"/>
              </a:rPr>
              <a:t>Nedzēš sadaļas</a:t>
            </a: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r>
              <a:rPr lang="en-US" sz="2314">
                <a:solidFill>
                  <a:srgbClr val="012169"/>
                </a:solidFill>
                <a:latin typeface="Canva Sans"/>
              </a:rPr>
              <a:t>PI veidlapu  un tās pielikumus </a:t>
            </a:r>
            <a:r>
              <a:rPr lang="en-US" sz="2314">
                <a:solidFill>
                  <a:srgbClr val="012169"/>
                </a:solidFill>
                <a:latin typeface="Canva Sans Bold"/>
              </a:rPr>
              <a:t>kā vienu datni</a:t>
            </a:r>
            <a:r>
              <a:rPr lang="en-US" sz="2314">
                <a:solidFill>
                  <a:srgbClr val="012169"/>
                </a:solidFill>
                <a:latin typeface="Canva Sans"/>
              </a:rPr>
              <a:t> paraksta elektroniski</a:t>
            </a: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4212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  <a:p>
            <a:pPr>
              <a:lnSpc>
                <a:spcPts val="3471"/>
              </a:lnSpc>
            </a:pPr>
            <a:endParaRPr lang="en-US" sz="2314">
              <a:solidFill>
                <a:srgbClr val="012169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2504" y="9710365"/>
            <a:ext cx="753522" cy="305176"/>
          </a:xfrm>
          <a:custGeom>
            <a:avLst/>
            <a:gdLst/>
            <a:ahLst/>
            <a:cxnLst/>
            <a:rect l="l" t="t" r="r" b="b"/>
            <a:pathLst>
              <a:path w="753522" h="305176">
                <a:moveTo>
                  <a:pt x="0" y="0"/>
                </a:moveTo>
                <a:lnTo>
                  <a:pt x="753523" y="0"/>
                </a:lnTo>
                <a:lnTo>
                  <a:pt x="753523" y="305177"/>
                </a:lnTo>
                <a:lnTo>
                  <a:pt x="0" y="305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>
            <a:off x="16684146" y="-466980"/>
            <a:ext cx="2753619" cy="1614309"/>
          </a:xfrm>
          <a:custGeom>
            <a:avLst/>
            <a:gdLst/>
            <a:ahLst/>
            <a:cxnLst/>
            <a:rect l="l" t="t" r="r" b="b"/>
            <a:pathLst>
              <a:path w="2753619" h="1614309">
                <a:moveTo>
                  <a:pt x="0" y="0"/>
                </a:moveTo>
                <a:lnTo>
                  <a:pt x="2753619" y="0"/>
                </a:lnTo>
                <a:lnTo>
                  <a:pt x="2753619" y="1614309"/>
                </a:lnTo>
                <a:lnTo>
                  <a:pt x="0" y="16143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" y="0"/>
            <a:ext cx="2927447" cy="2927447"/>
          </a:xfrm>
          <a:custGeom>
            <a:avLst/>
            <a:gdLst/>
            <a:ahLst/>
            <a:cxnLst/>
            <a:rect l="l" t="t" r="r" b="b"/>
            <a:pathLst>
              <a:path w="2927447" h="2927447">
                <a:moveTo>
                  <a:pt x="0" y="0"/>
                </a:moveTo>
                <a:lnTo>
                  <a:pt x="2927447" y="0"/>
                </a:lnTo>
                <a:lnTo>
                  <a:pt x="2927447" y="2927447"/>
                </a:lnTo>
                <a:lnTo>
                  <a:pt x="0" y="29274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053259" y="4742609"/>
            <a:ext cx="6477294" cy="6837432"/>
          </a:xfrm>
          <a:custGeom>
            <a:avLst/>
            <a:gdLst/>
            <a:ahLst/>
            <a:cxnLst/>
            <a:rect l="l" t="t" r="r" b="b"/>
            <a:pathLst>
              <a:path w="6477294" h="6837432">
                <a:moveTo>
                  <a:pt x="0" y="0"/>
                </a:moveTo>
                <a:lnTo>
                  <a:pt x="6477293" y="0"/>
                </a:lnTo>
                <a:lnTo>
                  <a:pt x="6477293" y="6837432"/>
                </a:lnTo>
                <a:lnTo>
                  <a:pt x="0" y="68374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359" t="-115" b="-115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962210" y="4742609"/>
            <a:ext cx="6338558" cy="6119507"/>
          </a:xfrm>
          <a:custGeom>
            <a:avLst/>
            <a:gdLst/>
            <a:ahLst/>
            <a:cxnLst/>
            <a:rect l="l" t="t" r="r" b="b"/>
            <a:pathLst>
              <a:path w="6338558" h="6119507">
                <a:moveTo>
                  <a:pt x="0" y="0"/>
                </a:moveTo>
                <a:lnTo>
                  <a:pt x="6338557" y="0"/>
                </a:lnTo>
                <a:lnTo>
                  <a:pt x="6338557" y="6119506"/>
                </a:lnTo>
                <a:lnTo>
                  <a:pt x="0" y="61195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56" b="-956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001161" y="1333500"/>
            <a:ext cx="5609752" cy="534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373"/>
              </a:lnSpc>
              <a:spcBef>
                <a:spcPct val="0"/>
              </a:spcBef>
            </a:pPr>
            <a:r>
              <a:rPr lang="en-US" sz="3364" err="1">
                <a:solidFill>
                  <a:srgbClr val="012169"/>
                </a:solidFill>
                <a:latin typeface="Canva Sans Bold"/>
              </a:rPr>
              <a:t>Iesniedzamie</a:t>
            </a:r>
            <a:r>
              <a:rPr lang="lv-LV" sz="3364">
                <a:solidFill>
                  <a:srgbClr val="012169"/>
                </a:solidFill>
                <a:latin typeface="Canva Sans Bold"/>
              </a:rPr>
              <a:t> pielikumi</a:t>
            </a:r>
            <a:endParaRPr lang="en-US" sz="3364">
              <a:solidFill>
                <a:srgbClr val="012169"/>
              </a:solidFill>
              <a:latin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53259" y="2744731"/>
            <a:ext cx="7577733" cy="177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6794" lvl="1" indent="-298397">
              <a:lnSpc>
                <a:spcPts val="3593"/>
              </a:lnSpc>
              <a:buFont typeface="Arial"/>
              <a:buChar char="•"/>
            </a:pPr>
            <a:r>
              <a:rPr lang="en-US" sz="2764">
                <a:solidFill>
                  <a:srgbClr val="012169"/>
                </a:solidFill>
                <a:latin typeface="Canva Sans"/>
              </a:rPr>
              <a:t>Projekta izmaksu pamatojošie dokumenti </a:t>
            </a:r>
          </a:p>
          <a:p>
            <a:pPr marL="596794" lvl="1" indent="-298397">
              <a:lnSpc>
                <a:spcPts val="3593"/>
              </a:lnSpc>
              <a:buFont typeface="Arial"/>
              <a:buChar char="•"/>
            </a:pPr>
            <a:r>
              <a:rPr lang="en-US" sz="2764">
                <a:solidFill>
                  <a:srgbClr val="012169"/>
                </a:solidFill>
                <a:latin typeface="Canva Sans"/>
              </a:rPr>
              <a:t>MVK deklarācija</a:t>
            </a:r>
          </a:p>
          <a:p>
            <a:pPr marL="596794" lvl="1" indent="-298397">
              <a:lnSpc>
                <a:spcPts val="3593"/>
              </a:lnSpc>
              <a:buFont typeface="Arial"/>
              <a:buChar char="•"/>
            </a:pPr>
            <a:r>
              <a:rPr lang="en-US" sz="2764">
                <a:solidFill>
                  <a:srgbClr val="012169"/>
                </a:solidFill>
                <a:latin typeface="Canva Sans"/>
              </a:rPr>
              <a:t>Personāla dzīves apraksts (CV)</a:t>
            </a:r>
          </a:p>
          <a:p>
            <a:pPr marL="596794" lvl="1" indent="-298397">
              <a:lnSpc>
                <a:spcPts val="3593"/>
              </a:lnSpc>
              <a:buFont typeface="Arial"/>
              <a:buChar char="•"/>
            </a:pPr>
            <a:r>
              <a:rPr lang="en-US" sz="2764">
                <a:solidFill>
                  <a:srgbClr val="012169"/>
                </a:solidFill>
                <a:latin typeface="Canva Sans"/>
              </a:rPr>
              <a:t>Pilnvara (ja attiecināms)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F8E8544E8F065D4FA661B3B020722852" ma:contentTypeVersion="6" ma:contentTypeDescription="Izveidot jaunu dokumentu." ma:contentTypeScope="" ma:versionID="8fd393669a017eba38802561789703dd">
  <xsd:schema xmlns:xsd="http://www.w3.org/2001/XMLSchema" xmlns:xs="http://www.w3.org/2001/XMLSchema" xmlns:p="http://schemas.microsoft.com/office/2006/metadata/properties" xmlns:ns2="da847032-c6a7-4b59-bf18-e9b5e713b90e" xmlns:ns3="8622d9ea-0fdc-495b-8f54-db40cac76558" targetNamespace="http://schemas.microsoft.com/office/2006/metadata/properties" ma:root="true" ma:fieldsID="3e1bf2cf03b0c792b1446ddcb91481c7" ns2:_="" ns3:_="">
    <xsd:import namespace="da847032-c6a7-4b59-bf18-e9b5e713b90e"/>
    <xsd:import namespace="8622d9ea-0fdc-495b-8f54-db40cac765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47032-c6a7-4b59-bf18-e9b5e713b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2d9ea-0fdc-495b-8f54-db40cac7655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217D5F-FD92-45F1-A84E-87988702D3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A244B6-4086-4354-877B-DF02787F2690}">
  <ds:schemaRefs>
    <ds:schemaRef ds:uri="8622d9ea-0fdc-495b-8f54-db40cac76558"/>
    <ds:schemaRef ds:uri="da847032-c6a7-4b59-bf18-e9b5e713b9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324333-4118-499A-BB78-E3F43F7C9D65}">
  <ds:schemaRefs>
    <ds:schemaRef ds:uri="8622d9ea-0fdc-495b-8f54-db40cac76558"/>
    <ds:schemaRef ds:uri="da847032-c6a7-4b59-bf18-e9b5e713b9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EKKC semin</dc:title>
  <cp:revision>1</cp:revision>
  <dcterms:created xsi:type="dcterms:W3CDTF">2006-08-16T00:00:00Z</dcterms:created>
  <dcterms:modified xsi:type="dcterms:W3CDTF">2024-04-04T15:15:44Z</dcterms:modified>
  <dc:identifier>DAGAzoZ4D9k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0x010100F8E8544E8F065D4FA661B3B020722852</vt:lpwstr>
  </property>
</Properties>
</file>