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8288000" cy="10287000"/>
  <p:notesSz cx="6858000" cy="9144000"/>
  <p:embeddedFontLst>
    <p:embeddedFont>
      <p:font typeface="Canva Sans" panose="020B0604020202020204" charset="0"/>
      <p:regular r:id="rId14"/>
    </p:embeddedFont>
    <p:embeddedFont>
      <p:font typeface="Canva Sans Bold" panose="020B0604020202020204" charset="0"/>
      <p:regular r:id="rId15"/>
    </p:embeddedFont>
    <p:embeddedFont>
      <p:font typeface="Inter" panose="020B0604020202020204" charset="0"/>
      <p:regular r:id="rId16"/>
    </p:embeddedFont>
    <p:embeddedFont>
      <p:font typeface="Inter 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536CEC-6A3E-8456-7523-94494C5A0249}" v="71" dt="2024-04-04T09:16:27.712"/>
    <p1510:client id="{6A20ADB4-184B-7339-0D81-16D9CB18E8D5}" v="66" dt="2024-04-04T09:24:32.917"/>
    <p1510:client id="{728155A0-DB2D-2797-6F9B-EB2D0B4A7D3F}" v="1" dt="2024-04-04T08:51:49.113"/>
    <p1510:client id="{F3EC87A3-4990-49BC-8E63-9064D60B2FEF}" v="1" dt="2024-04-04T08:49:07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ara Sporāne" userId="S::madara.sporane@cfla.gov.lv::1739157f-bb70-42a1-b2b3-87d7a8214ede" providerId="AD" clId="Web-{728155A0-DB2D-2797-6F9B-EB2D0B4A7D3F}"/>
    <pc:docChg chg="modSld">
      <pc:chgData name="Madara Sporāne" userId="S::madara.sporane@cfla.gov.lv::1739157f-bb70-42a1-b2b3-87d7a8214ede" providerId="AD" clId="Web-{728155A0-DB2D-2797-6F9B-EB2D0B4A7D3F}" dt="2024-04-04T08:51:49.113" v="0" actId="1076"/>
      <pc:docMkLst>
        <pc:docMk/>
      </pc:docMkLst>
      <pc:sldChg chg="modSp">
        <pc:chgData name="Madara Sporāne" userId="S::madara.sporane@cfla.gov.lv::1739157f-bb70-42a1-b2b3-87d7a8214ede" providerId="AD" clId="Web-{728155A0-DB2D-2797-6F9B-EB2D0B4A7D3F}" dt="2024-04-04T08:51:49.113" v="0" actId="1076"/>
        <pc:sldMkLst>
          <pc:docMk/>
          <pc:sldMk cId="0" sldId="263"/>
        </pc:sldMkLst>
        <pc:spChg chg="mod">
          <ac:chgData name="Madara Sporāne" userId="S::madara.sporane@cfla.gov.lv::1739157f-bb70-42a1-b2b3-87d7a8214ede" providerId="AD" clId="Web-{728155A0-DB2D-2797-6F9B-EB2D0B4A7D3F}" dt="2024-04-04T08:51:49.113" v="0" actId="1076"/>
          <ac:spMkLst>
            <pc:docMk/>
            <pc:sldMk cId="0" sldId="263"/>
            <ac:spMk id="4" creationId="{00000000-0000-0000-0000-000000000000}"/>
          </ac:spMkLst>
        </pc:spChg>
      </pc:sldChg>
    </pc:docChg>
  </pc:docChgLst>
  <pc:docChgLst>
    <pc:chgData name="Madara Sporāne" userId="1739157f-bb70-42a1-b2b3-87d7a8214ede" providerId="ADAL" clId="{F3EC87A3-4990-49BC-8E63-9064D60B2FEF}"/>
    <pc:docChg chg="modSld">
      <pc:chgData name="Madara Sporāne" userId="1739157f-bb70-42a1-b2b3-87d7a8214ede" providerId="ADAL" clId="{F3EC87A3-4990-49BC-8E63-9064D60B2FEF}" dt="2024-04-04T08:49:07.111" v="4" actId="2711"/>
      <pc:docMkLst>
        <pc:docMk/>
      </pc:docMkLst>
      <pc:sldChg chg="modSp mod">
        <pc:chgData name="Madara Sporāne" userId="1739157f-bb70-42a1-b2b3-87d7a8214ede" providerId="ADAL" clId="{F3EC87A3-4990-49BC-8E63-9064D60B2FEF}" dt="2024-04-04T08:47:42.461" v="3" actId="207"/>
        <pc:sldMkLst>
          <pc:docMk/>
          <pc:sldMk cId="0" sldId="256"/>
        </pc:sldMkLst>
        <pc:spChg chg="mod">
          <ac:chgData name="Madara Sporāne" userId="1739157f-bb70-42a1-b2b3-87d7a8214ede" providerId="ADAL" clId="{F3EC87A3-4990-49BC-8E63-9064D60B2FEF}" dt="2024-04-04T08:47:13.168" v="0" actId="2711"/>
          <ac:spMkLst>
            <pc:docMk/>
            <pc:sldMk cId="0" sldId="256"/>
            <ac:spMk id="4" creationId="{00000000-0000-0000-0000-000000000000}"/>
          </ac:spMkLst>
        </pc:spChg>
        <pc:spChg chg="mod">
          <ac:chgData name="Madara Sporāne" userId="1739157f-bb70-42a1-b2b3-87d7a8214ede" providerId="ADAL" clId="{F3EC87A3-4990-49BC-8E63-9064D60B2FEF}" dt="2024-04-04T08:47:42.461" v="3" actId="207"/>
          <ac:spMkLst>
            <pc:docMk/>
            <pc:sldMk cId="0" sldId="256"/>
            <ac:spMk id="5" creationId="{00000000-0000-0000-0000-000000000000}"/>
          </ac:spMkLst>
        </pc:spChg>
        <pc:spChg chg="mod">
          <ac:chgData name="Madara Sporāne" userId="1739157f-bb70-42a1-b2b3-87d7a8214ede" providerId="ADAL" clId="{F3EC87A3-4990-49BC-8E63-9064D60B2FEF}" dt="2024-04-04T08:47:23.421" v="1" actId="2711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Madara Sporāne" userId="1739157f-bb70-42a1-b2b3-87d7a8214ede" providerId="ADAL" clId="{F3EC87A3-4990-49BC-8E63-9064D60B2FEF}" dt="2024-04-04T08:49:07.111" v="4" actId="2711"/>
        <pc:sldMkLst>
          <pc:docMk/>
          <pc:sldMk cId="0" sldId="264"/>
        </pc:sldMkLst>
        <pc:spChg chg="mod">
          <ac:chgData name="Madara Sporāne" userId="1739157f-bb70-42a1-b2b3-87d7a8214ede" providerId="ADAL" clId="{F3EC87A3-4990-49BC-8E63-9064D60B2FEF}" dt="2024-04-04T08:49:07.111" v="4" actId="2711"/>
          <ac:spMkLst>
            <pc:docMk/>
            <pc:sldMk cId="0" sldId="264"/>
            <ac:spMk id="3" creationId="{00000000-0000-0000-0000-000000000000}"/>
          </ac:spMkLst>
        </pc:spChg>
      </pc:sldChg>
    </pc:docChg>
  </pc:docChgLst>
  <pc:docChgLst>
    <pc:chgData name="Guna Legzdiņa" userId="S::guna.legzdina@cfla.gov.lv::3d0a267a-1581-4430-a8b6-fe4d8e35554e" providerId="AD" clId="Web-{20536CEC-6A3E-8456-7523-94494C5A0249}"/>
    <pc:docChg chg="modSld">
      <pc:chgData name="Guna Legzdiņa" userId="S::guna.legzdina@cfla.gov.lv::3d0a267a-1581-4430-a8b6-fe4d8e35554e" providerId="AD" clId="Web-{20536CEC-6A3E-8456-7523-94494C5A0249}" dt="2024-04-04T09:16:27.696" v="42" actId="20577"/>
      <pc:docMkLst>
        <pc:docMk/>
      </pc:docMkLst>
      <pc:sldChg chg="modSp">
        <pc:chgData name="Guna Legzdiņa" userId="S::guna.legzdina@cfla.gov.lv::3d0a267a-1581-4430-a8b6-fe4d8e35554e" providerId="AD" clId="Web-{20536CEC-6A3E-8456-7523-94494C5A0249}" dt="2024-04-04T09:16:27.696" v="42" actId="20577"/>
        <pc:sldMkLst>
          <pc:docMk/>
          <pc:sldMk cId="0" sldId="257"/>
        </pc:sldMkLst>
        <pc:spChg chg="mod">
          <ac:chgData name="Guna Legzdiņa" userId="S::guna.legzdina@cfla.gov.lv::3d0a267a-1581-4430-a8b6-fe4d8e35554e" providerId="AD" clId="Web-{20536CEC-6A3E-8456-7523-94494C5A0249}" dt="2024-04-04T09:16:27.696" v="42" actId="20577"/>
          <ac:spMkLst>
            <pc:docMk/>
            <pc:sldMk cId="0" sldId="257"/>
            <ac:spMk id="5" creationId="{00000000-0000-0000-0000-000000000000}"/>
          </ac:spMkLst>
        </pc:spChg>
      </pc:sldChg>
      <pc:sldChg chg="modSp">
        <pc:chgData name="Guna Legzdiņa" userId="S::guna.legzdina@cfla.gov.lv::3d0a267a-1581-4430-a8b6-fe4d8e35554e" providerId="AD" clId="Web-{20536CEC-6A3E-8456-7523-94494C5A0249}" dt="2024-04-04T09:06:07.346" v="37" actId="20577"/>
        <pc:sldMkLst>
          <pc:docMk/>
          <pc:sldMk cId="0" sldId="263"/>
        </pc:sldMkLst>
        <pc:spChg chg="mod">
          <ac:chgData name="Guna Legzdiņa" userId="S::guna.legzdina@cfla.gov.lv::3d0a267a-1581-4430-a8b6-fe4d8e35554e" providerId="AD" clId="Web-{20536CEC-6A3E-8456-7523-94494C5A0249}" dt="2024-04-04T09:04:56.859" v="8" actId="20577"/>
          <ac:spMkLst>
            <pc:docMk/>
            <pc:sldMk cId="0" sldId="263"/>
            <ac:spMk id="4" creationId="{00000000-0000-0000-0000-000000000000}"/>
          </ac:spMkLst>
        </pc:spChg>
        <pc:spChg chg="mod">
          <ac:chgData name="Guna Legzdiņa" userId="S::guna.legzdina@cfla.gov.lv::3d0a267a-1581-4430-a8b6-fe4d8e35554e" providerId="AD" clId="Web-{20536CEC-6A3E-8456-7523-94494C5A0249}" dt="2024-04-04T09:06:07.346" v="37" actId="20577"/>
          <ac:spMkLst>
            <pc:docMk/>
            <pc:sldMk cId="0" sldId="263"/>
            <ac:spMk id="5" creationId="{00000000-0000-0000-0000-000000000000}"/>
          </ac:spMkLst>
        </pc:spChg>
      </pc:sldChg>
    </pc:docChg>
  </pc:docChgLst>
  <pc:docChgLst>
    <pc:chgData name="Gundega Meirāne" userId="S::gundega.meirane@cfla.gov.lv::67563fde-4ad7-4d48-8bb2-54f13cdcee0e" providerId="AD" clId="Web-{6A20ADB4-184B-7339-0D81-16D9CB18E8D5}"/>
    <pc:docChg chg="modSld">
      <pc:chgData name="Gundega Meirāne" userId="S::gundega.meirane@cfla.gov.lv::67563fde-4ad7-4d48-8bb2-54f13cdcee0e" providerId="AD" clId="Web-{6A20ADB4-184B-7339-0D81-16D9CB18E8D5}" dt="2024-04-04T09:24:31.433" v="33" actId="20577"/>
      <pc:docMkLst>
        <pc:docMk/>
      </pc:docMkLst>
      <pc:sldChg chg="modSp">
        <pc:chgData name="Gundega Meirāne" userId="S::gundega.meirane@cfla.gov.lv::67563fde-4ad7-4d48-8bb2-54f13cdcee0e" providerId="AD" clId="Web-{6A20ADB4-184B-7339-0D81-16D9CB18E8D5}" dt="2024-04-04T09:24:31.433" v="33" actId="20577"/>
        <pc:sldMkLst>
          <pc:docMk/>
          <pc:sldMk cId="0" sldId="263"/>
        </pc:sldMkLst>
        <pc:spChg chg="mod">
          <ac:chgData name="Gundega Meirāne" userId="S::gundega.meirane@cfla.gov.lv::67563fde-4ad7-4d48-8bb2-54f13cdcee0e" providerId="AD" clId="Web-{6A20ADB4-184B-7339-0D81-16D9CB18E8D5}" dt="2024-04-04T09:24:31.433" v="33" actId="20577"/>
          <ac:spMkLst>
            <pc:docMk/>
            <pc:sldMk cId="0" sldId="263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79924" y="0"/>
            <a:ext cx="3528152" cy="3528152"/>
          </a:xfrm>
          <a:custGeom>
            <a:avLst/>
            <a:gdLst/>
            <a:ahLst/>
            <a:cxnLst/>
            <a:rect l="l" t="t" r="r" b="b"/>
            <a:pathLst>
              <a:path w="3528152" h="3528152">
                <a:moveTo>
                  <a:pt x="0" y="0"/>
                </a:moveTo>
                <a:lnTo>
                  <a:pt x="3528152" y="0"/>
                </a:lnTo>
                <a:lnTo>
                  <a:pt x="3528152" y="3528152"/>
                </a:lnTo>
                <a:lnTo>
                  <a:pt x="0" y="35281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3" name="Freeform 3"/>
          <p:cNvSpPr/>
          <p:nvPr/>
        </p:nvSpPr>
        <p:spPr>
          <a:xfrm>
            <a:off x="5323515" y="7266845"/>
            <a:ext cx="7640969" cy="2253700"/>
          </a:xfrm>
          <a:custGeom>
            <a:avLst/>
            <a:gdLst/>
            <a:ahLst/>
            <a:cxnLst/>
            <a:rect l="l" t="t" r="r" b="b"/>
            <a:pathLst>
              <a:path w="7640969" h="2253700">
                <a:moveTo>
                  <a:pt x="0" y="0"/>
                </a:moveTo>
                <a:lnTo>
                  <a:pt x="7640968" y="0"/>
                </a:lnTo>
                <a:lnTo>
                  <a:pt x="7640968" y="2253700"/>
                </a:lnTo>
                <a:lnTo>
                  <a:pt x="0" y="22537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4" name="TextBox 4"/>
          <p:cNvSpPr txBox="1"/>
          <p:nvPr/>
        </p:nvSpPr>
        <p:spPr>
          <a:xfrm>
            <a:off x="1677434" y="4638255"/>
            <a:ext cx="15498812" cy="1663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37"/>
              </a:lnSpc>
            </a:pPr>
            <a:r>
              <a:rPr lang="lv-LV" sz="2383">
                <a:solidFill>
                  <a:srgbClr val="231F20"/>
                </a:solidFill>
                <a:latin typeface="Inter" panose="020B0604020202020204" charset="0"/>
                <a:ea typeface="Inter" panose="020B0604020202020204" charset="0"/>
              </a:rPr>
              <a:t>Eiropas </a:t>
            </a:r>
            <a:r>
              <a:rPr lang="lv-LV" sz="2383" err="1">
                <a:solidFill>
                  <a:srgbClr val="231F20"/>
                </a:solidFill>
                <a:latin typeface="Inter" panose="020B0604020202020204" charset="0"/>
                <a:ea typeface="Inter" panose="020B0604020202020204" charset="0"/>
              </a:rPr>
              <a:t>Kiberdrošības</a:t>
            </a:r>
            <a:r>
              <a:rPr lang="lv-LV" sz="2383">
                <a:solidFill>
                  <a:srgbClr val="231F20"/>
                </a:solidFill>
                <a:latin typeface="Inter" panose="020B0604020202020204" charset="0"/>
                <a:ea typeface="Inter" panose="020B0604020202020204" charset="0"/>
              </a:rPr>
              <a:t> kompetenču centra 2021.–2027. gada plānošanas perioda</a:t>
            </a:r>
          </a:p>
          <a:p>
            <a:pPr algn="ctr">
              <a:lnSpc>
                <a:spcPts val="3337"/>
              </a:lnSpc>
            </a:pPr>
            <a:r>
              <a:rPr lang="lv-LV" sz="2383" err="1">
                <a:solidFill>
                  <a:srgbClr val="231F20"/>
                </a:solidFill>
                <a:latin typeface="Inter" panose="020B0604020202020204" charset="0"/>
                <a:ea typeface="Inter" panose="020B0604020202020204" charset="0"/>
              </a:rPr>
              <a:t>grantu</a:t>
            </a:r>
            <a:r>
              <a:rPr lang="lv-LV" sz="2383">
                <a:solidFill>
                  <a:srgbClr val="231F20"/>
                </a:solidFill>
                <a:latin typeface="Inter" panose="020B0604020202020204" charset="0"/>
                <a:ea typeface="Inter" panose="020B0604020202020204" charset="0"/>
              </a:rPr>
              <a:t> programmas</a:t>
            </a:r>
          </a:p>
          <a:p>
            <a:pPr algn="ctr">
              <a:lnSpc>
                <a:spcPts val="3337"/>
              </a:lnSpc>
            </a:pPr>
            <a:r>
              <a:rPr lang="lv-LV" sz="2383" b="1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“Mazo un vidējo saimnieciskās darbības veicēju </a:t>
            </a:r>
            <a:r>
              <a:rPr lang="lv-LV" sz="2383" b="1" err="1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kiberdrošības</a:t>
            </a:r>
            <a:r>
              <a:rPr lang="lv-LV" sz="2383" b="1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 transformācija” projekta līguma nosacījumi</a:t>
            </a:r>
          </a:p>
          <a:p>
            <a:pPr algn="ctr">
              <a:lnSpc>
                <a:spcPts val="3337"/>
              </a:lnSpc>
              <a:spcBef>
                <a:spcPct val="0"/>
              </a:spcBef>
            </a:pPr>
            <a:endParaRPr lang="lv-LV" sz="2383">
              <a:solidFill>
                <a:srgbClr val="012169"/>
              </a:solidFill>
              <a:latin typeface="Canva San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859092" y="9520545"/>
            <a:ext cx="3048984" cy="3471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917"/>
              </a:lnSpc>
              <a:spcBef>
                <a:spcPct val="0"/>
              </a:spcBef>
            </a:pPr>
            <a:r>
              <a:rPr lang="lv-LV" sz="2083">
                <a:solidFill>
                  <a:schemeClr val="tx2"/>
                </a:solidFill>
                <a:latin typeface="Canva Sans"/>
              </a:rPr>
              <a:t>2024. gada </a:t>
            </a:r>
            <a:r>
              <a:rPr lang="lv-LV" sz="1873">
                <a:solidFill>
                  <a:schemeClr val="tx2"/>
                </a:solidFill>
                <a:latin typeface="Inter" panose="020B0604020202020204" charset="0"/>
                <a:ea typeface="Inter" panose="020B0604020202020204" charset="0"/>
              </a:rPr>
              <a:t>05</a:t>
            </a:r>
            <a:r>
              <a:rPr lang="lv-LV" sz="2083">
                <a:solidFill>
                  <a:schemeClr val="tx2"/>
                </a:solidFill>
                <a:latin typeface="Canva Sans"/>
              </a:rPr>
              <a:t>. aprīlī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3106905" y="8608138"/>
            <a:ext cx="4786312" cy="13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23"/>
              </a:lnSpc>
            </a:pPr>
            <a:r>
              <a:rPr lang="lv-LV" sz="1873">
                <a:solidFill>
                  <a:srgbClr val="000000"/>
                </a:solidFill>
                <a:latin typeface="Inter" panose="020B0604020202020204" charset="0"/>
                <a:ea typeface="Inter" panose="020B0604020202020204" charset="0"/>
              </a:rPr>
              <a:t>Guna Legzdiņa</a:t>
            </a:r>
          </a:p>
          <a:p>
            <a:pPr algn="r">
              <a:lnSpc>
                <a:spcPts val="2623"/>
              </a:lnSpc>
            </a:pPr>
            <a:r>
              <a:rPr lang="lv-LV" sz="1873">
                <a:solidFill>
                  <a:srgbClr val="000000"/>
                </a:solidFill>
                <a:latin typeface="Inter" panose="020B0604020202020204" charset="0"/>
                <a:ea typeface="Inter" panose="020B0604020202020204" charset="0"/>
              </a:rPr>
              <a:t>Informācijas un komunikācijas tehnoloģiju</a:t>
            </a:r>
          </a:p>
          <a:p>
            <a:pPr algn="r">
              <a:lnSpc>
                <a:spcPts val="2623"/>
              </a:lnSpc>
            </a:pPr>
            <a:r>
              <a:rPr lang="lv-LV" sz="1873">
                <a:solidFill>
                  <a:srgbClr val="000000"/>
                </a:solidFill>
                <a:latin typeface="Inter" panose="020B0604020202020204" charset="0"/>
                <a:ea typeface="Inter" panose="020B0604020202020204" charset="0"/>
              </a:rPr>
              <a:t>projektu nodaļas vadītāja</a:t>
            </a:r>
          </a:p>
          <a:p>
            <a:pPr algn="r">
              <a:lnSpc>
                <a:spcPts val="2623"/>
              </a:lnSpc>
              <a:spcBef>
                <a:spcPct val="0"/>
              </a:spcBef>
            </a:pPr>
            <a:endParaRPr lang="lv-LV" sz="1873">
              <a:solidFill>
                <a:srgbClr val="000000"/>
              </a:solidFill>
              <a:latin typeface="Canva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802530" y="1442683"/>
            <a:ext cx="5846612" cy="11002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364" err="1">
                <a:solidFill>
                  <a:srgbClr val="012169"/>
                </a:solidFill>
                <a:latin typeface="Canva Sans Bold"/>
              </a:rPr>
              <a:t>Līguma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individuālā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daļa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695646" y="4207698"/>
            <a:ext cx="16060381" cy="30169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8955" lvl="1" indent="-264160">
              <a:lnSpc>
                <a:spcPts val="3431"/>
              </a:lnSpc>
              <a:buFont typeface="Arial"/>
              <a:buChar char="•"/>
            </a:pPr>
            <a:r>
              <a:rPr lang="en-US" sz="24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darbību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īstenošanas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periods - ne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ilgāk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kā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līdz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30.04.2025;</a:t>
            </a:r>
            <a:endParaRPr lang="en-US">
              <a:cs typeface="Calibri"/>
            </a:endParaRPr>
          </a:p>
          <a:p>
            <a:pPr marL="528955" lvl="1" indent="-264160">
              <a:lnSpc>
                <a:spcPts val="3431"/>
              </a:lnSpc>
              <a:buFont typeface="Arial"/>
              <a:buChar char="•"/>
            </a:pPr>
            <a:r>
              <a:rPr lang="en-US" sz="2450" err="1">
                <a:solidFill>
                  <a:srgbClr val="012169"/>
                </a:solidFill>
                <a:latin typeface="Inter"/>
              </a:rPr>
              <a:t>Izmaksas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attiecināmas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no 05.03.2024.;</a:t>
            </a:r>
            <a:endParaRPr lang="en-US" sz="2450">
              <a:solidFill>
                <a:srgbClr val="012169"/>
              </a:solidFill>
              <a:latin typeface="Inter"/>
              <a:ea typeface="Inter"/>
            </a:endParaRPr>
          </a:p>
          <a:p>
            <a:pPr marL="528955" lvl="1" indent="-264160">
              <a:lnSpc>
                <a:spcPts val="3431"/>
              </a:lnSpc>
              <a:buFont typeface="Arial"/>
              <a:buChar char="•"/>
            </a:pPr>
            <a:r>
              <a:rPr lang="en-US" sz="24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tiešo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attiecināmo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izmaksu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apmērs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–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granta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līdzfinansējums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max 50%;</a:t>
            </a:r>
            <a:endParaRPr lang="en-US" sz="2450">
              <a:solidFill>
                <a:srgbClr val="012169"/>
              </a:solidFill>
              <a:latin typeface="Inter"/>
              <a:ea typeface="Inter"/>
            </a:endParaRPr>
          </a:p>
          <a:p>
            <a:pPr marL="528955" lvl="1" indent="-264160">
              <a:lnSpc>
                <a:spcPts val="3431"/>
              </a:lnSpc>
              <a:buFont typeface="Arial"/>
              <a:buChar char="•"/>
            </a:pPr>
            <a:r>
              <a:rPr lang="en-US" sz="2450">
                <a:solidFill>
                  <a:srgbClr val="012169"/>
                </a:solidFill>
                <a:latin typeface="Inter"/>
              </a:rPr>
              <a:t>Var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saņemt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avansu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450" err="1">
                <a:solidFill>
                  <a:srgbClr val="012169"/>
                </a:solidFill>
                <a:latin typeface="Inter"/>
              </a:rPr>
              <a:t>līdz</a:t>
            </a:r>
            <a:r>
              <a:rPr lang="en-US" sz="2450">
                <a:solidFill>
                  <a:srgbClr val="012169"/>
                </a:solidFill>
                <a:latin typeface="Inter"/>
              </a:rPr>
              <a:t> 50%.</a:t>
            </a:r>
            <a:endParaRPr lang="en-US" sz="2450">
              <a:solidFill>
                <a:srgbClr val="012169"/>
              </a:solidFill>
              <a:latin typeface="Inter"/>
              <a:ea typeface="Inter"/>
            </a:endParaRPr>
          </a:p>
          <a:p>
            <a:pPr>
              <a:lnSpc>
                <a:spcPts val="3431"/>
              </a:lnSpc>
            </a:pPr>
            <a:endParaRPr lang="en-US" sz="2450">
              <a:solidFill>
                <a:srgbClr val="012169"/>
              </a:solidFill>
              <a:latin typeface="Inter"/>
            </a:endParaRPr>
          </a:p>
          <a:p>
            <a:pPr>
              <a:lnSpc>
                <a:spcPts val="3431"/>
              </a:lnSpc>
            </a:pPr>
            <a:endParaRPr lang="en-US" sz="2450">
              <a:solidFill>
                <a:srgbClr val="012169"/>
              </a:solidFill>
              <a:latin typeface="Inter"/>
            </a:endParaRPr>
          </a:p>
          <a:p>
            <a:pPr>
              <a:lnSpc>
                <a:spcPts val="3431"/>
              </a:lnSpc>
            </a:pPr>
            <a:endParaRPr lang="en-US" sz="24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651825" y="1425623"/>
            <a:ext cx="6530775" cy="1652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364" err="1">
                <a:solidFill>
                  <a:srgbClr val="012169"/>
                </a:solidFill>
                <a:latin typeface="Canva Sans Bold"/>
              </a:rPr>
              <a:t>Līguma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vispārīgie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695646" y="3277471"/>
            <a:ext cx="16060381" cy="61766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71"/>
              </a:lnSpc>
            </a:pPr>
            <a:r>
              <a:rPr lang="en-US" sz="2550" err="1">
                <a:solidFill>
                  <a:srgbClr val="012169"/>
                </a:solidFill>
                <a:latin typeface="Inter Bold"/>
              </a:rPr>
              <a:t>Finansējuma</a:t>
            </a:r>
            <a:r>
              <a:rPr lang="en-US" sz="25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550" err="1">
                <a:solidFill>
                  <a:srgbClr val="012169"/>
                </a:solidFill>
                <a:latin typeface="Inter Bold"/>
              </a:rPr>
              <a:t>saņēmēja</a:t>
            </a:r>
            <a:r>
              <a:rPr lang="en-US" sz="25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550" err="1">
                <a:solidFill>
                  <a:srgbClr val="012169"/>
                </a:solidFill>
                <a:latin typeface="Inter Bold"/>
              </a:rPr>
              <a:t>vispārīgie</a:t>
            </a:r>
            <a:r>
              <a:rPr lang="en-US" sz="25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550" err="1">
                <a:solidFill>
                  <a:srgbClr val="012169"/>
                </a:solidFill>
                <a:latin typeface="Inter Bold"/>
              </a:rPr>
              <a:t>pienākumi</a:t>
            </a:r>
            <a:r>
              <a:rPr lang="en-US" sz="2550">
                <a:solidFill>
                  <a:srgbClr val="012169"/>
                </a:solidFill>
                <a:latin typeface="Inter Bold"/>
              </a:rPr>
              <a:t> un </a:t>
            </a:r>
            <a:r>
              <a:rPr lang="en-US" sz="2550" err="1">
                <a:solidFill>
                  <a:srgbClr val="012169"/>
                </a:solidFill>
                <a:latin typeface="Inter Bold"/>
              </a:rPr>
              <a:t>tiesības</a:t>
            </a:r>
            <a:endParaRPr lang="en-US" sz="2550">
              <a:solidFill>
                <a:srgbClr val="012169"/>
              </a:solidFill>
              <a:latin typeface="Inter Bold"/>
            </a:endParaRPr>
          </a:p>
          <a:p>
            <a:pPr>
              <a:lnSpc>
                <a:spcPts val="3291"/>
              </a:lnSpc>
            </a:pPr>
            <a:endParaRPr lang="en-US" sz="2550">
              <a:solidFill>
                <a:srgbClr val="012169"/>
              </a:solidFill>
              <a:latin typeface="Inter Bold"/>
            </a:endParaRP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attiecināmie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izdevumi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tieši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saistīti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ar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mērķu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sasniegšanu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Projektā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paredzēto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mērķu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darbību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rezultātu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sasniegšana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Publicitātes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pasākumi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- ne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vēlāk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mēneša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laikā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pēc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īstenošanas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uzsākšanas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īstenošanas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dokumentos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jānorāda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atsauci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uz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Nepieļaut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interešu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konflikta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korupcijas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krāpšanas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dubultā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finansējuma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situācijas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iestāšanos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Dokumentu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glabāšanas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principi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Neatgūt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pievienotās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vērtības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nodokli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ja to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paredzēts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saņemt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atbalsta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summu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nodrošināt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tā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nodalītu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uzskaiti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 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izmaksu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pieauguma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gadījumā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segt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izmaksu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pieaugumu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no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saviem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līdzekļiem</a:t>
            </a:r>
            <a:endParaRPr lang="en-US" sz="2350">
              <a:solidFill>
                <a:srgbClr val="012169"/>
              </a:solidFill>
              <a:latin typeface="Inter"/>
            </a:endParaRP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rezultātu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saglabāšana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ilgtspēja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.</a:t>
            </a: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651825" y="1425623"/>
            <a:ext cx="6683175" cy="1652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364" err="1">
                <a:solidFill>
                  <a:srgbClr val="012169"/>
                </a:solidFill>
                <a:latin typeface="Canva Sans Bold"/>
              </a:rPr>
              <a:t>Līguma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vispārīgie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56398" y="3390900"/>
            <a:ext cx="16060381" cy="2504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91"/>
              </a:lnSpc>
              <a:spcBef>
                <a:spcPct val="0"/>
              </a:spcBef>
            </a:pPr>
            <a:r>
              <a:rPr lang="en-US" sz="2350" u="none" strike="noStrike" err="1">
                <a:solidFill>
                  <a:srgbClr val="012169"/>
                </a:solidFill>
                <a:latin typeface="Inter Bold"/>
              </a:rPr>
              <a:t>Grāmatvedības</a:t>
            </a:r>
            <a:r>
              <a:rPr lang="en-US" sz="2350" u="none" strike="noStrike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 Bold"/>
              </a:rPr>
              <a:t>uzskaite</a:t>
            </a:r>
            <a:endParaRPr lang="lv-LV" sz="2350" u="none" strike="noStrike">
              <a:solidFill>
                <a:srgbClr val="012169"/>
              </a:solidFill>
              <a:latin typeface="Inter Bold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 u="none" strike="noStrike">
              <a:solidFill>
                <a:srgbClr val="012169"/>
              </a:solidFill>
              <a:latin typeface="Inter Bold"/>
            </a:endParaRPr>
          </a:p>
          <a:p>
            <a:pPr marL="507565" lvl="1" indent="-253783" algn="l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Veikto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maksājumu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izsekojamība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–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norēķina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konts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ES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dalībvalstī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vai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Eiropas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Ekonomikas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zonā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reģistrētā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kredītiestādē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, no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kura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veic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un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uz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kuru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saņem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visus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ar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īstenošanu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saistītos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maksājumus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 algn="l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Atsevišķa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grāmatvedības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uzskaite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par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izdevumiem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, t.sk.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pievienotās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vērtības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nodokļa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u="none" strike="noStrike" err="1">
                <a:solidFill>
                  <a:srgbClr val="012169"/>
                </a:solidFill>
                <a:latin typeface="Inter"/>
              </a:rPr>
              <a:t>uzskaite</a:t>
            </a:r>
            <a:r>
              <a:rPr lang="en-US" sz="2350" u="none" strike="noStrike">
                <a:solidFill>
                  <a:srgbClr val="012169"/>
                </a:solidFill>
                <a:latin typeface="Inter"/>
              </a:rPr>
              <a:t>.</a:t>
            </a: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 u="none" strike="noStrike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477000" y="1311650"/>
            <a:ext cx="6530775" cy="1652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364" err="1">
                <a:solidFill>
                  <a:srgbClr val="012169"/>
                </a:solidFill>
                <a:latin typeface="Canva Sans Bold"/>
              </a:rPr>
              <a:t>Līguma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vispārīgie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18885" y="3341357"/>
            <a:ext cx="16060381" cy="2854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z="2350" err="1">
                <a:solidFill>
                  <a:srgbClr val="012169"/>
                </a:solidFill>
                <a:latin typeface="Inter Bold"/>
              </a:rPr>
              <a:t>Pārbaudes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īstenošanas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vietā</a:t>
            </a:r>
            <a:endParaRPr lang="en-US" sz="2350">
              <a:solidFill>
                <a:srgbClr val="012169"/>
              </a:solidFill>
              <a:latin typeface="Inter Bold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 Bold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 Bold"/>
            </a:endParaRP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>
                <a:solidFill>
                  <a:srgbClr val="012169"/>
                </a:solidFill>
                <a:latin typeface="Inter"/>
              </a:rPr>
              <a:t>CFLA var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veikt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plānotas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pārbaudes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informējot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finansējuma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saņēmēju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Nepieciešamības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gadījumā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CFLA var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veikt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arī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pārbaudes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iepriekš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par to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neinformējot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finansējuma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saņēmēju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.</a:t>
            </a: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477000" y="1277653"/>
            <a:ext cx="6454575" cy="1652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364" err="1">
                <a:solidFill>
                  <a:srgbClr val="012169"/>
                </a:solidFill>
                <a:latin typeface="Canva Sans Bold"/>
              </a:rPr>
              <a:t>Līguma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vispārīgie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18885" y="2912267"/>
            <a:ext cx="16060381" cy="71593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z="2350" err="1">
                <a:solidFill>
                  <a:srgbClr val="012169"/>
                </a:solidFill>
                <a:latin typeface="Inter Bold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pieprasījumu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iesniegšanas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izskatīšanas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kārtība</a:t>
            </a:r>
            <a:endParaRPr lang="en-US" sz="2350">
              <a:solidFill>
                <a:srgbClr val="012169"/>
              </a:solidFill>
              <a:latin typeface="Inter Bold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 Bold"/>
            </a:endParaRP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Finansējuma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saņēmējs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īstenojot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maksājumus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veic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no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saviem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līdzekļiem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vai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saņemtā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avansa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Avansa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pieprasījums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</a:p>
          <a:p>
            <a:pPr marL="1603375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Plānotais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avansa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izlietojums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1603375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Iesniedzamo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pamatojošo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dokumentu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apjomu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saskaņo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ar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CFLA;</a:t>
            </a:r>
          </a:p>
          <a:p>
            <a:pPr marL="1603375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Avansu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kopsumma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nedrīkst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pārsniegt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50 % no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projektam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piešķirtā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grantu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finansējuma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Starpposma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pieprasījums</a:t>
            </a:r>
            <a:endParaRPr lang="en-US" sz="2350">
              <a:solidFill>
                <a:srgbClr val="012169"/>
              </a:solidFill>
              <a:latin typeface="Inter"/>
            </a:endParaRPr>
          </a:p>
          <a:p>
            <a:pPr marL="1603375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>
                <a:solidFill>
                  <a:srgbClr val="012169"/>
                </a:solidFill>
                <a:latin typeface="Inter"/>
              </a:rPr>
              <a:t>Ja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saņemts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avanss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- par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pirmajiem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6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mēnešiem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no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avansa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saņemšanas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dienas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ir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jābūt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vismaz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piešķirtās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avansa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summas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apmērā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1603375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Iesniedzams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ne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retāk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reizi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par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katriem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6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mēnešiem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1603375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Avansa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starpposma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summa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nedrīkst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pārsniegt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90 % no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projektam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piešķirtā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granta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finansējuma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629400" y="1426795"/>
            <a:ext cx="6073575" cy="1652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364" err="1">
                <a:solidFill>
                  <a:srgbClr val="012169"/>
                </a:solidFill>
                <a:latin typeface="Canva Sans Bold"/>
              </a:rPr>
              <a:t>Līguma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vispārīgie</a:t>
            </a:r>
            <a:r>
              <a:rPr lang="en-US" sz="3364">
                <a:solidFill>
                  <a:srgbClr val="012169"/>
                </a:solidFill>
                <a:latin typeface="Canva Sans Bold"/>
              </a:rPr>
              <a:t> </a:t>
            </a:r>
            <a:r>
              <a:rPr lang="en-US" sz="3364" err="1">
                <a:solidFill>
                  <a:srgbClr val="012169"/>
                </a:solidFill>
                <a:latin typeface="Canva Sans Bold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18884" y="2927447"/>
            <a:ext cx="16060381" cy="5466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z="2350" err="1">
                <a:solidFill>
                  <a:srgbClr val="012169"/>
                </a:solidFill>
                <a:latin typeface="Inter Bold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pieprasījumu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iesniegšanas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izskatīšanas</a:t>
            </a:r>
            <a:r>
              <a:rPr lang="en-US" sz="2350">
                <a:solidFill>
                  <a:srgbClr val="012169"/>
                </a:solidFill>
                <a:latin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</a:rPr>
              <a:t>kārtība</a:t>
            </a:r>
            <a:endParaRPr lang="en-US" sz="2350">
              <a:solidFill>
                <a:srgbClr val="012169"/>
              </a:solidFill>
              <a:latin typeface="Inter Bold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 Bold"/>
            </a:endParaRP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Noslēguma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pieprasījums</a:t>
            </a:r>
            <a:endParaRPr lang="en-US" sz="2350">
              <a:solidFill>
                <a:srgbClr val="012169"/>
              </a:solidFill>
              <a:latin typeface="Inter"/>
            </a:endParaRP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Pamatojošie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dokumenti</a:t>
            </a:r>
            <a:endParaRPr lang="en-US" sz="2350">
              <a:solidFill>
                <a:srgbClr val="012169"/>
              </a:solidFill>
              <a:latin typeface="Inter"/>
            </a:endParaRPr>
          </a:p>
          <a:p>
            <a:pPr marL="1603375" lvl="1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>
                <a:solidFill>
                  <a:srgbClr val="012169"/>
                </a:solidFill>
                <a:latin typeface="Inter"/>
              </a:rPr>
              <a:t>Konta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izdruka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par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īstenošanas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periodā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veiktajiem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darījumiem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1603375" lvl="1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Aktivitāšu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īstenošanas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apliecinošos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dokumentus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iesniedz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pēc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CFLA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pieprasījuma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izlases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veida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pārbaudes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veikšanai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>
                <a:solidFill>
                  <a:srgbClr val="012169"/>
                </a:solidFill>
                <a:latin typeface="Inter"/>
              </a:rPr>
              <a:t>CFLA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pārbauda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un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apstiprina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attiecināmos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izdevumus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80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dienu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laikā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>
                <a:solidFill>
                  <a:srgbClr val="012169"/>
                </a:solidFill>
                <a:latin typeface="Inter"/>
              </a:rPr>
              <a:t>CFLA var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noraidīt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pieprasījumu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350">
                <a:solidFill>
                  <a:srgbClr val="012169"/>
                </a:solidFill>
                <a:latin typeface="Inter"/>
              </a:rPr>
              <a:t>CFLA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maksājuma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pieprasījumu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izvērtēšanas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laikā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var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pieaicināt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ekspertu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.</a:t>
            </a: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5696646" y="1468153"/>
            <a:ext cx="8019373" cy="2186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400" err="1">
                <a:solidFill>
                  <a:srgbClr val="012169"/>
                </a:solidFill>
                <a:latin typeface="Canva Sans Bold"/>
                <a:ea typeface="+mn-lt"/>
                <a:cs typeface="+mn-lt"/>
              </a:rPr>
              <a:t>Līguma</a:t>
            </a:r>
            <a:r>
              <a:rPr lang="en-US" sz="3400">
                <a:solidFill>
                  <a:srgbClr val="012169"/>
                </a:solidFill>
                <a:latin typeface="Canva Sans Bold"/>
                <a:ea typeface="+mn-lt"/>
                <a:cs typeface="+mn-lt"/>
              </a:rPr>
              <a:t> </a:t>
            </a:r>
            <a:r>
              <a:rPr lang="en-US" sz="3400" err="1">
                <a:solidFill>
                  <a:srgbClr val="012169"/>
                </a:solidFill>
                <a:latin typeface="Canva Sans Bold"/>
                <a:ea typeface="+mn-lt"/>
                <a:cs typeface="+mn-lt"/>
              </a:rPr>
              <a:t>vispārīgie</a:t>
            </a:r>
            <a:r>
              <a:rPr lang="en-US" sz="3400">
                <a:solidFill>
                  <a:srgbClr val="012169"/>
                </a:solidFill>
                <a:latin typeface="Canva Sans Bold"/>
                <a:ea typeface="+mn-lt"/>
                <a:cs typeface="+mn-lt"/>
              </a:rPr>
              <a:t> </a:t>
            </a:r>
            <a:r>
              <a:rPr lang="en-US" sz="3400" err="1">
                <a:solidFill>
                  <a:srgbClr val="012169"/>
                </a:solidFill>
                <a:latin typeface="Canva Sans Bold"/>
                <a:ea typeface="+mn-lt"/>
                <a:cs typeface="+mn-lt"/>
              </a:rPr>
              <a:t>noteikumi</a:t>
            </a:r>
            <a:endParaRPr lang="en-US" sz="3400">
              <a:solidFill>
                <a:srgbClr val="000000"/>
              </a:solidFill>
              <a:latin typeface="Canva Sans Bold"/>
              <a:ea typeface="+mn-lt"/>
              <a:cs typeface="+mn-lt"/>
            </a:endParaRPr>
          </a:p>
          <a:p>
            <a:pPr algn="ctr">
              <a:lnSpc>
                <a:spcPts val="4373"/>
              </a:lnSpc>
            </a:pPr>
            <a:endParaRPr lang="en-US" sz="3350">
              <a:solidFill>
                <a:srgbClr val="012169"/>
              </a:solidFill>
              <a:latin typeface="Canva Sans Bold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18885" y="2912267"/>
            <a:ext cx="16060381" cy="58898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z="2350" err="1">
                <a:solidFill>
                  <a:srgbClr val="012169"/>
                </a:solidFill>
                <a:latin typeface="Inter Bold"/>
                <a:ea typeface="Inter Bold"/>
              </a:rPr>
              <a:t>Līguma</a:t>
            </a:r>
            <a:r>
              <a:rPr lang="en-US" sz="2350">
                <a:solidFill>
                  <a:srgbClr val="012169"/>
                </a:solidFill>
                <a:latin typeface="Inter Bold"/>
                <a:ea typeface="Inter Bold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 Bold"/>
                <a:ea typeface="Inter Bold"/>
              </a:rPr>
              <a:t>grozījumi</a:t>
            </a:r>
            <a:endParaRPr lang="en-US" sz="2350" err="1">
              <a:solidFill>
                <a:srgbClr val="012169"/>
              </a:solidFill>
              <a:latin typeface="Inter Bold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 Bold"/>
            </a:endParaRPr>
          </a:p>
          <a:p>
            <a:pPr marL="342900" indent="-342900">
              <a:lnSpc>
                <a:spcPts val="3291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Līguma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grozījumus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veic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par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būtiskām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izmaiņām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: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 marL="1054100" lvl="2" indent="-342900">
              <a:lnSpc>
                <a:spcPts val="3291"/>
              </a:lnSpc>
              <a:buFont typeface="Wingdings"/>
              <a:buChar char="Ø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darbībās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Projekta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finansējumā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Sasniedzamajos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rādītājos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Īstenošanas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termiņā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Finansējuma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saņēmēja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maiņa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 marL="596900" lvl="1" indent="-342900">
              <a:lnSpc>
                <a:spcPts val="3290"/>
              </a:lnSpc>
              <a:buFont typeface="Arial"/>
              <a:buChar char="•"/>
            </a:pPr>
            <a:r>
              <a:rPr lang="en-US" sz="2350" err="1">
                <a:solidFill>
                  <a:srgbClr val="012169"/>
                </a:solidFill>
                <a:latin typeface="Inter"/>
              </a:rPr>
              <a:t>Līguma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grozījumus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noformē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,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pusēm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savstarpēji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rakstiski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vienojoties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; 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 marL="507365" lvl="1" indent="-253365">
              <a:lnSpc>
                <a:spcPts val="3290"/>
              </a:lnSpc>
              <a:buFont typeface="Arial"/>
              <a:buChar char="•"/>
            </a:pPr>
            <a:r>
              <a:rPr lang="en-US" sz="2350">
                <a:solidFill>
                  <a:srgbClr val="012169"/>
                </a:solidFill>
                <a:latin typeface="Inter"/>
              </a:rPr>
              <a:t>CFLA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izvērtē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ierosinātos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līguma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grozījumus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20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darbdienu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laikā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no </a:t>
            </a:r>
            <a:r>
              <a:rPr lang="en-US" sz="2350" err="1">
                <a:solidFill>
                  <a:srgbClr val="012169"/>
                </a:solidFill>
                <a:latin typeface="Inter"/>
              </a:rPr>
              <a:t>priekšlikuma</a:t>
            </a:r>
            <a:r>
              <a:rPr lang="en-US" sz="2350">
                <a:solidFill>
                  <a:srgbClr val="012169"/>
                </a:solidFill>
                <a:latin typeface="Inter"/>
              </a:rPr>
              <a:t> saņemšanas.</a:t>
            </a:r>
            <a:endParaRPr lang="en-US" sz="2350">
              <a:solidFill>
                <a:srgbClr val="012169"/>
              </a:solidFill>
              <a:latin typeface="Inter"/>
              <a:ea typeface="Inter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>
              <a:lnSpc>
                <a:spcPts val="3291"/>
              </a:lnSpc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  <a:p>
            <a:pPr algn="l">
              <a:lnSpc>
                <a:spcPts val="3291"/>
              </a:lnSpc>
              <a:spcBef>
                <a:spcPct val="0"/>
              </a:spcBef>
            </a:pP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680277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6" y="0"/>
                </a:lnTo>
                <a:lnTo>
                  <a:pt x="2927446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4499893" y="4661852"/>
            <a:ext cx="9288214" cy="23171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60"/>
              </a:lnSpc>
            </a:pPr>
            <a:r>
              <a:rPr lang="en-US" sz="4400" err="1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Paldies</a:t>
            </a:r>
            <a:r>
              <a:rPr lang="en-US" sz="4400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! ​</a:t>
            </a:r>
          </a:p>
          <a:p>
            <a:pPr algn="ctr">
              <a:lnSpc>
                <a:spcPts val="6160"/>
              </a:lnSpc>
            </a:pPr>
            <a:r>
              <a:rPr lang="en-US" sz="4400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Uz </a:t>
            </a:r>
            <a:r>
              <a:rPr lang="en-US" sz="4400" err="1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sadarbību</a:t>
            </a:r>
            <a:r>
              <a:rPr lang="en-US" sz="4400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 </a:t>
            </a:r>
            <a:r>
              <a:rPr lang="en-US" sz="4400" err="1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projektu</a:t>
            </a:r>
            <a:r>
              <a:rPr lang="en-US" sz="4400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 </a:t>
            </a:r>
            <a:r>
              <a:rPr lang="en-US" sz="4400" err="1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īstenošanā</a:t>
            </a:r>
            <a:r>
              <a:rPr lang="en-US" sz="4400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!​</a:t>
            </a:r>
          </a:p>
          <a:p>
            <a:pPr algn="ctr">
              <a:lnSpc>
                <a:spcPts val="6160"/>
              </a:lnSpc>
            </a:pPr>
            <a:endParaRPr lang="en-US" sz="4400">
              <a:solidFill>
                <a:srgbClr val="012169"/>
              </a:solidFill>
              <a:latin typeface="Canva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8E8544E8F065D4FA661B3B020722852" ma:contentTypeVersion="6" ma:contentTypeDescription="Izveidot jaunu dokumentu." ma:contentTypeScope="" ma:versionID="8fd393669a017eba38802561789703dd">
  <xsd:schema xmlns:xsd="http://www.w3.org/2001/XMLSchema" xmlns:xs="http://www.w3.org/2001/XMLSchema" xmlns:p="http://schemas.microsoft.com/office/2006/metadata/properties" xmlns:ns2="da847032-c6a7-4b59-bf18-e9b5e713b90e" xmlns:ns3="8622d9ea-0fdc-495b-8f54-db40cac76558" targetNamespace="http://schemas.microsoft.com/office/2006/metadata/properties" ma:root="true" ma:fieldsID="3e1bf2cf03b0c792b1446ddcb91481c7" ns2:_="" ns3:_="">
    <xsd:import namespace="da847032-c6a7-4b59-bf18-e9b5e713b90e"/>
    <xsd:import namespace="8622d9ea-0fdc-495b-8f54-db40cac765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47032-c6a7-4b59-bf18-e9b5e713b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22d9ea-0fdc-495b-8f54-db40cac7655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D721E9-4905-4273-B8EB-F5A3D77D3B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606DF7-FD21-4EF8-A1B2-D16D41D45D0A}">
  <ds:schemaRefs>
    <ds:schemaRef ds:uri="8622d9ea-0fdc-495b-8f54-db40cac76558"/>
    <ds:schemaRef ds:uri="da847032-c6a7-4b59-bf18-e9b5e713b90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360ED57-A6F2-46E0-952A-DB0EE4CD4E6B}">
  <ds:schemaRefs>
    <ds:schemaRef ds:uri="8622d9ea-0fdc-495b-8f54-db40cac76558"/>
    <ds:schemaRef ds:uri="da847032-c6a7-4b59-bf18-e9b5e713b90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Gunas  EKKC semin</dc:title>
  <cp:revision>1</cp:revision>
  <dcterms:created xsi:type="dcterms:W3CDTF">2006-08-16T00:00:00Z</dcterms:created>
  <dcterms:modified xsi:type="dcterms:W3CDTF">2024-04-04T09:24:33Z</dcterms:modified>
  <dc:identifier>DAGBcNJuLhQ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0x010100F8E8544E8F065D4FA661B3B020722852</vt:lpwstr>
  </property>
</Properties>
</file>