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6.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57" r:id="rId6"/>
    <p:sldId id="259" r:id="rId7"/>
    <p:sldId id="260" r:id="rId8"/>
    <p:sldId id="274" r:id="rId9"/>
    <p:sldId id="280" r:id="rId10"/>
    <p:sldId id="277" r:id="rId11"/>
    <p:sldId id="281" r:id="rId12"/>
    <p:sldId id="261" r:id="rId13"/>
    <p:sldId id="264" r:id="rId14"/>
    <p:sldId id="275" r:id="rId15"/>
    <p:sldId id="285" r:id="rId16"/>
    <p:sldId id="284" r:id="rId17"/>
    <p:sldId id="272" r:id="rId18"/>
    <p:sldId id="288" r:id="rId19"/>
    <p:sldId id="270" r:id="rId20"/>
  </p:sldIdLst>
  <p:sldSz cx="18288000" cy="10287000"/>
  <p:notesSz cx="6858000" cy="9144000"/>
  <p:embeddedFontLst>
    <p:embeddedFont>
      <p:font typeface="Lato Bold" panose="020B0604020202020204" charset="0"/>
      <p:regular r:id="rId22"/>
    </p:embeddedFont>
    <p:embeddedFont>
      <p:font typeface="League Spartan" panose="020B0604020202020204" charset="-70"/>
      <p:regular r:id="rId23"/>
    </p:embeddedFont>
    <p:embeddedFont>
      <p:font typeface="Poppins" panose="00000500000000000000" pitchFamily="2" charset="-7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FA045F-4D12-FC57-1E9E-E767C53C2D9D}" name="Laura Lazdiņa" initials="LL" userId="S::laura.lazdina@varam.gov.lv::746f1587-011b-4c1d-8712-a9472eae512f" providerId="AD"/>
  <p188:author id="{8C0A1FC5-56B5-EA3F-A61C-83FBB3A8BCF5}" name="Egija Vītola" initials="EV" userId="S::Egija.Vitola@varam.gov.lv::50d4f3eb-680b-4760-8fa2-380a77e8e2fc" providerId="AD"/>
  <p188:author id="{11FFBCC5-6B4C-CECF-CB5C-757979A011FE}" name="Elīna Kļava" initials="EK" userId="S::elina.klava@varam.gov.lv::bcba1ff7-7adb-4e99-8290-2b1489d536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2FF"/>
    <a:srgbClr val="7BA4C8"/>
    <a:srgbClr val="593C8F"/>
    <a:srgbClr val="6B8999"/>
    <a:srgbClr val="A9B3B6"/>
    <a:srgbClr val="346D7A"/>
    <a:srgbClr val="42E6EA"/>
    <a:srgbClr val="49E358"/>
    <a:srgbClr val="F678F9"/>
    <a:srgbClr val="8A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79516-4923-4039-9DD4-ACDCBF66D460}" v="350" dt="2024-03-18T16:15:01.328"/>
    <p1510:client id="{8503A79D-B26D-4201-8E79-43D5F9CC3B1B}" v="1365" dt="2024-03-19T07:18:09.328"/>
    <p1510:client id="{B3FA193A-8C30-4CDA-AA0C-13BCCD02D1EF}" v="132" dt="2024-03-18T20:51:27.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768"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ide-my.sharepoint.com/personal/egija_vitola_varam_gov_lv/Documents/Desktop/Dokumenti/6.1.1.6.%20Bezemisiju%20Autobusi/CSDD%20dati/jaunie%20CSDD%20dati%20par%20pa&#353;v.autobusiem%20(uz%202023.gadu)/Pasvaldibu_M2_M3_M1_N1%20(1)%20-%20ma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9158-4822-8063-42888AC51718}"/>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9158-4822-8063-42888AC51718}"/>
              </c:ext>
            </c:extLst>
          </c:dPt>
          <c:dPt>
            <c:idx val="2"/>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5-9158-4822-8063-42888AC51718}"/>
              </c:ext>
            </c:extLst>
          </c:dPt>
          <c:dPt>
            <c:idx val="3"/>
            <c:bubble3D val="0"/>
            <c:spPr>
              <a:pattFill prst="ltUpDiag">
                <a:fgClr>
                  <a:schemeClr val="accent6">
                    <a:lumMod val="60000"/>
                  </a:schemeClr>
                </a:fgClr>
                <a:bgClr>
                  <a:schemeClr val="accent6">
                    <a:lumMod val="60000"/>
                    <a:lumMod val="20000"/>
                    <a:lumOff val="80000"/>
                  </a:schemeClr>
                </a:bgClr>
              </a:pattFill>
              <a:ln w="19050">
                <a:solidFill>
                  <a:schemeClr val="lt1"/>
                </a:solidFill>
              </a:ln>
              <a:effectLst>
                <a:innerShdw blurRad="114300">
                  <a:schemeClr val="accent6">
                    <a:lumMod val="60000"/>
                  </a:schemeClr>
                </a:innerShdw>
              </a:effectLst>
            </c:spPr>
            <c:extLst>
              <c:ext xmlns:c16="http://schemas.microsoft.com/office/drawing/2014/chart" uri="{C3380CC4-5D6E-409C-BE32-E72D297353CC}">
                <c16:uniqueId val="{00000007-9158-4822-8063-42888AC51718}"/>
              </c:ext>
            </c:extLst>
          </c:dPt>
          <c:dLbls>
            <c:dLbl>
              <c:idx val="0"/>
              <c:tx>
                <c:rich>
                  <a:bodyPr/>
                  <a:lstStyle/>
                  <a:p>
                    <a:fld id="{CE3A04D2-12A0-4C7C-992D-260CA990636C}" type="CATEGORYNAME">
                      <a:rPr lang="en-US" sz="1800" smtClean="0">
                        <a:latin typeface="Poppins" panose="00000500000000000000" pitchFamily="2" charset="-70"/>
                        <a:cs typeface="Poppins" panose="00000500000000000000" pitchFamily="2" charset="-70"/>
                      </a:rPr>
                      <a:pPr/>
                      <a:t>[CATEGORY NAME]</a:t>
                    </a:fld>
                    <a:r>
                      <a:rPr lang="en-US" sz="1800">
                        <a:latin typeface="Poppins" panose="00000500000000000000" pitchFamily="2" charset="-70"/>
                        <a:cs typeface="Poppins" panose="00000500000000000000" pitchFamily="2" charset="-70"/>
                      </a:rPr>
                      <a:t>
</a:t>
                    </a:r>
                    <a:fld id="{E15D3E7F-C038-46CA-9526-A59FE15E3943}" type="VALUE">
                      <a:rPr lang="en-US" sz="1800" smtClean="0">
                        <a:latin typeface="Poppins" panose="00000500000000000000" pitchFamily="2" charset="-70"/>
                        <a:cs typeface="Poppins" panose="00000500000000000000" pitchFamily="2" charset="-70"/>
                      </a:rPr>
                      <a:pPr/>
                      <a:t>[VALUE]</a:t>
                    </a:fld>
                    <a:endParaRPr lang="en-US" sz="1800">
                      <a:latin typeface="Poppins" panose="00000500000000000000" pitchFamily="2" charset="-70"/>
                      <a:cs typeface="Poppins" panose="00000500000000000000" pitchFamily="2" charset="-70"/>
                    </a:endParaRP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58-4822-8063-42888AC51718}"/>
                </c:ext>
              </c:extLst>
            </c:dLbl>
            <c:dLbl>
              <c:idx val="1"/>
              <c:tx>
                <c:rich>
                  <a:bodyPr/>
                  <a:lstStyle/>
                  <a:p>
                    <a:fld id="{87B0ADDE-C77B-4E57-8A0D-8F0BC7CBBBE9}" type="CATEGORYNAME">
                      <a:rPr lang="en-US" sz="1800">
                        <a:latin typeface="Poppins" panose="00000500000000000000" pitchFamily="2" charset="-70"/>
                        <a:cs typeface="Poppins" panose="00000500000000000000" pitchFamily="2" charset="-70"/>
                      </a:rPr>
                      <a:pPr/>
                      <a:t>[CATEGORY NAME]</a:t>
                    </a:fld>
                    <a:r>
                      <a:rPr lang="en-US" sz="1800">
                        <a:latin typeface="Poppins" panose="00000500000000000000" pitchFamily="2" charset="-70"/>
                        <a:cs typeface="Poppins" panose="00000500000000000000" pitchFamily="2" charset="-70"/>
                      </a:rPr>
                      <a:t>
</a:t>
                    </a:r>
                    <a:fld id="{21D87950-8F0D-48B0-8FE9-080A945BC1CB}" type="VALUE">
                      <a:rPr lang="en-US" sz="1800" smtClean="0">
                        <a:latin typeface="Poppins" panose="00000500000000000000" pitchFamily="2" charset="-70"/>
                        <a:cs typeface="Poppins" panose="00000500000000000000" pitchFamily="2" charset="-70"/>
                      </a:rPr>
                      <a:pPr/>
                      <a:t>[VALUE]</a:t>
                    </a:fld>
                    <a:endParaRPr lang="en-US" sz="1800">
                      <a:latin typeface="Poppins" panose="00000500000000000000" pitchFamily="2" charset="-70"/>
                      <a:cs typeface="Poppins" panose="00000500000000000000" pitchFamily="2" charset="-70"/>
                    </a:endParaRP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58-4822-8063-42888AC51718}"/>
                </c:ext>
              </c:extLst>
            </c:dLbl>
            <c:dLbl>
              <c:idx val="2"/>
              <c:tx>
                <c:rich>
                  <a:bodyPr/>
                  <a:lstStyle/>
                  <a:p>
                    <a:fld id="{234C3AFB-1B70-4DBE-A76B-1B3FB48FE0CF}" type="CATEGORYNAME">
                      <a:rPr lang="en-US" sz="1800">
                        <a:latin typeface="Poppins" panose="00000500000000000000" pitchFamily="2" charset="-70"/>
                        <a:cs typeface="Poppins" panose="00000500000000000000" pitchFamily="2" charset="-70"/>
                      </a:rPr>
                      <a:pPr/>
                      <a:t>[CATEGORY NAME]</a:t>
                    </a:fld>
                    <a:r>
                      <a:rPr lang="en-US" sz="1800">
                        <a:latin typeface="Poppins" panose="00000500000000000000" pitchFamily="2" charset="-70"/>
                        <a:cs typeface="Poppins" panose="00000500000000000000" pitchFamily="2" charset="-70"/>
                      </a:rPr>
                      <a:t>
</a:t>
                    </a:r>
                    <a:fld id="{801AAC0A-729A-4E88-93D0-D2852CC44D05}" type="VALUE">
                      <a:rPr lang="en-US" sz="1800" smtClean="0">
                        <a:latin typeface="Poppins" panose="00000500000000000000" pitchFamily="2" charset="-70"/>
                        <a:cs typeface="Poppins" panose="00000500000000000000" pitchFamily="2" charset="-70"/>
                      </a:rPr>
                      <a:pPr/>
                      <a:t>[VALUE]</a:t>
                    </a:fld>
                    <a:endParaRPr lang="en-US" sz="1800">
                      <a:latin typeface="Poppins" panose="00000500000000000000" pitchFamily="2" charset="-70"/>
                      <a:cs typeface="Poppins" panose="00000500000000000000" pitchFamily="2" charset="-70"/>
                    </a:endParaRP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58-4822-8063-42888AC51718}"/>
                </c:ext>
              </c:extLst>
            </c:dLbl>
            <c:dLbl>
              <c:idx val="3"/>
              <c:tx>
                <c:rich>
                  <a:bodyPr/>
                  <a:lstStyle/>
                  <a:p>
                    <a:fld id="{AC8BA5C8-0CFA-4F44-9A82-30933E215A51}" type="CATEGORYNAME">
                      <a:rPr lang="en-US" sz="1800">
                        <a:latin typeface="Poppins" panose="00000500000000000000" pitchFamily="2" charset="-70"/>
                        <a:cs typeface="Poppins" panose="00000500000000000000" pitchFamily="2" charset="-70"/>
                      </a:rPr>
                      <a:pPr/>
                      <a:t>[CATEGORY NAME]</a:t>
                    </a:fld>
                    <a:r>
                      <a:rPr lang="en-US" sz="1800">
                        <a:latin typeface="Poppins" panose="00000500000000000000" pitchFamily="2" charset="-70"/>
                        <a:cs typeface="Poppins" panose="00000500000000000000" pitchFamily="2" charset="-70"/>
                      </a:rPr>
                      <a:t>
</a:t>
                    </a:r>
                    <a:fld id="{AC65F0EB-FA8A-4F88-87AF-6BFA314589C0}" type="VALUE">
                      <a:rPr lang="en-US" sz="1800" smtClean="0">
                        <a:latin typeface="Poppins" panose="00000500000000000000" pitchFamily="2" charset="-70"/>
                        <a:cs typeface="Poppins" panose="00000500000000000000" pitchFamily="2" charset="-70"/>
                      </a:rPr>
                      <a:pPr/>
                      <a:t>[VALUE]</a:t>
                    </a:fld>
                    <a:endParaRPr lang="en-US" sz="1800">
                      <a:latin typeface="Poppins" panose="00000500000000000000" pitchFamily="2" charset="-70"/>
                      <a:cs typeface="Poppins" panose="00000500000000000000" pitchFamily="2" charset="-70"/>
                    </a:endParaRP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158-4822-8063-42888AC5171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lv-LV"/>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Sheet1!$C$4:$C$7</c:f>
              <c:strCache>
                <c:ptCount val="4"/>
                <c:pt idx="0">
                  <c:v>KURZEME</c:v>
                </c:pt>
                <c:pt idx="1">
                  <c:v>ZEMGALE</c:v>
                </c:pt>
                <c:pt idx="2">
                  <c:v>VIDZEME</c:v>
                </c:pt>
                <c:pt idx="3">
                  <c:v>LATGALE</c:v>
                </c:pt>
              </c:strCache>
            </c:strRef>
          </c:cat>
          <c:val>
            <c:numRef>
              <c:f>Sheet1!$D$4:$D$7</c:f>
              <c:numCache>
                <c:formatCode>General</c:formatCode>
                <c:ptCount val="4"/>
                <c:pt idx="0">
                  <c:v>4.4000000000000004</c:v>
                </c:pt>
                <c:pt idx="1">
                  <c:v>4.5999999999999996</c:v>
                </c:pt>
                <c:pt idx="2">
                  <c:v>4.7</c:v>
                </c:pt>
                <c:pt idx="3">
                  <c:v>6.1</c:v>
                </c:pt>
              </c:numCache>
            </c:numRef>
          </c:val>
          <c:extLst>
            <c:ext xmlns:c16="http://schemas.microsoft.com/office/drawing/2014/chart" uri="{C3380CC4-5D6E-409C-BE32-E72D297353CC}">
              <c16:uniqueId val="{00000008-9158-4822-8063-42888AC51718}"/>
            </c:ext>
          </c:extLst>
        </c:ser>
        <c:dLbls>
          <c:dLblPos val="ctr"/>
          <c:showLegendKey val="0"/>
          <c:showVal val="0"/>
          <c:showCatName val="0"/>
          <c:showSerName val="0"/>
          <c:showPercent val="0"/>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lv-LV" sz="2400">
                <a:solidFill>
                  <a:schemeClr val="tx1"/>
                </a:solidFill>
                <a:latin typeface="Poppins" panose="00000500000000000000" pitchFamily="2" charset="-70"/>
                <a:cs typeface="Poppins" panose="00000500000000000000" pitchFamily="2" charset="-70"/>
              </a:rPr>
              <a:t>M2 un M3 kategorijas transportlīdzekļi</a:t>
            </a:r>
          </a:p>
        </c:rich>
      </c:tx>
      <c:layout>
        <c:manualLayout>
          <c:xMode val="edge"/>
          <c:yMode val="edge"/>
          <c:x val="0.22979147271054953"/>
          <c:y val="1.850926793294835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0F0-4905-99D2-C75EF10EFB93}"/>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0F0-4905-99D2-C75EF10EFB93}"/>
              </c:ext>
            </c:extLst>
          </c:dPt>
          <c:dLbls>
            <c:dLbl>
              <c:idx val="0"/>
              <c:tx>
                <c:rich>
                  <a:bodyPr/>
                  <a:lstStyle/>
                  <a:p>
                    <a:r>
                      <a:rPr lang="en-US" b="1"/>
                      <a:t>440</a:t>
                    </a:r>
                  </a:p>
                  <a:p>
                    <a:fld id="{BC5AB11E-4A1D-444A-A1AF-07EEE3FB2466}" type="PERCENTAGE">
                      <a:rPr lang="en-US" smtClean="0"/>
                      <a:pPr/>
                      <a:t>[PERCENTAGE]</a:t>
                    </a:fld>
                    <a:endParaRPr lang="lv-LV"/>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F0-4905-99D2-C75EF10EFB93}"/>
                </c:ext>
              </c:extLst>
            </c:dLbl>
            <c:dLbl>
              <c:idx val="1"/>
              <c:tx>
                <c:rich>
                  <a:bodyPr/>
                  <a:lstStyle/>
                  <a:p>
                    <a:r>
                      <a:rPr lang="en-US" sz="3200" b="1"/>
                      <a:t>727</a:t>
                    </a:r>
                  </a:p>
                  <a:p>
                    <a:fld id="{A70FC066-FD77-475F-900A-D15E94FA05AC}" type="PERCENTAGE">
                      <a:rPr lang="en-US" sz="3200" smtClean="0"/>
                      <a:pPr/>
                      <a:t>[PERCENTAGE]</a:t>
                    </a:fld>
                    <a:endParaRPr lang="lv-LV"/>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F0-4905-99D2-C75EF10EFB93}"/>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'[Pasvaldibu_M2_M3_M1_N1 (1) - mans.xlsx]vizualizācijai'!$A$47:$A$48</c:f>
              <c:strCache>
                <c:ptCount val="2"/>
                <c:pt idx="0">
                  <c:v>M2 un M3 dīzeļautobusi jaunāki par 10 gadiem</c:v>
                </c:pt>
                <c:pt idx="1">
                  <c:v>M2 un M3 autobusi, kas 2024. gadā ir vismaz 10 gadus veci</c:v>
                </c:pt>
              </c:strCache>
            </c:strRef>
          </c:cat>
          <c:val>
            <c:numRef>
              <c:f>'[Pasvaldibu_M2_M3_M1_N1 (1) - mans.xlsx]vizualizācijai'!$B$47:$B$48</c:f>
              <c:numCache>
                <c:formatCode>General</c:formatCode>
                <c:ptCount val="2"/>
                <c:pt idx="0">
                  <c:v>440</c:v>
                </c:pt>
                <c:pt idx="1">
                  <c:v>727</c:v>
                </c:pt>
              </c:numCache>
            </c:numRef>
          </c:val>
          <c:extLst>
            <c:ext xmlns:c16="http://schemas.microsoft.com/office/drawing/2014/chart" uri="{C3380CC4-5D6E-409C-BE32-E72D297353CC}">
              <c16:uniqueId val="{00000004-20F0-4905-99D2-C75EF10EFB9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Poppins" panose="00000500000000000000" pitchFamily="2" charset="-70"/>
                <a:ea typeface="+mn-ea"/>
                <a:cs typeface="Poppins" panose="00000500000000000000" pitchFamily="2" charset="-70"/>
              </a:defRPr>
            </a:pPr>
            <a:endParaRPr lang="lv-LV"/>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Poppins" panose="00000500000000000000" pitchFamily="2" charset="-70"/>
                <a:ea typeface="+mn-ea"/>
                <a:cs typeface="Poppins" panose="00000500000000000000" pitchFamily="2" charset="-70"/>
              </a:defRPr>
            </a:pPr>
            <a:endParaRPr lang="lv-LV"/>
          </a:p>
        </c:txPr>
      </c:legendEntry>
      <c:layout>
        <c:manualLayout>
          <c:xMode val="edge"/>
          <c:yMode val="edge"/>
          <c:x val="5.5903435005013137E-2"/>
          <c:y val="0.79690705760572422"/>
          <c:w val="0.88819297425404831"/>
          <c:h val="0.203092942394275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Poppins" panose="00000500000000000000" pitchFamily="2" charset="-70"/>
              <a:ea typeface="+mn-ea"/>
              <a:cs typeface="Poppins" panose="00000500000000000000" pitchFamily="2" charset="-7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lv-LV" sz="2400">
                <a:solidFill>
                  <a:schemeClr val="tx1"/>
                </a:solidFill>
                <a:latin typeface="Poppins" panose="00000500000000000000" pitchFamily="2" charset="-70"/>
                <a:cs typeface="Poppins" panose="00000500000000000000" pitchFamily="2" charset="-70"/>
              </a:rPr>
              <a:t>M1 kategorijas transportlīdzekļi</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034-4121-B72C-3633995B5E45}"/>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034-4121-B72C-3633995B5E45}"/>
              </c:ext>
            </c:extLst>
          </c:dPt>
          <c:dLbls>
            <c:dLbl>
              <c:idx val="0"/>
              <c:tx>
                <c:rich>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fld id="{F7B56D17-0FEE-43B6-8898-CB0D42FA932A}" type="VALUE">
                      <a:rPr lang="en-US" sz="3200"/>
                      <a:pPr>
                        <a:defRPr sz="2800" b="1"/>
                      </a:pPr>
                      <a:t>[VALUE]</a:t>
                    </a:fld>
                    <a:r>
                      <a:rPr lang="en-US" sz="3200" baseline="0"/>
                      <a:t>;</a:t>
                    </a:r>
                    <a:r>
                      <a:rPr lang="en-US" baseline="0"/>
                      <a:t> </a:t>
                    </a:r>
                    <a:fld id="{8E412963-6617-45E9-ABD3-685FDFFC8CE3}" type="PERCENTAGE">
                      <a:rPr lang="en-US" sz="3200" b="0" baseline="0"/>
                      <a:pPr>
                        <a:defRPr sz="2800" b="1"/>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34-4121-B72C-3633995B5E45}"/>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fld id="{06736723-0D92-4DDF-8190-D7A3B46F5EFC}" type="VALUE">
                      <a:rPr lang="en-US" sz="3200"/>
                      <a:pPr>
                        <a:defRPr sz="2400" b="1"/>
                      </a:pPr>
                      <a:t>[VALUE]</a:t>
                    </a:fld>
                    <a:r>
                      <a:rPr lang="en-US" sz="3200" baseline="0"/>
                      <a:t>; </a:t>
                    </a:r>
                    <a:fld id="{0CBA4B1D-9722-43EC-9970-94031E841972}" type="PERCENTAGE">
                      <a:rPr lang="en-US" sz="3200" b="0" baseline="0"/>
                      <a:pPr>
                        <a:defRPr sz="2400" b="1"/>
                      </a:pPr>
                      <a:t>[PERCENTAGE]</a:t>
                    </a:fld>
                    <a:endParaRPr lang="en-US" sz="3200" baseline="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34-4121-B72C-3633995B5E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'[Pasvaldibu_M2_M3_M1_N1 (1) - mans.xlsx]vizualizācijai'!$I$58:$I$59</c:f>
              <c:strCache>
                <c:ptCount val="2"/>
                <c:pt idx="0">
                  <c:v>M1 transportlīdzekļi jaunāki par 10 gadiem</c:v>
                </c:pt>
                <c:pt idx="1">
                  <c:v>M1 transportlīdzekļi, kas 2024. gadā ir vismaz 10 gadus veci</c:v>
                </c:pt>
              </c:strCache>
            </c:strRef>
          </c:cat>
          <c:val>
            <c:numRef>
              <c:f>'[Pasvaldibu_M2_M3_M1_N1 (1) - mans.xlsx]vizualizācijai'!$J$58:$J$59</c:f>
              <c:numCache>
                <c:formatCode>General</c:formatCode>
                <c:ptCount val="2"/>
                <c:pt idx="0">
                  <c:v>1573</c:v>
                </c:pt>
                <c:pt idx="1">
                  <c:v>727</c:v>
                </c:pt>
              </c:numCache>
            </c:numRef>
          </c:val>
          <c:extLst>
            <c:ext xmlns:c16="http://schemas.microsoft.com/office/drawing/2014/chart" uri="{C3380CC4-5D6E-409C-BE32-E72D297353CC}">
              <c16:uniqueId val="{00000004-B7FE-4451-8D9E-8AFD90F387E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6.5517853995288117E-2"/>
          <c:y val="0.78085095646112934"/>
          <c:w val="0.92119697635117748"/>
          <c:h val="0.2191490435388706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Poppins" panose="00000500000000000000" pitchFamily="2" charset="-70"/>
              <a:ea typeface="+mn-ea"/>
              <a:cs typeface="Poppins" panose="00000500000000000000" pitchFamily="2" charset="-7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https://eur-lex.europa.eu/eli/dir/2019/1161/oj/?locale=L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ur-lex.europa.eu/eli/dir/2019/1161/oj/?locale=LV"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F6546-CBAE-463C-9E52-E3B0F887EFEB}"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lv-LV"/>
        </a:p>
      </dgm:t>
    </dgm:pt>
    <dgm:pt modelId="{D7531417-70CC-4471-BE9E-880F7636FD98}">
      <dgm:prSet/>
      <dgm:spPr/>
      <dgm:t>
        <a:bodyPr/>
        <a:lstStyle/>
        <a:p>
          <a:r>
            <a:rPr lang="lv-LV">
              <a:latin typeface="Poppins" panose="00000500000000000000" pitchFamily="2" charset="-70"/>
              <a:cs typeface="Poppins" panose="00000500000000000000" pitchFamily="2" charset="-70"/>
            </a:rPr>
            <a:t>Direktīvas </a:t>
          </a:r>
          <a:r>
            <a:rPr lang="lv-LV">
              <a:latin typeface="Poppins" panose="00000500000000000000" pitchFamily="2" charset="-70"/>
              <a:cs typeface="Poppins" panose="00000500000000000000" pitchFamily="2" charset="-70"/>
              <a:hlinkClick xmlns:r="http://schemas.openxmlformats.org/officeDocument/2006/relationships" r:id="rId1"/>
            </a:rPr>
            <a:t>2019/1161</a:t>
          </a:r>
          <a:r>
            <a:rPr lang="lv-LV">
              <a:latin typeface="Poppins" panose="00000500000000000000" pitchFamily="2" charset="-70"/>
              <a:cs typeface="Poppins" panose="00000500000000000000" pitchFamily="2" charset="-70"/>
            </a:rPr>
            <a:t> prasības pārņemtas, lai katrā autotransporta līdzekļu iepirkumā un noteiktos pakalpojumu līgumos, </a:t>
          </a:r>
          <a:r>
            <a:rPr lang="lv-LV" b="1">
              <a:latin typeface="Poppins" panose="00000500000000000000" pitchFamily="2" charset="-70"/>
              <a:cs typeface="Poppins" panose="00000500000000000000" pitchFamily="2" charset="-70"/>
            </a:rPr>
            <a:t>nodrošinātu noteikto procentu </a:t>
          </a:r>
          <a:r>
            <a:rPr lang="lv-LV">
              <a:solidFill>
                <a:schemeClr val="tx1"/>
              </a:solidFill>
              <a:latin typeface="League Spartan"/>
            </a:rPr>
            <a:t>„</a:t>
          </a:r>
          <a:r>
            <a:rPr lang="lv-LV" b="1">
              <a:latin typeface="Poppins" panose="00000500000000000000" pitchFamily="2" charset="-70"/>
              <a:cs typeface="Poppins" panose="00000500000000000000" pitchFamily="2" charset="-70"/>
            </a:rPr>
            <a:t>tīru</a:t>
          </a:r>
          <a:r>
            <a:rPr lang="lv-LV">
              <a:solidFill>
                <a:schemeClr val="tx1"/>
              </a:solidFill>
              <a:latin typeface="League Spartan"/>
            </a:rPr>
            <a:t>’’</a:t>
          </a:r>
          <a:r>
            <a:rPr lang="lv-LV" b="1">
              <a:latin typeface="Poppins" panose="00000500000000000000" pitchFamily="2" charset="-70"/>
              <a:cs typeface="Poppins" panose="00000500000000000000" pitchFamily="2" charset="-70"/>
            </a:rPr>
            <a:t> transportlīdzekļu</a:t>
          </a:r>
          <a:endParaRPr lang="lv-LV">
            <a:latin typeface="Poppins" panose="00000500000000000000" pitchFamily="2" charset="-70"/>
            <a:cs typeface="Poppins" panose="00000500000000000000" pitchFamily="2" charset="-70"/>
          </a:endParaRPr>
        </a:p>
      </dgm:t>
    </dgm:pt>
    <dgm:pt modelId="{BA0F74D9-3AC2-426F-85E6-5B4799F11769}" type="parTrans" cxnId="{5DB0F9DA-41DC-43B5-A2F9-CF0244E20672}">
      <dgm:prSet/>
      <dgm:spPr/>
      <dgm:t>
        <a:bodyPr/>
        <a:lstStyle/>
        <a:p>
          <a:endParaRPr lang="lv-LV">
            <a:latin typeface="Poppins" panose="00000500000000000000" pitchFamily="2" charset="-70"/>
            <a:cs typeface="Poppins" panose="00000500000000000000" pitchFamily="2" charset="-70"/>
          </a:endParaRPr>
        </a:p>
      </dgm:t>
    </dgm:pt>
    <dgm:pt modelId="{0E16D339-FF0A-4EDB-B8DF-8AAABB465802}" type="sibTrans" cxnId="{5DB0F9DA-41DC-43B5-A2F9-CF0244E20672}">
      <dgm:prSet/>
      <dgm:spPr/>
      <dgm:t>
        <a:bodyPr/>
        <a:lstStyle/>
        <a:p>
          <a:endParaRPr lang="lv-LV">
            <a:latin typeface="Poppins" panose="00000500000000000000" pitchFamily="2" charset="-70"/>
            <a:cs typeface="Poppins" panose="00000500000000000000" pitchFamily="2" charset="-70"/>
          </a:endParaRPr>
        </a:p>
      </dgm:t>
    </dgm:pt>
    <dgm:pt modelId="{B0D68CD8-D780-4952-A24C-D8316AC64B0A}">
      <dgm:prSet/>
      <dgm:spPr/>
      <dgm:t>
        <a:bodyPr/>
        <a:lstStyle/>
        <a:p>
          <a:r>
            <a:rPr lang="lv-LV">
              <a:latin typeface="Poppins" panose="00000500000000000000" pitchFamily="2" charset="-70"/>
              <a:cs typeface="Poppins" panose="00000500000000000000" pitchFamily="2" charset="-70"/>
            </a:rPr>
            <a:t>Transportlīdzekļi, kas darbināmi </a:t>
          </a:r>
          <a:r>
            <a:rPr lang="lv-LV" b="1">
              <a:latin typeface="Poppins" panose="00000500000000000000" pitchFamily="2" charset="-70"/>
              <a:cs typeface="Poppins" panose="00000500000000000000" pitchFamily="2" charset="-70"/>
            </a:rPr>
            <a:t>ar elektrību, izpilda </a:t>
          </a:r>
          <a:r>
            <a:rPr lang="lv-LV">
              <a:solidFill>
                <a:schemeClr val="tx1"/>
              </a:solidFill>
              <a:latin typeface="League Spartan"/>
            </a:rPr>
            <a:t>„</a:t>
          </a:r>
          <a:r>
            <a:rPr lang="lv-LV" b="1">
              <a:solidFill>
                <a:schemeClr val="tx1"/>
              </a:solidFill>
              <a:latin typeface="Poppins" panose="00000500000000000000" pitchFamily="2" charset="-70"/>
              <a:cs typeface="Poppins" panose="00000500000000000000" pitchFamily="2" charset="-70"/>
            </a:rPr>
            <a:t>tīrā</a:t>
          </a:r>
          <a:r>
            <a:rPr lang="lv-LV">
              <a:solidFill>
                <a:schemeClr val="tx1"/>
              </a:solidFill>
              <a:latin typeface="League Spartan"/>
            </a:rPr>
            <a:t>’’</a:t>
          </a:r>
          <a:r>
            <a:rPr lang="lv-LV" b="1">
              <a:solidFill>
                <a:schemeClr val="tx1"/>
              </a:solidFill>
              <a:latin typeface="Poppins" panose="00000500000000000000" pitchFamily="2" charset="-70"/>
              <a:cs typeface="Poppins" panose="00000500000000000000" pitchFamily="2" charset="-70"/>
            </a:rPr>
            <a:t> </a:t>
          </a:r>
          <a:r>
            <a:rPr lang="lv-LV" b="1">
              <a:latin typeface="Poppins" panose="00000500000000000000" pitchFamily="2" charset="-70"/>
              <a:cs typeface="Poppins" panose="00000500000000000000" pitchFamily="2" charset="-70"/>
            </a:rPr>
            <a:t>transportlīdzekļa atbilstības prasības</a:t>
          </a:r>
          <a:endParaRPr lang="lv-LV">
            <a:latin typeface="Poppins" panose="00000500000000000000" pitchFamily="2" charset="-70"/>
            <a:cs typeface="Poppins" panose="00000500000000000000" pitchFamily="2" charset="-70"/>
          </a:endParaRPr>
        </a:p>
      </dgm:t>
    </dgm:pt>
    <dgm:pt modelId="{8D8C774C-2389-4E28-AFC7-C40B1E8032ED}" type="parTrans" cxnId="{820E120F-6F00-4091-83BA-14FF4F29A86F}">
      <dgm:prSet/>
      <dgm:spPr/>
      <dgm:t>
        <a:bodyPr/>
        <a:lstStyle/>
        <a:p>
          <a:endParaRPr lang="lv-LV">
            <a:latin typeface="Poppins" panose="00000500000000000000" pitchFamily="2" charset="-70"/>
            <a:cs typeface="Poppins" panose="00000500000000000000" pitchFamily="2" charset="-70"/>
          </a:endParaRPr>
        </a:p>
      </dgm:t>
    </dgm:pt>
    <dgm:pt modelId="{E2652CED-E0F0-4357-B653-6412FF6B6B27}" type="sibTrans" cxnId="{820E120F-6F00-4091-83BA-14FF4F29A86F}">
      <dgm:prSet/>
      <dgm:spPr/>
      <dgm:t>
        <a:bodyPr/>
        <a:lstStyle/>
        <a:p>
          <a:endParaRPr lang="lv-LV">
            <a:latin typeface="Poppins" panose="00000500000000000000" pitchFamily="2" charset="-70"/>
            <a:cs typeface="Poppins" panose="00000500000000000000" pitchFamily="2" charset="-70"/>
          </a:endParaRPr>
        </a:p>
      </dgm:t>
    </dgm:pt>
    <dgm:pt modelId="{4879D872-4FA9-4DE2-A39F-27B53EFED066}" type="pres">
      <dgm:prSet presAssocID="{B63F6546-CBAE-463C-9E52-E3B0F887EFEB}" presName="Name0" presStyleCnt="0">
        <dgm:presLayoutVars>
          <dgm:dir/>
          <dgm:resizeHandles val="exact"/>
        </dgm:presLayoutVars>
      </dgm:prSet>
      <dgm:spPr/>
    </dgm:pt>
    <dgm:pt modelId="{E51F60B7-607D-4D6D-9E1C-76FC17BC5B7C}" type="pres">
      <dgm:prSet presAssocID="{B63F6546-CBAE-463C-9E52-E3B0F887EFEB}" presName="arrow" presStyleLbl="bgShp" presStyleIdx="0" presStyleCnt="1"/>
      <dgm:spPr/>
    </dgm:pt>
    <dgm:pt modelId="{00E00D12-2C72-473A-9D2B-A2C5ECD6D026}" type="pres">
      <dgm:prSet presAssocID="{B63F6546-CBAE-463C-9E52-E3B0F887EFEB}" presName="points" presStyleCnt="0"/>
      <dgm:spPr/>
    </dgm:pt>
    <dgm:pt modelId="{ADB3445B-FF12-4FB5-ABC9-8A686C542462}" type="pres">
      <dgm:prSet presAssocID="{D7531417-70CC-4471-BE9E-880F7636FD98}" presName="compositeA" presStyleCnt="0"/>
      <dgm:spPr/>
    </dgm:pt>
    <dgm:pt modelId="{C1D47C8C-1F62-4746-9141-B55834F028EA}" type="pres">
      <dgm:prSet presAssocID="{D7531417-70CC-4471-BE9E-880F7636FD98}" presName="textA" presStyleLbl="revTx" presStyleIdx="0" presStyleCnt="2">
        <dgm:presLayoutVars>
          <dgm:bulletEnabled val="1"/>
        </dgm:presLayoutVars>
      </dgm:prSet>
      <dgm:spPr/>
    </dgm:pt>
    <dgm:pt modelId="{92525A28-C4E1-4A24-B98A-B7771702F5C6}" type="pres">
      <dgm:prSet presAssocID="{D7531417-70CC-4471-BE9E-880F7636FD98}" presName="circleA" presStyleLbl="node1" presStyleIdx="0" presStyleCnt="2"/>
      <dgm:spPr/>
    </dgm:pt>
    <dgm:pt modelId="{7970426E-4EF2-4754-A787-1D118829EEBE}" type="pres">
      <dgm:prSet presAssocID="{D7531417-70CC-4471-BE9E-880F7636FD98}" presName="spaceA" presStyleCnt="0"/>
      <dgm:spPr/>
    </dgm:pt>
    <dgm:pt modelId="{1B1246EF-BD11-4A9D-B77F-16BC2009FAAE}" type="pres">
      <dgm:prSet presAssocID="{0E16D339-FF0A-4EDB-B8DF-8AAABB465802}" presName="space" presStyleCnt="0"/>
      <dgm:spPr/>
    </dgm:pt>
    <dgm:pt modelId="{85A6B45C-0E91-42DE-86CC-E7A468910853}" type="pres">
      <dgm:prSet presAssocID="{B0D68CD8-D780-4952-A24C-D8316AC64B0A}" presName="compositeB" presStyleCnt="0"/>
      <dgm:spPr/>
    </dgm:pt>
    <dgm:pt modelId="{91A3D8DD-A077-4657-BF85-BE2D583BFE3E}" type="pres">
      <dgm:prSet presAssocID="{B0D68CD8-D780-4952-A24C-D8316AC64B0A}" presName="textB" presStyleLbl="revTx" presStyleIdx="1" presStyleCnt="2">
        <dgm:presLayoutVars>
          <dgm:bulletEnabled val="1"/>
        </dgm:presLayoutVars>
      </dgm:prSet>
      <dgm:spPr/>
    </dgm:pt>
    <dgm:pt modelId="{154A542E-6787-4588-BD8C-E0957B167E8F}" type="pres">
      <dgm:prSet presAssocID="{B0D68CD8-D780-4952-A24C-D8316AC64B0A}" presName="circleB" presStyleLbl="node1" presStyleIdx="1" presStyleCnt="2"/>
      <dgm:spPr/>
    </dgm:pt>
    <dgm:pt modelId="{8882D2A8-8FE3-4408-806C-7A0CE2E423F8}" type="pres">
      <dgm:prSet presAssocID="{B0D68CD8-D780-4952-A24C-D8316AC64B0A}" presName="spaceB" presStyleCnt="0"/>
      <dgm:spPr/>
    </dgm:pt>
  </dgm:ptLst>
  <dgm:cxnLst>
    <dgm:cxn modelId="{820E120F-6F00-4091-83BA-14FF4F29A86F}" srcId="{B63F6546-CBAE-463C-9E52-E3B0F887EFEB}" destId="{B0D68CD8-D780-4952-A24C-D8316AC64B0A}" srcOrd="1" destOrd="0" parTransId="{8D8C774C-2389-4E28-AFC7-C40B1E8032ED}" sibTransId="{E2652CED-E0F0-4357-B653-6412FF6B6B27}"/>
    <dgm:cxn modelId="{75048D4A-3E92-44C2-9B67-86776C423701}" type="presOf" srcId="{B63F6546-CBAE-463C-9E52-E3B0F887EFEB}" destId="{4879D872-4FA9-4DE2-A39F-27B53EFED066}" srcOrd="0" destOrd="0" presId="urn:microsoft.com/office/officeart/2005/8/layout/hProcess11"/>
    <dgm:cxn modelId="{40B40782-15B3-44A5-9A19-C781732BEDC9}" type="presOf" srcId="{D7531417-70CC-4471-BE9E-880F7636FD98}" destId="{C1D47C8C-1F62-4746-9141-B55834F028EA}" srcOrd="0" destOrd="0" presId="urn:microsoft.com/office/officeart/2005/8/layout/hProcess11"/>
    <dgm:cxn modelId="{547954D4-96A0-4E5D-8D66-505EF8C6FF91}" type="presOf" srcId="{B0D68CD8-D780-4952-A24C-D8316AC64B0A}" destId="{91A3D8DD-A077-4657-BF85-BE2D583BFE3E}" srcOrd="0" destOrd="0" presId="urn:microsoft.com/office/officeart/2005/8/layout/hProcess11"/>
    <dgm:cxn modelId="{5DB0F9DA-41DC-43B5-A2F9-CF0244E20672}" srcId="{B63F6546-CBAE-463C-9E52-E3B0F887EFEB}" destId="{D7531417-70CC-4471-BE9E-880F7636FD98}" srcOrd="0" destOrd="0" parTransId="{BA0F74D9-3AC2-426F-85E6-5B4799F11769}" sibTransId="{0E16D339-FF0A-4EDB-B8DF-8AAABB465802}"/>
    <dgm:cxn modelId="{C4CC5ABC-24BA-4337-8742-6B2609E2D267}" type="presParOf" srcId="{4879D872-4FA9-4DE2-A39F-27B53EFED066}" destId="{E51F60B7-607D-4D6D-9E1C-76FC17BC5B7C}" srcOrd="0" destOrd="0" presId="urn:microsoft.com/office/officeart/2005/8/layout/hProcess11"/>
    <dgm:cxn modelId="{9E92C105-3A3E-4104-88B6-C56BF027191B}" type="presParOf" srcId="{4879D872-4FA9-4DE2-A39F-27B53EFED066}" destId="{00E00D12-2C72-473A-9D2B-A2C5ECD6D026}" srcOrd="1" destOrd="0" presId="urn:microsoft.com/office/officeart/2005/8/layout/hProcess11"/>
    <dgm:cxn modelId="{75AD0A8C-4750-48FB-A084-EEC552D650F0}" type="presParOf" srcId="{00E00D12-2C72-473A-9D2B-A2C5ECD6D026}" destId="{ADB3445B-FF12-4FB5-ABC9-8A686C542462}" srcOrd="0" destOrd="0" presId="urn:microsoft.com/office/officeart/2005/8/layout/hProcess11"/>
    <dgm:cxn modelId="{44D0685B-96E9-4C23-B5CF-12C9B0F23758}" type="presParOf" srcId="{ADB3445B-FF12-4FB5-ABC9-8A686C542462}" destId="{C1D47C8C-1F62-4746-9141-B55834F028EA}" srcOrd="0" destOrd="0" presId="urn:microsoft.com/office/officeart/2005/8/layout/hProcess11"/>
    <dgm:cxn modelId="{2762D19F-BBC3-42E2-BDA6-62A33001FB72}" type="presParOf" srcId="{ADB3445B-FF12-4FB5-ABC9-8A686C542462}" destId="{92525A28-C4E1-4A24-B98A-B7771702F5C6}" srcOrd="1" destOrd="0" presId="urn:microsoft.com/office/officeart/2005/8/layout/hProcess11"/>
    <dgm:cxn modelId="{D049FD3B-CF3E-4B4E-8F19-61E563F8D68D}" type="presParOf" srcId="{ADB3445B-FF12-4FB5-ABC9-8A686C542462}" destId="{7970426E-4EF2-4754-A787-1D118829EEBE}" srcOrd="2" destOrd="0" presId="urn:microsoft.com/office/officeart/2005/8/layout/hProcess11"/>
    <dgm:cxn modelId="{04474669-8ED4-416E-BECF-B601E0186182}" type="presParOf" srcId="{00E00D12-2C72-473A-9D2B-A2C5ECD6D026}" destId="{1B1246EF-BD11-4A9D-B77F-16BC2009FAAE}" srcOrd="1" destOrd="0" presId="urn:microsoft.com/office/officeart/2005/8/layout/hProcess11"/>
    <dgm:cxn modelId="{3688DAF7-4BD7-4F74-8071-0EE8A8585C30}" type="presParOf" srcId="{00E00D12-2C72-473A-9D2B-A2C5ECD6D026}" destId="{85A6B45C-0E91-42DE-86CC-E7A468910853}" srcOrd="2" destOrd="0" presId="urn:microsoft.com/office/officeart/2005/8/layout/hProcess11"/>
    <dgm:cxn modelId="{B1072294-A978-46B3-ADA9-B86352186EF2}" type="presParOf" srcId="{85A6B45C-0E91-42DE-86CC-E7A468910853}" destId="{91A3D8DD-A077-4657-BF85-BE2D583BFE3E}" srcOrd="0" destOrd="0" presId="urn:microsoft.com/office/officeart/2005/8/layout/hProcess11"/>
    <dgm:cxn modelId="{C9247EBC-7010-4D3F-83C0-965433C7ECF2}" type="presParOf" srcId="{85A6B45C-0E91-42DE-86CC-E7A468910853}" destId="{154A542E-6787-4588-BD8C-E0957B167E8F}" srcOrd="1" destOrd="0" presId="urn:microsoft.com/office/officeart/2005/8/layout/hProcess11"/>
    <dgm:cxn modelId="{BA796619-3AC0-4AD6-8103-8C5D4CE4F8CC}" type="presParOf" srcId="{85A6B45C-0E91-42DE-86CC-E7A468910853}" destId="{8882D2A8-8FE3-4408-806C-7A0CE2E423F8}"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F60B7-607D-4D6D-9E1C-76FC17BC5B7C}">
      <dsp:nvSpPr>
        <dsp:cNvPr id="0" name=""/>
        <dsp:cNvSpPr/>
      </dsp:nvSpPr>
      <dsp:spPr>
        <a:xfrm>
          <a:off x="0" y="832965"/>
          <a:ext cx="17734547" cy="111062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47C8C-1F62-4746-9141-B55834F028EA}">
      <dsp:nvSpPr>
        <dsp:cNvPr id="0" name=""/>
        <dsp:cNvSpPr/>
      </dsp:nvSpPr>
      <dsp:spPr>
        <a:xfrm>
          <a:off x="194" y="0"/>
          <a:ext cx="7785708" cy="111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lv-LV" sz="1600" kern="1200">
              <a:latin typeface="Poppins" panose="00000500000000000000" pitchFamily="2" charset="-70"/>
              <a:cs typeface="Poppins" panose="00000500000000000000" pitchFamily="2" charset="-70"/>
            </a:rPr>
            <a:t>Direktīvas </a:t>
          </a:r>
          <a:r>
            <a:rPr lang="lv-LV" sz="1600" kern="1200">
              <a:latin typeface="Poppins" panose="00000500000000000000" pitchFamily="2" charset="-70"/>
              <a:cs typeface="Poppins" panose="00000500000000000000" pitchFamily="2" charset="-70"/>
              <a:hlinkClick xmlns:r="http://schemas.openxmlformats.org/officeDocument/2006/relationships" r:id="rId1"/>
            </a:rPr>
            <a:t>2019/1161</a:t>
          </a:r>
          <a:r>
            <a:rPr lang="lv-LV" sz="1600" kern="1200">
              <a:latin typeface="Poppins" panose="00000500000000000000" pitchFamily="2" charset="-70"/>
              <a:cs typeface="Poppins" panose="00000500000000000000" pitchFamily="2" charset="-70"/>
            </a:rPr>
            <a:t> prasības pārņemtas, lai katrā autotransporta līdzekļu iepirkumā un noteiktos pakalpojumu līgumos, </a:t>
          </a:r>
          <a:r>
            <a:rPr lang="lv-LV" sz="1600" b="1" kern="1200">
              <a:latin typeface="Poppins" panose="00000500000000000000" pitchFamily="2" charset="-70"/>
              <a:cs typeface="Poppins" panose="00000500000000000000" pitchFamily="2" charset="-70"/>
            </a:rPr>
            <a:t>nodrošinātu noteikto procentu </a:t>
          </a:r>
          <a:r>
            <a:rPr lang="lv-LV" sz="1600" kern="1200">
              <a:solidFill>
                <a:schemeClr val="tx1"/>
              </a:solidFill>
              <a:latin typeface="League Spartan"/>
            </a:rPr>
            <a:t>„</a:t>
          </a:r>
          <a:r>
            <a:rPr lang="lv-LV" sz="1600" b="1" kern="1200">
              <a:latin typeface="Poppins" panose="00000500000000000000" pitchFamily="2" charset="-70"/>
              <a:cs typeface="Poppins" panose="00000500000000000000" pitchFamily="2" charset="-70"/>
            </a:rPr>
            <a:t>tīru</a:t>
          </a:r>
          <a:r>
            <a:rPr lang="lv-LV" sz="1600" kern="1200">
              <a:solidFill>
                <a:schemeClr val="tx1"/>
              </a:solidFill>
              <a:latin typeface="League Spartan"/>
            </a:rPr>
            <a:t>’’</a:t>
          </a:r>
          <a:r>
            <a:rPr lang="lv-LV" sz="1600" b="1" kern="1200">
              <a:latin typeface="Poppins" panose="00000500000000000000" pitchFamily="2" charset="-70"/>
              <a:cs typeface="Poppins" panose="00000500000000000000" pitchFamily="2" charset="-70"/>
            </a:rPr>
            <a:t> transportlīdzekļu</a:t>
          </a:r>
          <a:endParaRPr lang="lv-LV" sz="1600" kern="1200">
            <a:latin typeface="Poppins" panose="00000500000000000000" pitchFamily="2" charset="-70"/>
            <a:cs typeface="Poppins" panose="00000500000000000000" pitchFamily="2" charset="-70"/>
          </a:endParaRPr>
        </a:p>
      </dsp:txBody>
      <dsp:txXfrm>
        <a:off x="194" y="0"/>
        <a:ext cx="7785708" cy="1110620"/>
      </dsp:txXfrm>
    </dsp:sp>
    <dsp:sp modelId="{92525A28-C4E1-4A24-B98A-B7771702F5C6}">
      <dsp:nvSpPr>
        <dsp:cNvPr id="0" name=""/>
        <dsp:cNvSpPr/>
      </dsp:nvSpPr>
      <dsp:spPr>
        <a:xfrm>
          <a:off x="3754221" y="1249448"/>
          <a:ext cx="277655" cy="2776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3D8DD-A077-4657-BF85-BE2D583BFE3E}">
      <dsp:nvSpPr>
        <dsp:cNvPr id="0" name=""/>
        <dsp:cNvSpPr/>
      </dsp:nvSpPr>
      <dsp:spPr>
        <a:xfrm>
          <a:off x="8175188" y="1665931"/>
          <a:ext cx="7785708" cy="111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kern="1200">
              <a:latin typeface="Poppins" panose="00000500000000000000" pitchFamily="2" charset="-70"/>
              <a:cs typeface="Poppins" panose="00000500000000000000" pitchFamily="2" charset="-70"/>
            </a:rPr>
            <a:t>Transportlīdzekļi, kas darbināmi </a:t>
          </a:r>
          <a:r>
            <a:rPr lang="lv-LV" sz="1600" b="1" kern="1200">
              <a:latin typeface="Poppins" panose="00000500000000000000" pitchFamily="2" charset="-70"/>
              <a:cs typeface="Poppins" panose="00000500000000000000" pitchFamily="2" charset="-70"/>
            </a:rPr>
            <a:t>ar elektrību, izpilda </a:t>
          </a:r>
          <a:r>
            <a:rPr lang="lv-LV" sz="1600" kern="1200">
              <a:solidFill>
                <a:schemeClr val="tx1"/>
              </a:solidFill>
              <a:latin typeface="League Spartan"/>
            </a:rPr>
            <a:t>„</a:t>
          </a:r>
          <a:r>
            <a:rPr lang="lv-LV" sz="1600" b="1" kern="1200">
              <a:solidFill>
                <a:schemeClr val="tx1"/>
              </a:solidFill>
              <a:latin typeface="Poppins" panose="00000500000000000000" pitchFamily="2" charset="-70"/>
              <a:cs typeface="Poppins" panose="00000500000000000000" pitchFamily="2" charset="-70"/>
            </a:rPr>
            <a:t>tīrā</a:t>
          </a:r>
          <a:r>
            <a:rPr lang="lv-LV" sz="1600" kern="1200">
              <a:solidFill>
                <a:schemeClr val="tx1"/>
              </a:solidFill>
              <a:latin typeface="League Spartan"/>
            </a:rPr>
            <a:t>’’</a:t>
          </a:r>
          <a:r>
            <a:rPr lang="lv-LV" sz="1600" b="1" kern="1200">
              <a:solidFill>
                <a:schemeClr val="tx1"/>
              </a:solidFill>
              <a:latin typeface="Poppins" panose="00000500000000000000" pitchFamily="2" charset="-70"/>
              <a:cs typeface="Poppins" panose="00000500000000000000" pitchFamily="2" charset="-70"/>
            </a:rPr>
            <a:t> </a:t>
          </a:r>
          <a:r>
            <a:rPr lang="lv-LV" sz="1600" b="1" kern="1200">
              <a:latin typeface="Poppins" panose="00000500000000000000" pitchFamily="2" charset="-70"/>
              <a:cs typeface="Poppins" panose="00000500000000000000" pitchFamily="2" charset="-70"/>
            </a:rPr>
            <a:t>transportlīdzekļa atbilstības prasības</a:t>
          </a:r>
          <a:endParaRPr lang="lv-LV" sz="1600" kern="1200">
            <a:latin typeface="Poppins" panose="00000500000000000000" pitchFamily="2" charset="-70"/>
            <a:cs typeface="Poppins" panose="00000500000000000000" pitchFamily="2" charset="-70"/>
          </a:endParaRPr>
        </a:p>
      </dsp:txBody>
      <dsp:txXfrm>
        <a:off x="8175188" y="1665931"/>
        <a:ext cx="7785708" cy="1110620"/>
      </dsp:txXfrm>
    </dsp:sp>
    <dsp:sp modelId="{154A542E-6787-4588-BD8C-E0957B167E8F}">
      <dsp:nvSpPr>
        <dsp:cNvPr id="0" name=""/>
        <dsp:cNvSpPr/>
      </dsp:nvSpPr>
      <dsp:spPr>
        <a:xfrm>
          <a:off x="11929215" y="1249448"/>
          <a:ext cx="277655" cy="277655"/>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6C9D2-11A4-4BBA-9018-4B7AAAF2CFC1}" type="datetimeFigureOut">
              <a:rPr lang="lv-LV" smtClean="0"/>
              <a:t>20.03.2024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F9E76-95D1-4E88-8619-F72294793444}" type="slidenum">
              <a:rPr lang="lv-LV" smtClean="0"/>
              <a:t>‹#›</a:t>
            </a:fld>
            <a:endParaRPr lang="lv-LV"/>
          </a:p>
        </p:txBody>
      </p:sp>
    </p:spTree>
    <p:extLst>
      <p:ext uri="{BB962C8B-B14F-4D97-AF65-F5344CB8AC3E}">
        <p14:creationId xmlns:p14="http://schemas.microsoft.com/office/powerpoint/2010/main" val="82391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69F9E76-95D1-4E88-8619-F72294793444}" type="slidenum">
              <a:rPr lang="lv-LV" smtClean="0"/>
              <a:t>2</a:t>
            </a:fld>
            <a:endParaRPr lang="lv-LV"/>
          </a:p>
        </p:txBody>
      </p:sp>
    </p:spTree>
    <p:extLst>
      <p:ext uri="{BB962C8B-B14F-4D97-AF65-F5344CB8AC3E}">
        <p14:creationId xmlns:p14="http://schemas.microsoft.com/office/powerpoint/2010/main" val="293922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69F9E76-95D1-4E88-8619-F72294793444}" type="slidenum">
              <a:rPr lang="lv-LV" smtClean="0"/>
              <a:t>5</a:t>
            </a:fld>
            <a:endParaRPr lang="lv-LV"/>
          </a:p>
        </p:txBody>
      </p:sp>
    </p:spTree>
    <p:extLst>
      <p:ext uri="{BB962C8B-B14F-4D97-AF65-F5344CB8AC3E}">
        <p14:creationId xmlns:p14="http://schemas.microsoft.com/office/powerpoint/2010/main" val="36066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69F9E76-95D1-4E88-8619-F72294793444}" type="slidenum">
              <a:rPr lang="lv-LV" smtClean="0"/>
              <a:t>6</a:t>
            </a:fld>
            <a:endParaRPr lang="lv-LV"/>
          </a:p>
        </p:txBody>
      </p:sp>
    </p:spTree>
    <p:extLst>
      <p:ext uri="{BB962C8B-B14F-4D97-AF65-F5344CB8AC3E}">
        <p14:creationId xmlns:p14="http://schemas.microsoft.com/office/powerpoint/2010/main" val="128538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69F9E76-95D1-4E88-8619-F72294793444}" type="slidenum">
              <a:rPr lang="lv-LV" smtClean="0"/>
              <a:t>7</a:t>
            </a:fld>
            <a:endParaRPr lang="lv-LV"/>
          </a:p>
        </p:txBody>
      </p:sp>
    </p:spTree>
    <p:extLst>
      <p:ext uri="{BB962C8B-B14F-4D97-AF65-F5344CB8AC3E}">
        <p14:creationId xmlns:p14="http://schemas.microsoft.com/office/powerpoint/2010/main" val="373331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69F9E76-95D1-4E88-8619-F72294793444}" type="slidenum">
              <a:rPr lang="lv-LV" smtClean="0"/>
              <a:t>12</a:t>
            </a:fld>
            <a:endParaRPr lang="lv-LV"/>
          </a:p>
        </p:txBody>
      </p:sp>
    </p:spTree>
    <p:extLst>
      <p:ext uri="{BB962C8B-B14F-4D97-AF65-F5344CB8AC3E}">
        <p14:creationId xmlns:p14="http://schemas.microsoft.com/office/powerpoint/2010/main" val="17834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E5E8A-7F52-7062-5417-C5EB1D7B3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36E1C-F788-9360-A858-B9DAC24C0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7A512-B92B-962D-2872-8819FF8A1984}"/>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718A58E8-7FBA-0518-71E4-1A3E621C5ECE}"/>
              </a:ext>
            </a:extLst>
          </p:cNvPr>
          <p:cNvSpPr>
            <a:spLocks noGrp="1"/>
          </p:cNvSpPr>
          <p:nvPr>
            <p:ph type="sldNum" sz="quarter" idx="5"/>
          </p:nvPr>
        </p:nvSpPr>
        <p:spPr/>
        <p:txBody>
          <a:bodyPr/>
          <a:lstStyle/>
          <a:p>
            <a:fld id="{569F9E76-95D1-4E88-8619-F72294793444}" type="slidenum">
              <a:rPr lang="lv-LV" smtClean="0"/>
              <a:t>15</a:t>
            </a:fld>
            <a:endParaRPr lang="lv-LV"/>
          </a:p>
        </p:txBody>
      </p:sp>
    </p:spTree>
    <p:extLst>
      <p:ext uri="{BB962C8B-B14F-4D97-AF65-F5344CB8AC3E}">
        <p14:creationId xmlns:p14="http://schemas.microsoft.com/office/powerpoint/2010/main" val="255865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sv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jpeg"/><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slideLayout" Target="../slideLayouts/slideLayout7.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chart" Target="../charts/chart2.xml"/><Relationship Id="rId18" Type="http://schemas.openxmlformats.org/officeDocument/2006/relationships/image" Target="../media/image26.sv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6.jpeg"/><Relationship Id="rId17" Type="http://schemas.openxmlformats.org/officeDocument/2006/relationships/image" Target="../media/image25.png"/><Relationship Id="rId2" Type="http://schemas.openxmlformats.org/officeDocument/2006/relationships/tags" Target="../tags/tag140.xml"/><Relationship Id="rId16" Type="http://schemas.openxmlformats.org/officeDocument/2006/relationships/image" Target="../media/image23.sv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slideLayout" Target="../slideLayouts/slideLayout7.xml"/><Relationship Id="rId5" Type="http://schemas.openxmlformats.org/officeDocument/2006/relationships/tags" Target="../tags/tag143.xml"/><Relationship Id="rId15" Type="http://schemas.openxmlformats.org/officeDocument/2006/relationships/image" Target="../media/image22.png"/><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diagramData" Target="../diagrams/data1.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6.jpeg"/><Relationship Id="rId17" Type="http://schemas.microsoft.com/office/2007/relationships/diagramDrawing" Target="../diagrams/drawing1.xml"/><Relationship Id="rId2" Type="http://schemas.openxmlformats.org/officeDocument/2006/relationships/tags" Target="../tags/tag150.xml"/><Relationship Id="rId16" Type="http://schemas.openxmlformats.org/officeDocument/2006/relationships/diagramColors" Target="../diagrams/colors1.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notesSlide" Target="../notesSlides/notesSlide5.xml"/><Relationship Id="rId5" Type="http://schemas.openxmlformats.org/officeDocument/2006/relationships/tags" Target="../tags/tag153.xml"/><Relationship Id="rId15" Type="http://schemas.openxmlformats.org/officeDocument/2006/relationships/diagramQuickStyle" Target="../diagrams/quickStyle1.xml"/><Relationship Id="rId10" Type="http://schemas.openxmlformats.org/officeDocument/2006/relationships/slideLayout" Target="../slideLayouts/slideLayout7.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160.xml"/><Relationship Id="rId7" Type="http://schemas.openxmlformats.org/officeDocument/2006/relationships/package" Target="../embeddings/Microsoft_Word_Document.docx"/><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tags" Target="../tags/tag161.xml"/><Relationship Id="rId9" Type="http://schemas.openxmlformats.org/officeDocument/2006/relationships/hyperlink" Target="https://www.iub.gov.lv/lv/skaidrojums-tira-autotransporta-iepirkumi" TargetMode="External"/></Relationships>
</file>

<file path=ppt/slides/_rels/slide14.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tags" Target="../tags/tag187.xml"/><Relationship Id="rId3" Type="http://schemas.openxmlformats.org/officeDocument/2006/relationships/tags" Target="../tags/tag164.xml"/><Relationship Id="rId21" Type="http://schemas.openxmlformats.org/officeDocument/2006/relationships/tags" Target="../tags/tag182.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tags" Target="../tags/tag186.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29" Type="http://schemas.openxmlformats.org/officeDocument/2006/relationships/image" Target="../media/image28.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tags" Target="../tags/tag185.xml"/><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28" Type="http://schemas.openxmlformats.org/officeDocument/2006/relationships/image" Target="../media/image6.jpeg"/><Relationship Id="rId10" Type="http://schemas.openxmlformats.org/officeDocument/2006/relationships/tags" Target="../tags/tag171.xml"/><Relationship Id="rId19" Type="http://schemas.openxmlformats.org/officeDocument/2006/relationships/tags" Target="../tags/tag180.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slideLayout" Target="../slideLayouts/slideLayout7.xml"/><Relationship Id="rId30"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3" Type="http://schemas.openxmlformats.org/officeDocument/2006/relationships/tags" Target="../tags/tag190.xml"/><Relationship Id="rId21" Type="http://schemas.openxmlformats.org/officeDocument/2006/relationships/tags" Target="../tags/tag208.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image" Target="../media/image6.jpeg"/><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notesSlide" Target="../notesSlides/notesSlide6.xml"/><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slideLayout" Target="../slideLayouts/slideLayout7.xml"/><Relationship Id="rId10" Type="http://schemas.openxmlformats.org/officeDocument/2006/relationships/tags" Target="../tags/tag197.xml"/><Relationship Id="rId19" Type="http://schemas.openxmlformats.org/officeDocument/2006/relationships/tags" Target="../tags/tag20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4.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31.svg"/><Relationship Id="rId5" Type="http://schemas.openxmlformats.org/officeDocument/2006/relationships/tags" Target="../tags/tag214.xml"/><Relationship Id="rId10" Type="http://schemas.openxmlformats.org/officeDocument/2006/relationships/image" Target="../media/image30.png"/><Relationship Id="rId4" Type="http://schemas.openxmlformats.org/officeDocument/2006/relationships/tags" Target="../tags/tag213.xml"/><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6.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notesSlide" Target="../notesSlides/notesSlide1.xml"/><Relationship Id="rId2" Type="http://schemas.openxmlformats.org/officeDocument/2006/relationships/tags" Target="../tags/tag11.xml"/><Relationship Id="rId16" Type="http://schemas.openxmlformats.org/officeDocument/2006/relationships/slideLayout" Target="../slideLayouts/slideLayout7.xml"/><Relationship Id="rId20" Type="http://schemas.openxmlformats.org/officeDocument/2006/relationships/image" Target="../media/image8.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image" Target="../media/image7.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slideLayout" Target="../slideLayouts/slideLayout7.xml"/><Relationship Id="rId3" Type="http://schemas.openxmlformats.org/officeDocument/2006/relationships/tags" Target="../tags/tag27.xml"/><Relationship Id="rId21" Type="http://schemas.openxmlformats.org/officeDocument/2006/relationships/image" Target="../media/image9.png"/><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chart" Target="../charts/chart1.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image" Target="../media/image10.png"/><Relationship Id="rId10" Type="http://schemas.openxmlformats.org/officeDocument/2006/relationships/tags" Target="../tags/tag34.xml"/><Relationship Id="rId19" Type="http://schemas.openxmlformats.org/officeDocument/2006/relationships/image" Target="../media/image6.jpe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microsoft.com/office/2007/relationships/hdphoto" Target="../media/hdphoto2.wdp"/><Relationship Id="rId2" Type="http://schemas.openxmlformats.org/officeDocument/2006/relationships/tags" Target="../tags/tag43.xml"/><Relationship Id="rId16" Type="http://schemas.openxmlformats.org/officeDocument/2006/relationships/image" Target="../media/image11.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6.jpe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image" Target="../media/image6.jpe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notesSlide" Target="../notesSlides/notesSlide2.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notesSlide" Target="../notesSlides/notesSlide3.xml"/><Relationship Id="rId18" Type="http://schemas.openxmlformats.org/officeDocument/2006/relationships/image" Target="../media/image15.sv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Layout" Target="../slideLayouts/slideLayout7.xml"/><Relationship Id="rId17" Type="http://schemas.openxmlformats.org/officeDocument/2006/relationships/image" Target="../media/image14.png"/><Relationship Id="rId2" Type="http://schemas.openxmlformats.org/officeDocument/2006/relationships/tags" Target="../tags/tag82.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image" Target="../media/image12.png"/><Relationship Id="rId10" Type="http://schemas.openxmlformats.org/officeDocument/2006/relationships/tags" Target="../tags/tag90.xml"/><Relationship Id="rId19" Type="http://schemas.openxmlformats.org/officeDocument/2006/relationships/image" Target="../media/image16.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notesSlide" Target="../notesSlides/notesSlide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slideLayout" Target="../slideLayouts/slideLayout7.xml"/><Relationship Id="rId2" Type="http://schemas.openxmlformats.org/officeDocument/2006/relationships/tags" Target="../tags/tag93.xml"/><Relationship Id="rId16" Type="http://schemas.openxmlformats.org/officeDocument/2006/relationships/tags" Target="../tags/tag107.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10" Type="http://schemas.openxmlformats.org/officeDocument/2006/relationships/tags" Target="../tags/tag101.xml"/><Relationship Id="rId19" Type="http://schemas.openxmlformats.org/officeDocument/2006/relationships/image" Target="../media/image6.jpe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image" Target="../media/image20.png"/><Relationship Id="rId3" Type="http://schemas.openxmlformats.org/officeDocument/2006/relationships/tags" Target="../tags/tag110.xml"/><Relationship Id="rId21" Type="http://schemas.openxmlformats.org/officeDocument/2006/relationships/image" Target="../media/image23.svg"/><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image" Target="../media/image19.svg"/><Relationship Id="rId2" Type="http://schemas.openxmlformats.org/officeDocument/2006/relationships/tags" Target="../tags/tag10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image" Target="../media/image6.jpeg"/><Relationship Id="rId10" Type="http://schemas.openxmlformats.org/officeDocument/2006/relationships/tags" Target="../tags/tag117.xml"/><Relationship Id="rId19" Type="http://schemas.openxmlformats.org/officeDocument/2006/relationships/image" Target="../media/image21.svg"/><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3.xml"/><Relationship Id="rId7"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l="-20312" r="-20312"/>
            </a:stretch>
          </a:blipFill>
        </p:spPr>
        <p:txBody>
          <a:bodyPr/>
          <a:lstStyle/>
          <a:p>
            <a:endParaRPr lang="lv-LV"/>
          </a:p>
        </p:txBody>
      </p:sp>
      <p:grpSp>
        <p:nvGrpSpPr>
          <p:cNvPr id="3" name="Group 3"/>
          <p:cNvGrpSpPr/>
          <p:nvPr>
            <p:custDataLst>
              <p:tags r:id="rId2"/>
            </p:custDataLst>
          </p:nvPr>
        </p:nvGrpSpPr>
        <p:grpSpPr>
          <a:xfrm>
            <a:off x="0" y="-180826"/>
            <a:ext cx="3086100" cy="10467826"/>
            <a:chOff x="0" y="-47625"/>
            <a:chExt cx="812800" cy="2756958"/>
          </a:xfrm>
        </p:grpSpPr>
        <p:sp>
          <p:nvSpPr>
            <p:cNvPr id="4" name="Freeform 4"/>
            <p:cNvSpPr/>
            <p:nvPr>
              <p:custDataLst>
                <p:tags r:id="rId8"/>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593C8F"/>
            </a:solidFill>
          </p:spPr>
          <p:txBody>
            <a:bodyPr/>
            <a:lstStyle/>
            <a:p>
              <a:endParaRPr lang="lv-LV"/>
            </a:p>
          </p:txBody>
        </p:sp>
        <p:sp>
          <p:nvSpPr>
            <p:cNvPr id="5" name="TextBox 5"/>
            <p:cNvSpPr txBox="1"/>
            <p:nvPr>
              <p:custDataLst>
                <p:tags r:id="rId9"/>
              </p:custDataLst>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7" name="TextBox 7"/>
          <p:cNvSpPr txBox="1"/>
          <p:nvPr>
            <p:custDataLst>
              <p:tags r:id="rId3"/>
            </p:custDataLst>
          </p:nvPr>
        </p:nvSpPr>
        <p:spPr>
          <a:xfrm>
            <a:off x="3625401" y="3740277"/>
            <a:ext cx="12215611" cy="2031325"/>
          </a:xfrm>
          <a:prstGeom prst="rect">
            <a:avLst/>
          </a:prstGeom>
        </p:spPr>
        <p:txBody>
          <a:bodyPr wrap="square" lIns="0" tIns="0" rIns="0" bIns="0" rtlCol="0" anchor="t">
            <a:spAutoFit/>
          </a:bodyPr>
          <a:lstStyle/>
          <a:p>
            <a:pPr>
              <a:spcBef>
                <a:spcPct val="0"/>
              </a:spcBef>
            </a:pPr>
            <a:r>
              <a:rPr lang="lv-LV" sz="4400">
                <a:solidFill>
                  <a:srgbClr val="593C8F"/>
                </a:solidFill>
                <a:latin typeface="League Spartan"/>
              </a:rPr>
              <a:t>6.1.1.6. pasākums „</a:t>
            </a:r>
            <a:r>
              <a:rPr lang="lv-LV" sz="4400" err="1">
                <a:solidFill>
                  <a:srgbClr val="593C8F"/>
                </a:solidFill>
                <a:latin typeface="League Spartan"/>
              </a:rPr>
              <a:t>Bezemisiju</a:t>
            </a:r>
            <a:r>
              <a:rPr lang="lv-LV" sz="4400">
                <a:solidFill>
                  <a:srgbClr val="593C8F"/>
                </a:solidFill>
                <a:latin typeface="League Spartan"/>
              </a:rPr>
              <a:t> transportlīdzekļu izmantošanas veicināšana pašvaldībās” </a:t>
            </a:r>
            <a:r>
              <a:rPr lang="lv-LV" sz="2800">
                <a:solidFill>
                  <a:srgbClr val="593C8F"/>
                </a:solidFill>
                <a:latin typeface="League Spartan"/>
              </a:rPr>
              <a:t>(1.kārta)</a:t>
            </a:r>
            <a:endParaRPr lang="lv-LV" sz="4000">
              <a:solidFill>
                <a:srgbClr val="593C8F"/>
              </a:solidFill>
              <a:latin typeface="League Spartan"/>
            </a:endParaRPr>
          </a:p>
        </p:txBody>
      </p:sp>
      <p:sp>
        <p:nvSpPr>
          <p:cNvPr id="9" name="Freeform 9"/>
          <p:cNvSpPr/>
          <p:nvPr>
            <p:custDataLst>
              <p:tags r:id="rId4"/>
            </p:custDataLst>
          </p:nvPr>
        </p:nvSpPr>
        <p:spPr>
          <a:xfrm>
            <a:off x="13763158" y="38735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12">
              <a:alphaModFix amt="37000"/>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10" name="TextBox 10"/>
          <p:cNvSpPr txBox="1"/>
          <p:nvPr>
            <p:custDataLst>
              <p:tags r:id="rId5"/>
            </p:custDataLst>
          </p:nvPr>
        </p:nvSpPr>
        <p:spPr>
          <a:xfrm>
            <a:off x="3625402" y="6202490"/>
            <a:ext cx="12215611" cy="1285673"/>
          </a:xfrm>
          <a:prstGeom prst="rect">
            <a:avLst/>
          </a:prstGeom>
        </p:spPr>
        <p:txBody>
          <a:bodyPr wrap="square" lIns="0" tIns="0" rIns="0" bIns="0" rtlCol="0" anchor="t">
            <a:spAutoFit/>
          </a:bodyPr>
          <a:lstStyle/>
          <a:p>
            <a:pPr algn="just">
              <a:lnSpc>
                <a:spcPts val="3379"/>
              </a:lnSpc>
              <a:spcBef>
                <a:spcPct val="0"/>
              </a:spcBef>
            </a:pPr>
            <a:r>
              <a:rPr lang="lv-LV" sz="2413">
                <a:solidFill>
                  <a:srgbClr val="000000"/>
                </a:solidFill>
                <a:latin typeface="Poppins"/>
              </a:rPr>
              <a:t>Eiropas Savienības kohēzijas politikas programmas 2021.–2027. gadam 6.1.1. specifiskā atbalsta mērķis „Pārejas uz </a:t>
            </a:r>
            <a:r>
              <a:rPr lang="lv-LV" sz="2413" err="1">
                <a:solidFill>
                  <a:srgbClr val="000000"/>
                </a:solidFill>
                <a:latin typeface="Poppins"/>
              </a:rPr>
              <a:t>klimatneitralitāti</a:t>
            </a:r>
            <a:r>
              <a:rPr lang="lv-LV" sz="2413">
                <a:solidFill>
                  <a:srgbClr val="000000"/>
                </a:solidFill>
                <a:latin typeface="Poppins"/>
              </a:rPr>
              <a:t> radīto ekonomisko, sociālo un vides seku mazināšana visvairāk skartajos reģionos” </a:t>
            </a:r>
          </a:p>
        </p:txBody>
      </p:sp>
      <p:pic>
        <p:nvPicPr>
          <p:cNvPr id="1028" name="Picture 4" descr="Sākumlapa | Vides aizsardzības un reģionālās attīstības ministrija">
            <a:extLst>
              <a:ext uri="{FF2B5EF4-FFF2-40B4-BE49-F238E27FC236}">
                <a16:creationId xmlns:a16="http://schemas.microsoft.com/office/drawing/2014/main" id="{936EAEFC-7A28-5D74-DED8-9F000D00A3E5}"/>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180975" y="151498"/>
            <a:ext cx="27241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ue square with yellow stars and a black background&#10;&#10;Description automatically generated">
            <a:extLst>
              <a:ext uri="{FF2B5EF4-FFF2-40B4-BE49-F238E27FC236}">
                <a16:creationId xmlns:a16="http://schemas.microsoft.com/office/drawing/2014/main" id="{65877510-3256-0B8A-0C90-4257D2BD3BDA}"/>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3763158" y="8126129"/>
            <a:ext cx="4160184" cy="17735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
            <a:extLst>
              <a:ext uri="{FF2B5EF4-FFF2-40B4-BE49-F238E27FC236}">
                <a16:creationId xmlns:a16="http://schemas.microsoft.com/office/drawing/2014/main" id="{66685417-1750-9516-C4EE-8170F3FBB042}"/>
              </a:ext>
            </a:extLst>
          </p:cNvPr>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l="-20312" r="-20312"/>
            </a:stretch>
          </a:blipFill>
        </p:spPr>
        <p:txBody>
          <a:bodyPr/>
          <a:lstStyle/>
          <a:p>
            <a:endParaRPr lang="lv-LV"/>
          </a:p>
        </p:txBody>
      </p:sp>
      <p:sp>
        <p:nvSpPr>
          <p:cNvPr id="4" name="TextBox 4"/>
          <p:cNvSpPr txBox="1"/>
          <p:nvPr>
            <p:custDataLst>
              <p:tags r:id="rId2"/>
            </p:custDataLst>
          </p:nvPr>
        </p:nvSpPr>
        <p:spPr>
          <a:xfrm>
            <a:off x="7878070" y="379667"/>
            <a:ext cx="6544963" cy="738238"/>
          </a:xfrm>
          <a:prstGeom prst="rect">
            <a:avLst/>
          </a:prstGeom>
        </p:spPr>
        <p:txBody>
          <a:bodyPr lIns="0" tIns="0" rIns="0" bIns="0" rtlCol="0" anchor="t">
            <a:spAutoFit/>
          </a:bodyPr>
          <a:lstStyle/>
          <a:p>
            <a:pPr>
              <a:lnSpc>
                <a:spcPts val="6018"/>
              </a:lnSpc>
              <a:spcBef>
                <a:spcPct val="0"/>
              </a:spcBef>
            </a:pPr>
            <a:r>
              <a:rPr lang="lv-LV" sz="4298">
                <a:solidFill>
                  <a:srgbClr val="593C8F"/>
                </a:solidFill>
                <a:latin typeface="League Spartan"/>
              </a:rPr>
              <a:t>KVALITĀTES KRITĒRIJI</a:t>
            </a:r>
            <a:endParaRPr lang="en-US" sz="4298">
              <a:solidFill>
                <a:srgbClr val="593C8F"/>
              </a:solidFill>
              <a:latin typeface="League Spartan"/>
            </a:endParaRPr>
          </a:p>
        </p:txBody>
      </p:sp>
      <p:sp>
        <p:nvSpPr>
          <p:cNvPr id="5" name="AutoShape 5"/>
          <p:cNvSpPr/>
          <p:nvPr>
            <p:custDataLst>
              <p:tags r:id="rId3"/>
            </p:custDataLst>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lv-LV" sz="2000" spc="100"/>
          </a:p>
        </p:txBody>
      </p:sp>
      <p:sp>
        <p:nvSpPr>
          <p:cNvPr id="17" name="TextBox 17"/>
          <p:cNvSpPr txBox="1"/>
          <p:nvPr>
            <p:custDataLst>
              <p:tags r:id="rId4"/>
            </p:custDataLst>
          </p:nvPr>
        </p:nvSpPr>
        <p:spPr>
          <a:xfrm>
            <a:off x="914400" y="2240013"/>
            <a:ext cx="7863840" cy="2769989"/>
          </a:xfrm>
          <a:prstGeom prst="rect">
            <a:avLst/>
          </a:prstGeom>
        </p:spPr>
        <p:txBody>
          <a:bodyPr wrap="square" lIns="0" tIns="0" rIns="0" bIns="0" rtlCol="0" anchor="t">
            <a:spAutoFit/>
          </a:bodyPr>
          <a:lstStyle/>
          <a:p>
            <a:pPr marL="342900" indent="-342900">
              <a:lnSpc>
                <a:spcPts val="2448"/>
              </a:lnSpc>
              <a:spcBef>
                <a:spcPct val="0"/>
              </a:spcBef>
              <a:buAutoNum type="arabicPeriod"/>
            </a:pPr>
            <a:r>
              <a:rPr lang="lv-LV" sz="2000" b="1" spc="100">
                <a:solidFill>
                  <a:srgbClr val="000000"/>
                </a:solidFill>
                <a:latin typeface="Poppins"/>
              </a:rPr>
              <a:t>Nolietotu ar fosilās izcelsmes degvielu darbināmu transportlīdzekļu aizstāšana</a:t>
            </a:r>
            <a:endParaRPr lang="lv-LV" sz="2000" spc="100">
              <a:solidFill>
                <a:srgbClr val="000000"/>
              </a:solidFill>
              <a:latin typeface="Poppins"/>
            </a:endParaRPr>
          </a:p>
          <a:p>
            <a:pPr>
              <a:lnSpc>
                <a:spcPts val="2448"/>
              </a:lnSpc>
              <a:spcBef>
                <a:spcPct val="0"/>
              </a:spcBef>
            </a:pPr>
            <a:r>
              <a:rPr lang="lv-LV" sz="2000" spc="100">
                <a:solidFill>
                  <a:srgbClr val="000000"/>
                </a:solidFill>
                <a:latin typeface="Poppins"/>
              </a:rPr>
              <a:t>Projektā plānots pārtraukt ekspluatēt ar fosilās izcelsmes degvielu darbināmus transportlīdzekļus, kuriem pirmreizējās reģistrācijas gads kopš to pirmreizējas reģistrācijas brīža ir līdz 2014. gadam (ieskaitot), aizstājot tos ar </a:t>
            </a:r>
            <a:r>
              <a:rPr lang="lv-LV" sz="2000" spc="100" err="1">
                <a:solidFill>
                  <a:srgbClr val="000000"/>
                </a:solidFill>
                <a:latin typeface="Poppins"/>
              </a:rPr>
              <a:t>bezemisiju</a:t>
            </a:r>
            <a:r>
              <a:rPr lang="lv-LV" sz="2000" spc="100">
                <a:solidFill>
                  <a:srgbClr val="000000"/>
                </a:solidFill>
                <a:latin typeface="Poppins"/>
              </a:rPr>
              <a:t> transportlīdzekļiem</a:t>
            </a:r>
          </a:p>
          <a:p>
            <a:pPr>
              <a:lnSpc>
                <a:spcPts val="2448"/>
              </a:lnSpc>
              <a:spcBef>
                <a:spcPct val="0"/>
              </a:spcBef>
            </a:pPr>
            <a:r>
              <a:rPr lang="lv-LV" sz="2000" spc="100">
                <a:solidFill>
                  <a:schemeClr val="accent6">
                    <a:lumMod val="75000"/>
                  </a:schemeClr>
                </a:solidFill>
                <a:latin typeface="Poppins"/>
              </a:rPr>
              <a:t>Kritērija īpatsvars 22,2 %</a:t>
            </a:r>
          </a:p>
        </p:txBody>
      </p:sp>
      <p:sp>
        <p:nvSpPr>
          <p:cNvPr id="18" name="TextBox 18"/>
          <p:cNvSpPr txBox="1"/>
          <p:nvPr>
            <p:custDataLst>
              <p:tags r:id="rId5"/>
            </p:custDataLst>
          </p:nvPr>
        </p:nvSpPr>
        <p:spPr>
          <a:xfrm>
            <a:off x="896177" y="5272360"/>
            <a:ext cx="7741257" cy="1846659"/>
          </a:xfrm>
          <a:prstGeom prst="rect">
            <a:avLst/>
          </a:prstGeom>
        </p:spPr>
        <p:txBody>
          <a:bodyPr wrap="square" lIns="0" tIns="0" rIns="0" bIns="0" rtlCol="0" anchor="t">
            <a:spAutoFit/>
          </a:bodyPr>
          <a:lstStyle/>
          <a:p>
            <a:pPr>
              <a:lnSpc>
                <a:spcPts val="2448"/>
              </a:lnSpc>
              <a:spcBef>
                <a:spcPct val="0"/>
              </a:spcBef>
            </a:pPr>
            <a:r>
              <a:rPr lang="lv-LV" sz="2000" b="1" spc="100">
                <a:solidFill>
                  <a:srgbClr val="000000"/>
                </a:solidFill>
                <a:latin typeface="Poppins"/>
              </a:rPr>
              <a:t>2. Aizstājamā transportlīdzekļa sēdvietas </a:t>
            </a:r>
          </a:p>
          <a:p>
            <a:pPr>
              <a:lnSpc>
                <a:spcPts val="2448"/>
              </a:lnSpc>
              <a:spcBef>
                <a:spcPct val="0"/>
              </a:spcBef>
            </a:pPr>
            <a:r>
              <a:rPr lang="lv-LV" sz="2000" spc="100">
                <a:solidFill>
                  <a:srgbClr val="000000"/>
                </a:solidFill>
                <a:latin typeface="Poppins"/>
              </a:rPr>
              <a:t>(ja attiecināms)</a:t>
            </a:r>
            <a:endParaRPr lang="lv-LV" sz="2000" b="1" spc="100">
              <a:solidFill>
                <a:srgbClr val="000000"/>
              </a:solidFill>
              <a:latin typeface="Poppins"/>
            </a:endParaRPr>
          </a:p>
          <a:p>
            <a:pPr>
              <a:lnSpc>
                <a:spcPts val="2448"/>
              </a:lnSpc>
              <a:spcBef>
                <a:spcPct val="0"/>
              </a:spcBef>
            </a:pPr>
            <a:r>
              <a:rPr lang="lv-LV" sz="2000" spc="100">
                <a:solidFill>
                  <a:srgbClr val="000000"/>
                </a:solidFill>
                <a:latin typeface="Poppins"/>
              </a:rPr>
              <a:t>Ar fosilās izcelsmes degvielu darbināmā transportlīdzekļa, kuru projekta īstenošanas ietvaros plānots aizstāt, sēdvietu skaits</a:t>
            </a:r>
          </a:p>
          <a:p>
            <a:pPr>
              <a:lnSpc>
                <a:spcPts val="2448"/>
              </a:lnSpc>
              <a:spcBef>
                <a:spcPct val="0"/>
              </a:spcBef>
            </a:pPr>
            <a:r>
              <a:rPr lang="lv-LV" sz="2000" spc="100">
                <a:solidFill>
                  <a:schemeClr val="accent6">
                    <a:lumMod val="75000"/>
                  </a:schemeClr>
                </a:solidFill>
                <a:latin typeface="Poppins"/>
              </a:rPr>
              <a:t>Kritērija īpatsvars 8,3 %</a:t>
            </a:r>
          </a:p>
        </p:txBody>
      </p:sp>
      <p:sp>
        <p:nvSpPr>
          <p:cNvPr id="19" name="TextBox 19"/>
          <p:cNvSpPr txBox="1"/>
          <p:nvPr>
            <p:custDataLst>
              <p:tags r:id="rId6"/>
            </p:custDataLst>
          </p:nvPr>
        </p:nvSpPr>
        <p:spPr>
          <a:xfrm>
            <a:off x="914400" y="7668649"/>
            <a:ext cx="7757821" cy="1274067"/>
          </a:xfrm>
          <a:prstGeom prst="rect">
            <a:avLst/>
          </a:prstGeom>
        </p:spPr>
        <p:txBody>
          <a:bodyPr wrap="square" lIns="0" tIns="0" rIns="0" bIns="0" rtlCol="0" anchor="t">
            <a:spAutoFit/>
          </a:bodyPr>
          <a:lstStyle/>
          <a:p>
            <a:pPr>
              <a:lnSpc>
                <a:spcPts val="2448"/>
              </a:lnSpc>
              <a:spcBef>
                <a:spcPct val="0"/>
              </a:spcBef>
            </a:pPr>
            <a:r>
              <a:rPr lang="lv-LV" sz="2000" b="1" spc="100">
                <a:solidFill>
                  <a:srgbClr val="000000"/>
                </a:solidFill>
                <a:latin typeface="Poppins"/>
              </a:rPr>
              <a:t>3. </a:t>
            </a:r>
            <a:r>
              <a:rPr lang="en-US" sz="2000" b="1" spc="100" err="1">
                <a:solidFill>
                  <a:srgbClr val="000000"/>
                </a:solidFill>
                <a:latin typeface="Poppins"/>
              </a:rPr>
              <a:t>Projekta</a:t>
            </a:r>
            <a:r>
              <a:rPr lang="en-US" sz="2000" b="1" spc="100">
                <a:solidFill>
                  <a:srgbClr val="000000"/>
                </a:solidFill>
                <a:latin typeface="Poppins"/>
              </a:rPr>
              <a:t> </a:t>
            </a:r>
            <a:r>
              <a:rPr lang="en-US" sz="2000" b="1" spc="100" err="1">
                <a:solidFill>
                  <a:srgbClr val="000000"/>
                </a:solidFill>
                <a:latin typeface="Poppins"/>
              </a:rPr>
              <a:t>efektivitāte</a:t>
            </a:r>
            <a:endParaRPr lang="lv-LV" sz="2000" b="1" spc="100">
              <a:solidFill>
                <a:srgbClr val="000000"/>
              </a:solidFill>
              <a:latin typeface="Poppins"/>
            </a:endParaRPr>
          </a:p>
          <a:p>
            <a:pPr lvl="0" indent="0">
              <a:lnSpc>
                <a:spcPts val="2448"/>
              </a:lnSpc>
              <a:spcBef>
                <a:spcPct val="0"/>
              </a:spcBef>
            </a:pPr>
            <a:r>
              <a:rPr lang="lv-LV" sz="2000" spc="100">
                <a:solidFill>
                  <a:srgbClr val="000000"/>
                </a:solidFill>
                <a:latin typeface="Poppins"/>
              </a:rPr>
              <a:t>Projekta TPF finansējuma apjoms uz vienu  plānoto ar </a:t>
            </a:r>
            <a:r>
              <a:rPr lang="lv-LV" sz="2000" spc="100" err="1">
                <a:solidFill>
                  <a:srgbClr val="000000"/>
                </a:solidFill>
                <a:latin typeface="Poppins"/>
              </a:rPr>
              <a:t>bezemisiju</a:t>
            </a:r>
            <a:r>
              <a:rPr lang="lv-LV" sz="2000" spc="100">
                <a:solidFill>
                  <a:srgbClr val="000000"/>
                </a:solidFill>
                <a:latin typeface="Poppins"/>
              </a:rPr>
              <a:t> transportlīdzekli pārvadāto pasažieri </a:t>
            </a:r>
          </a:p>
          <a:p>
            <a:pPr>
              <a:lnSpc>
                <a:spcPts val="2055"/>
              </a:lnSpc>
              <a:spcBef>
                <a:spcPts val="600"/>
              </a:spcBef>
            </a:pPr>
            <a:r>
              <a:rPr lang="lv-LV" sz="2000" spc="100">
                <a:solidFill>
                  <a:schemeClr val="accent6">
                    <a:lumMod val="75000"/>
                  </a:schemeClr>
                </a:solidFill>
                <a:latin typeface="Poppins"/>
              </a:rPr>
              <a:t>Kritērija</a:t>
            </a:r>
            <a:r>
              <a:rPr lang="en-US" sz="2000" spc="100">
                <a:solidFill>
                  <a:schemeClr val="accent6">
                    <a:lumMod val="75000"/>
                  </a:schemeClr>
                </a:solidFill>
                <a:latin typeface="Poppins"/>
              </a:rPr>
              <a:t> </a:t>
            </a:r>
            <a:r>
              <a:rPr lang="en-US" sz="2000" spc="100" err="1">
                <a:solidFill>
                  <a:schemeClr val="accent6">
                    <a:lumMod val="75000"/>
                  </a:schemeClr>
                </a:solidFill>
                <a:latin typeface="Poppins"/>
              </a:rPr>
              <a:t>īpatsvars</a:t>
            </a:r>
            <a:r>
              <a:rPr lang="en-US" sz="2000" spc="100">
                <a:solidFill>
                  <a:schemeClr val="accent6">
                    <a:lumMod val="75000"/>
                  </a:schemeClr>
                </a:solidFill>
                <a:latin typeface="Poppins"/>
              </a:rPr>
              <a:t> </a:t>
            </a:r>
            <a:r>
              <a:rPr lang="lv-LV" sz="2000" spc="100">
                <a:solidFill>
                  <a:schemeClr val="accent6">
                    <a:lumMod val="75000"/>
                  </a:schemeClr>
                </a:solidFill>
                <a:latin typeface="Poppins"/>
              </a:rPr>
              <a:t>33,3 </a:t>
            </a:r>
            <a:r>
              <a:rPr lang="en-US" sz="2000" spc="100">
                <a:solidFill>
                  <a:schemeClr val="accent6">
                    <a:lumMod val="75000"/>
                  </a:schemeClr>
                </a:solidFill>
                <a:latin typeface="Poppins"/>
              </a:rPr>
              <a:t>%</a:t>
            </a:r>
          </a:p>
        </p:txBody>
      </p:sp>
      <p:sp>
        <p:nvSpPr>
          <p:cNvPr id="26" name="TextBox 26"/>
          <p:cNvSpPr txBox="1"/>
          <p:nvPr>
            <p:custDataLst>
              <p:tags r:id="rId7"/>
            </p:custDataLst>
          </p:nvPr>
        </p:nvSpPr>
        <p:spPr>
          <a:xfrm>
            <a:off x="9048582" y="2240013"/>
            <a:ext cx="8436336" cy="2154436"/>
          </a:xfrm>
          <a:prstGeom prst="rect">
            <a:avLst/>
          </a:prstGeom>
        </p:spPr>
        <p:txBody>
          <a:bodyPr wrap="square" lIns="0" tIns="0" rIns="0" bIns="0" rtlCol="0" anchor="t">
            <a:spAutoFit/>
          </a:bodyPr>
          <a:lstStyle/>
          <a:p>
            <a:pPr>
              <a:lnSpc>
                <a:spcPts val="2448"/>
              </a:lnSpc>
              <a:spcBef>
                <a:spcPct val="0"/>
              </a:spcBef>
            </a:pPr>
            <a:r>
              <a:rPr lang="lv-LV" sz="2000" b="1" spc="100">
                <a:latin typeface="Poppins"/>
              </a:rPr>
              <a:t>4. Projekta ietekme uz novadu teritoriālo vienību sasniedzamību</a:t>
            </a:r>
            <a:endParaRPr lang="lv-LV" sz="2000" spc="100">
              <a:latin typeface="Poppins"/>
            </a:endParaRPr>
          </a:p>
          <a:p>
            <a:pPr>
              <a:lnSpc>
                <a:spcPts val="2448"/>
              </a:lnSpc>
              <a:spcBef>
                <a:spcPct val="0"/>
              </a:spcBef>
            </a:pPr>
            <a:r>
              <a:rPr lang="lv-LV" sz="2000" spc="100">
                <a:latin typeface="Poppins"/>
              </a:rPr>
              <a:t>Projektā ir paredzēts, ka pasākuma ietvaros iegādātais </a:t>
            </a:r>
            <a:r>
              <a:rPr lang="lv-LV" sz="2000" spc="100" err="1">
                <a:latin typeface="Poppins"/>
              </a:rPr>
              <a:t>bezemisiju</a:t>
            </a:r>
            <a:r>
              <a:rPr lang="lv-LV" sz="2000" spc="100">
                <a:latin typeface="Poppins"/>
              </a:rPr>
              <a:t> transportlīdzeklis pārvadās pasažierus no vismaz divām novadu teritoriālajām vienībām (pilsētām vai pagastiem)</a:t>
            </a:r>
          </a:p>
          <a:p>
            <a:pPr>
              <a:lnSpc>
                <a:spcPts val="2448"/>
              </a:lnSpc>
              <a:spcBef>
                <a:spcPct val="0"/>
              </a:spcBef>
            </a:pPr>
            <a:r>
              <a:rPr lang="lv-LV" sz="2000" spc="100">
                <a:solidFill>
                  <a:schemeClr val="accent6">
                    <a:lumMod val="75000"/>
                  </a:schemeClr>
                </a:solidFill>
                <a:latin typeface="Poppins"/>
              </a:rPr>
              <a:t>Kritērija īpatsvars 22,2%</a:t>
            </a:r>
          </a:p>
        </p:txBody>
      </p:sp>
      <p:sp>
        <p:nvSpPr>
          <p:cNvPr id="27" name="TextBox 27"/>
          <p:cNvSpPr txBox="1"/>
          <p:nvPr>
            <p:custDataLst>
              <p:tags r:id="rId8"/>
            </p:custDataLst>
          </p:nvPr>
        </p:nvSpPr>
        <p:spPr>
          <a:xfrm>
            <a:off x="9015449" y="5272360"/>
            <a:ext cx="8325019" cy="1846659"/>
          </a:xfrm>
          <a:prstGeom prst="rect">
            <a:avLst/>
          </a:prstGeom>
        </p:spPr>
        <p:txBody>
          <a:bodyPr wrap="square" lIns="0" tIns="0" rIns="0" bIns="0" rtlCol="0" anchor="t">
            <a:spAutoFit/>
          </a:bodyPr>
          <a:lstStyle/>
          <a:p>
            <a:pPr>
              <a:lnSpc>
                <a:spcPts val="2448"/>
              </a:lnSpc>
              <a:spcBef>
                <a:spcPct val="0"/>
              </a:spcBef>
            </a:pPr>
            <a:r>
              <a:rPr lang="lv-LV" sz="2000" b="1" spc="100">
                <a:latin typeface="Poppins"/>
              </a:rPr>
              <a:t>5. </a:t>
            </a:r>
            <a:r>
              <a:rPr lang="en-US" sz="2000" b="1" spc="100" err="1">
                <a:latin typeface="Poppins"/>
              </a:rPr>
              <a:t>Projekta</a:t>
            </a:r>
            <a:r>
              <a:rPr lang="en-US" sz="2000" b="1" spc="100">
                <a:latin typeface="Poppins"/>
              </a:rPr>
              <a:t> </a:t>
            </a:r>
            <a:r>
              <a:rPr lang="en-US" sz="2000" b="1" spc="100" err="1">
                <a:latin typeface="Poppins"/>
              </a:rPr>
              <a:t>papildinātība</a:t>
            </a:r>
            <a:endParaRPr lang="lv-LV" sz="2000" spc="100">
              <a:latin typeface="Poppins"/>
            </a:endParaRPr>
          </a:p>
          <a:p>
            <a:pPr>
              <a:lnSpc>
                <a:spcPts val="2448"/>
              </a:lnSpc>
              <a:spcBef>
                <a:spcPct val="0"/>
              </a:spcBef>
            </a:pPr>
            <a:r>
              <a:rPr lang="lv-LV" sz="2000" spc="100">
                <a:latin typeface="Poppins"/>
              </a:rPr>
              <a:t>Projektam ir plānota papildinātība ar ES kohēzijas politikas programmas 2021.-2027.gadam 6.1.1.3. pasākumu “Atbalsts uzņēmējdarbībai nepieciešamās publiskās infrastruktūras attīstībai, veicinot pāreju uz </a:t>
            </a:r>
            <a:r>
              <a:rPr lang="lv-LV" sz="2000" spc="100" err="1">
                <a:latin typeface="Poppins"/>
              </a:rPr>
              <a:t>klimatneitrālu</a:t>
            </a:r>
            <a:r>
              <a:rPr lang="lv-LV" sz="2000" spc="100">
                <a:latin typeface="Poppins"/>
              </a:rPr>
              <a:t> ekonomiku”</a:t>
            </a:r>
          </a:p>
          <a:p>
            <a:pPr>
              <a:lnSpc>
                <a:spcPts val="2448"/>
              </a:lnSpc>
              <a:spcBef>
                <a:spcPct val="0"/>
              </a:spcBef>
            </a:pPr>
            <a:r>
              <a:rPr lang="lv-LV" sz="2000" spc="100">
                <a:solidFill>
                  <a:schemeClr val="accent6">
                    <a:lumMod val="75000"/>
                  </a:schemeClr>
                </a:solidFill>
                <a:latin typeface="Poppins"/>
              </a:rPr>
              <a:t>Kritērija īpatsvars 11%</a:t>
            </a:r>
          </a:p>
        </p:txBody>
      </p:sp>
      <p:sp>
        <p:nvSpPr>
          <p:cNvPr id="28" name="TextBox 28"/>
          <p:cNvSpPr txBox="1"/>
          <p:nvPr>
            <p:custDataLst>
              <p:tags r:id="rId9"/>
            </p:custDataLst>
          </p:nvPr>
        </p:nvSpPr>
        <p:spPr>
          <a:xfrm>
            <a:off x="8995572" y="7593665"/>
            <a:ext cx="8364775" cy="1846659"/>
          </a:xfrm>
          <a:prstGeom prst="rect">
            <a:avLst/>
          </a:prstGeom>
        </p:spPr>
        <p:txBody>
          <a:bodyPr wrap="square" lIns="0" tIns="0" rIns="0" bIns="0" rtlCol="0" anchor="t">
            <a:spAutoFit/>
          </a:bodyPr>
          <a:lstStyle/>
          <a:p>
            <a:pPr>
              <a:lnSpc>
                <a:spcPts val="2448"/>
              </a:lnSpc>
              <a:spcBef>
                <a:spcPct val="0"/>
              </a:spcBef>
            </a:pPr>
            <a:r>
              <a:rPr lang="lv-LV" sz="2000" b="1" spc="100">
                <a:latin typeface="Poppins"/>
              </a:rPr>
              <a:t>6. HP “Vienlīdzība, iekļaušana, </a:t>
            </a:r>
            <a:r>
              <a:rPr lang="lv-LV" sz="2000" b="1" spc="100" err="1">
                <a:latin typeface="Poppins"/>
              </a:rPr>
              <a:t>nediskriminācija</a:t>
            </a:r>
            <a:r>
              <a:rPr lang="lv-LV" sz="2000" b="1" spc="100">
                <a:latin typeface="Poppins"/>
              </a:rPr>
              <a:t> un </a:t>
            </a:r>
            <a:r>
              <a:rPr lang="lv-LV" sz="2000" b="1" spc="100" err="1">
                <a:latin typeface="Poppins"/>
              </a:rPr>
              <a:t>pamattiesību</a:t>
            </a:r>
            <a:r>
              <a:rPr lang="lv-LV" sz="2000" b="1" spc="100">
                <a:latin typeface="Poppins"/>
              </a:rPr>
              <a:t> ievērošana” ievērošana</a:t>
            </a:r>
            <a:endParaRPr lang="lv-LV" sz="2000" spc="100">
              <a:latin typeface="Poppins"/>
            </a:endParaRPr>
          </a:p>
          <a:p>
            <a:pPr>
              <a:lnSpc>
                <a:spcPts val="2448"/>
              </a:lnSpc>
              <a:spcBef>
                <a:spcPct val="0"/>
              </a:spcBef>
            </a:pPr>
            <a:r>
              <a:rPr lang="lv-LV" sz="2000" spc="100">
                <a:latin typeface="Poppins"/>
              </a:rPr>
              <a:t>Projektā ir paredzētas darbības, kas veicina HP “Vienlīdzība, iekļaušana, </a:t>
            </a:r>
            <a:r>
              <a:rPr lang="lv-LV" sz="2000" spc="100" err="1">
                <a:latin typeface="Poppins"/>
              </a:rPr>
              <a:t>nediskriminācija</a:t>
            </a:r>
            <a:r>
              <a:rPr lang="lv-LV" sz="2000" spc="100">
                <a:latin typeface="Poppins"/>
              </a:rPr>
              <a:t> un </a:t>
            </a:r>
            <a:r>
              <a:rPr lang="lv-LV" sz="2000" spc="100" err="1">
                <a:latin typeface="Poppins"/>
              </a:rPr>
              <a:t>pamattiesību</a:t>
            </a:r>
            <a:r>
              <a:rPr lang="lv-LV" sz="2000" spc="100">
                <a:latin typeface="Poppins"/>
              </a:rPr>
              <a:t> ievērošana” īstenošanu:</a:t>
            </a:r>
          </a:p>
          <a:p>
            <a:pPr>
              <a:lnSpc>
                <a:spcPts val="2448"/>
              </a:lnSpc>
              <a:spcBef>
                <a:spcPct val="0"/>
              </a:spcBef>
            </a:pPr>
            <a:r>
              <a:rPr lang="lv-LV" sz="2000" spc="100">
                <a:solidFill>
                  <a:schemeClr val="accent6">
                    <a:lumMod val="75000"/>
                  </a:schemeClr>
                </a:solidFill>
                <a:latin typeface="Poppins"/>
              </a:rPr>
              <a:t>Kritērija īpatsvars 3%</a:t>
            </a:r>
          </a:p>
        </p:txBody>
      </p:sp>
      <p:sp>
        <p:nvSpPr>
          <p:cNvPr id="29" name="TextBox 13">
            <a:extLst>
              <a:ext uri="{FF2B5EF4-FFF2-40B4-BE49-F238E27FC236}">
                <a16:creationId xmlns:a16="http://schemas.microsoft.com/office/drawing/2014/main" id="{B0E2C25D-99E6-DA85-BC7A-1947F9AADE18}"/>
              </a:ext>
            </a:extLst>
          </p:cNvPr>
          <p:cNvSpPr txBox="1"/>
          <p:nvPr>
            <p:custDataLst>
              <p:tags r:id="rId10"/>
            </p:custDataLst>
          </p:nvPr>
        </p:nvSpPr>
        <p:spPr>
          <a:xfrm>
            <a:off x="8407351" y="771340"/>
            <a:ext cx="5486400" cy="562333"/>
          </a:xfrm>
          <a:prstGeom prst="rect">
            <a:avLst/>
          </a:prstGeom>
        </p:spPr>
        <p:txBody>
          <a:bodyPr wrap="square" lIns="0" tIns="0" rIns="0" bIns="0" rtlCol="0" anchor="t">
            <a:spAutoFit/>
          </a:bodyPr>
          <a:lstStyle/>
          <a:p>
            <a:pPr>
              <a:lnSpc>
                <a:spcPts val="5080"/>
              </a:lnSpc>
              <a:spcBef>
                <a:spcPct val="0"/>
              </a:spcBef>
            </a:pPr>
            <a:r>
              <a:rPr lang="lv-LV" sz="2000">
                <a:solidFill>
                  <a:srgbClr val="000000"/>
                </a:solidFill>
                <a:latin typeface="Poppins" panose="00000500000000000000" pitchFamily="2" charset="-70"/>
                <a:cs typeface="Poppins" panose="00000500000000000000" pitchFamily="2" charset="-70"/>
              </a:rPr>
              <a:t>(kritēriji dod papildu punktus)</a:t>
            </a:r>
          </a:p>
        </p:txBody>
      </p:sp>
      <p:sp>
        <p:nvSpPr>
          <p:cNvPr id="36" name="Freeform 13">
            <a:extLst>
              <a:ext uri="{FF2B5EF4-FFF2-40B4-BE49-F238E27FC236}">
                <a16:creationId xmlns:a16="http://schemas.microsoft.com/office/drawing/2014/main" id="{ED430734-AF4E-E7A2-02DD-969E3265CAE4}"/>
              </a:ext>
            </a:extLst>
          </p:cNvPr>
          <p:cNvSpPr/>
          <p:nvPr>
            <p:custDataLst>
              <p:tags r:id="rId11"/>
            </p:custDataLst>
          </p:nvPr>
        </p:nvSpPr>
        <p:spPr>
          <a:xfrm>
            <a:off x="485031" y="1899634"/>
            <a:ext cx="17345770" cy="7824811"/>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593C8F"/>
          </a:solidFill>
        </p:spPr>
        <p:txBody>
          <a:bodyPr/>
          <a:lstStyle/>
          <a:p>
            <a:endParaRPr lang="lv-LV"/>
          </a:p>
        </p:txBody>
      </p:sp>
      <p:sp>
        <p:nvSpPr>
          <p:cNvPr id="2" name="TextBox 13">
            <a:extLst>
              <a:ext uri="{FF2B5EF4-FFF2-40B4-BE49-F238E27FC236}">
                <a16:creationId xmlns:a16="http://schemas.microsoft.com/office/drawing/2014/main" id="{22B990E6-B2B2-771B-5E45-74BCC6637B3B}"/>
              </a:ext>
            </a:extLst>
          </p:cNvPr>
          <p:cNvSpPr txBox="1"/>
          <p:nvPr>
            <p:custDataLst>
              <p:tags r:id="rId12"/>
            </p:custDataLst>
          </p:nvPr>
        </p:nvSpPr>
        <p:spPr>
          <a:xfrm>
            <a:off x="196778" y="409192"/>
            <a:ext cx="8961138" cy="577915"/>
          </a:xfrm>
          <a:prstGeom prst="rect">
            <a:avLst/>
          </a:prstGeom>
        </p:spPr>
        <p:txBody>
          <a:bodyPr wrap="square" lIns="0" tIns="0" rIns="0" bIns="0" rtlCol="0" anchor="t">
            <a:spAutoFit/>
          </a:bodyPr>
          <a:lstStyle/>
          <a:p>
            <a:pPr>
              <a:lnSpc>
                <a:spcPts val="5080"/>
              </a:lnSpc>
              <a:spcBef>
                <a:spcPct val="0"/>
              </a:spcBef>
            </a:pPr>
            <a:r>
              <a:rPr lang="lv-LV" sz="3200">
                <a:solidFill>
                  <a:srgbClr val="000000"/>
                </a:solidFill>
                <a:latin typeface="Lato Bold"/>
              </a:rPr>
              <a:t>PROJEKTU IESNIEGUMU VĒRTĒŠANAS</a:t>
            </a:r>
            <a:r>
              <a:rPr lang="en-US" sz="3200">
                <a:solidFill>
                  <a:srgbClr val="000000"/>
                </a:solidFill>
                <a:latin typeface="Lato Bold"/>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0B36480E-3FBB-B022-B1AF-D33D2BB43583}"/>
              </a:ext>
            </a:extLst>
          </p:cNvPr>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2"/>
            <a:stretch>
              <a:fillRect l="-20312" r="-20312"/>
            </a:stretch>
          </a:blipFill>
        </p:spPr>
        <p:txBody>
          <a:bodyPr/>
          <a:lstStyle/>
          <a:p>
            <a:r>
              <a:rPr lang="lv-LV"/>
              <a:t> </a:t>
            </a:r>
          </a:p>
        </p:txBody>
      </p:sp>
      <p:sp>
        <p:nvSpPr>
          <p:cNvPr id="3" name="TextBox 3"/>
          <p:cNvSpPr txBox="1"/>
          <p:nvPr>
            <p:custDataLst>
              <p:tags r:id="rId2"/>
            </p:custDataLst>
          </p:nvPr>
        </p:nvSpPr>
        <p:spPr>
          <a:xfrm>
            <a:off x="1028700" y="272794"/>
            <a:ext cx="4957463" cy="738238"/>
          </a:xfrm>
          <a:prstGeom prst="rect">
            <a:avLst/>
          </a:prstGeom>
        </p:spPr>
        <p:txBody>
          <a:bodyPr lIns="0" tIns="0" rIns="0" bIns="0" rtlCol="0" anchor="t">
            <a:spAutoFit/>
          </a:bodyPr>
          <a:lstStyle/>
          <a:p>
            <a:pPr>
              <a:lnSpc>
                <a:spcPts val="6018"/>
              </a:lnSpc>
              <a:spcBef>
                <a:spcPct val="0"/>
              </a:spcBef>
            </a:pPr>
            <a:r>
              <a:rPr lang="lv-LV" sz="4298">
                <a:solidFill>
                  <a:srgbClr val="593C8F"/>
                </a:solidFill>
                <a:latin typeface="League Spartan"/>
              </a:rPr>
              <a:t>CSDD dati</a:t>
            </a:r>
            <a:endParaRPr lang="en-US" sz="4298">
              <a:solidFill>
                <a:srgbClr val="593C8F"/>
              </a:solidFill>
              <a:latin typeface="League Spartan"/>
            </a:endParaRPr>
          </a:p>
        </p:txBody>
      </p:sp>
      <p:grpSp>
        <p:nvGrpSpPr>
          <p:cNvPr id="8" name="Group 8"/>
          <p:cNvGrpSpPr/>
          <p:nvPr>
            <p:custDataLst>
              <p:tags r:id="rId3"/>
            </p:custDataLst>
          </p:nvPr>
        </p:nvGrpSpPr>
        <p:grpSpPr>
          <a:xfrm>
            <a:off x="15201900" y="-180826"/>
            <a:ext cx="3086100" cy="10467826"/>
            <a:chOff x="0" y="-47625"/>
            <a:chExt cx="812800" cy="2756958"/>
          </a:xfrm>
        </p:grpSpPr>
        <p:sp>
          <p:nvSpPr>
            <p:cNvPr id="9" name="Freeform 9"/>
            <p:cNvSpPr/>
            <p:nvPr>
              <p:custDataLst>
                <p:tags r:id="rId9"/>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593C8F"/>
            </a:solidFill>
          </p:spPr>
          <p:txBody>
            <a:bodyPr/>
            <a:lstStyle/>
            <a:p>
              <a:endParaRPr lang="lv-LV"/>
            </a:p>
          </p:txBody>
        </p:sp>
        <p:sp>
          <p:nvSpPr>
            <p:cNvPr id="10" name="TextBox 10"/>
            <p:cNvSpPr txBox="1"/>
            <p:nvPr>
              <p:custDataLst>
                <p:tags r:id="rId10"/>
              </p:custDataLst>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custDataLst>
              <p:tags r:id="rId4"/>
            </p:custDataLst>
          </p:nvPr>
        </p:nvSpPr>
        <p:spPr>
          <a:xfrm>
            <a:off x="1038175" y="772822"/>
            <a:ext cx="3393148" cy="543097"/>
          </a:xfrm>
          <a:prstGeom prst="rect">
            <a:avLst/>
          </a:prstGeom>
        </p:spPr>
        <p:txBody>
          <a:bodyPr wrap="square" lIns="0" tIns="0" rIns="0" bIns="0" rtlCol="0" anchor="t">
            <a:spAutoFit/>
          </a:bodyPr>
          <a:lstStyle/>
          <a:p>
            <a:pPr>
              <a:lnSpc>
                <a:spcPts val="4940"/>
              </a:lnSpc>
              <a:spcBef>
                <a:spcPct val="0"/>
              </a:spcBef>
            </a:pPr>
            <a:r>
              <a:rPr lang="en-US" sz="2000">
                <a:solidFill>
                  <a:srgbClr val="000000"/>
                </a:solidFill>
                <a:latin typeface="Poppins" panose="00000500000000000000" pitchFamily="2" charset="-70"/>
                <a:cs typeface="Poppins" panose="00000500000000000000" pitchFamily="2" charset="-70"/>
              </a:rPr>
              <a:t>Uz 202</a:t>
            </a:r>
            <a:r>
              <a:rPr lang="lv-LV" sz="2000">
                <a:solidFill>
                  <a:srgbClr val="000000"/>
                </a:solidFill>
                <a:latin typeface="Poppins" panose="00000500000000000000" pitchFamily="2" charset="-70"/>
                <a:cs typeface="Poppins" panose="00000500000000000000" pitchFamily="2" charset="-70"/>
              </a:rPr>
              <a:t>4</a:t>
            </a:r>
            <a:r>
              <a:rPr lang="en-US" sz="2000">
                <a:solidFill>
                  <a:srgbClr val="000000"/>
                </a:solidFill>
                <a:latin typeface="Poppins" panose="00000500000000000000" pitchFamily="2" charset="-70"/>
                <a:cs typeface="Poppins" panose="00000500000000000000" pitchFamily="2" charset="-70"/>
              </a:rPr>
              <a:t>. gada 1.</a:t>
            </a:r>
            <a:r>
              <a:rPr lang="lv-LV" sz="2000">
                <a:solidFill>
                  <a:srgbClr val="000000"/>
                </a:solidFill>
                <a:latin typeface="Poppins" panose="00000500000000000000" pitchFamily="2" charset="-70"/>
                <a:cs typeface="Poppins" panose="00000500000000000000" pitchFamily="2" charset="-70"/>
              </a:rPr>
              <a:t> </a:t>
            </a:r>
            <a:r>
              <a:rPr lang="en-US" sz="2000" err="1">
                <a:solidFill>
                  <a:srgbClr val="000000"/>
                </a:solidFill>
                <a:latin typeface="Poppins" panose="00000500000000000000" pitchFamily="2" charset="-70"/>
                <a:cs typeface="Poppins" panose="00000500000000000000" pitchFamily="2" charset="-70"/>
              </a:rPr>
              <a:t>februāri</a:t>
            </a:r>
            <a:r>
              <a:rPr lang="en-US" sz="2000">
                <a:solidFill>
                  <a:srgbClr val="000000"/>
                </a:solidFill>
                <a:latin typeface="Poppins" panose="00000500000000000000" pitchFamily="2" charset="-70"/>
                <a:cs typeface="Poppins" panose="00000500000000000000" pitchFamily="2" charset="-70"/>
              </a:rPr>
              <a:t> </a:t>
            </a:r>
          </a:p>
        </p:txBody>
      </p:sp>
      <p:graphicFrame>
        <p:nvGraphicFramePr>
          <p:cNvPr id="19" name="Chart 18">
            <a:extLst>
              <a:ext uri="{FF2B5EF4-FFF2-40B4-BE49-F238E27FC236}">
                <a16:creationId xmlns:a16="http://schemas.microsoft.com/office/drawing/2014/main" id="{E6D3C580-42B0-E1CF-5C4C-8F73AB9D1E29}"/>
              </a:ext>
            </a:extLst>
          </p:cNvPr>
          <p:cNvGraphicFramePr>
            <a:graphicFrameLocks/>
          </p:cNvGraphicFramePr>
          <p:nvPr>
            <p:custDataLst>
              <p:tags r:id="rId5"/>
            </p:custDataLst>
            <p:extLst>
              <p:ext uri="{D42A27DB-BD31-4B8C-83A1-F6EECF244321}">
                <p14:modId xmlns:p14="http://schemas.microsoft.com/office/powerpoint/2010/main" val="1244706337"/>
              </p:ext>
            </p:extLst>
          </p:nvPr>
        </p:nvGraphicFramePr>
        <p:xfrm>
          <a:off x="962343" y="3244262"/>
          <a:ext cx="6421126" cy="63921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 name="Chart 15">
            <a:extLst>
              <a:ext uri="{FF2B5EF4-FFF2-40B4-BE49-F238E27FC236}">
                <a16:creationId xmlns:a16="http://schemas.microsoft.com/office/drawing/2014/main" id="{D368651F-9E61-D83B-B07F-B553C1829958}"/>
              </a:ext>
            </a:extLst>
          </p:cNvPr>
          <p:cNvGraphicFramePr>
            <a:graphicFrameLocks/>
          </p:cNvGraphicFramePr>
          <p:nvPr>
            <p:custDataLst>
              <p:tags r:id="rId6"/>
            </p:custDataLst>
            <p:extLst>
              <p:ext uri="{D42A27DB-BD31-4B8C-83A1-F6EECF244321}">
                <p14:modId xmlns:p14="http://schemas.microsoft.com/office/powerpoint/2010/main" val="792577409"/>
              </p:ext>
            </p:extLst>
          </p:nvPr>
        </p:nvGraphicFramePr>
        <p:xfrm>
          <a:off x="7383469" y="3244264"/>
          <a:ext cx="6024712" cy="5618382"/>
        </p:xfrm>
        <a:graphic>
          <a:graphicData uri="http://schemas.openxmlformats.org/drawingml/2006/chart">
            <c:chart xmlns:c="http://schemas.openxmlformats.org/drawingml/2006/chart" xmlns:r="http://schemas.openxmlformats.org/officeDocument/2006/relationships" r:id="rId14"/>
          </a:graphicData>
        </a:graphic>
      </p:graphicFrame>
      <p:pic>
        <p:nvPicPr>
          <p:cNvPr id="6" name="Graphic 5" descr="Bus outline">
            <a:extLst>
              <a:ext uri="{FF2B5EF4-FFF2-40B4-BE49-F238E27FC236}">
                <a16:creationId xmlns:a16="http://schemas.microsoft.com/office/drawing/2014/main" id="{1DEA2DBD-82D3-4549-E9F4-06B4C8335F90}"/>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56049" y="1175688"/>
            <a:ext cx="2933701" cy="2933701"/>
          </a:xfrm>
          <a:prstGeom prst="rect">
            <a:avLst/>
          </a:prstGeom>
        </p:spPr>
      </p:pic>
      <p:pic>
        <p:nvPicPr>
          <p:cNvPr id="15" name="Graphic 14" descr="Electric car outline">
            <a:extLst>
              <a:ext uri="{FF2B5EF4-FFF2-40B4-BE49-F238E27FC236}">
                <a16:creationId xmlns:a16="http://schemas.microsoft.com/office/drawing/2014/main" id="{C377700D-61F5-71C2-CA53-6D3CDB1BBF96}"/>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16133" y="1023289"/>
            <a:ext cx="3086100" cy="3086100"/>
          </a:xfrm>
          <a:prstGeom prst="rect">
            <a:avLst/>
          </a:prstGeom>
        </p:spPr>
      </p:pic>
    </p:spTree>
    <p:extLst>
      <p:ext uri="{BB962C8B-B14F-4D97-AF65-F5344CB8AC3E}">
        <p14:creationId xmlns:p14="http://schemas.microsoft.com/office/powerpoint/2010/main" val="402490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custDataLst>
              <p:tags r:id="rId1"/>
            </p:custDataLst>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lv-LV"/>
          </a:p>
        </p:txBody>
      </p:sp>
      <p:sp>
        <p:nvSpPr>
          <p:cNvPr id="3" name="Freeform 13">
            <a:extLst>
              <a:ext uri="{FF2B5EF4-FFF2-40B4-BE49-F238E27FC236}">
                <a16:creationId xmlns:a16="http://schemas.microsoft.com/office/drawing/2014/main" id="{D290CCD4-652D-0433-F623-B71317BA6C4B}"/>
              </a:ext>
            </a:extLst>
          </p:cNvPr>
          <p:cNvSpPr/>
          <p:nvPr>
            <p:custDataLst>
              <p:tags r:id="rId2"/>
            </p:custDataLst>
          </p:nvPr>
        </p:nvSpPr>
        <p:spPr>
          <a:xfrm>
            <a:off x="685802" y="5164154"/>
            <a:ext cx="6150532" cy="2237634"/>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txBody>
          <a:bodyPr/>
          <a:lstStyle/>
          <a:p>
            <a:endParaRPr lang="lv-LV"/>
          </a:p>
        </p:txBody>
      </p:sp>
      <p:sp>
        <p:nvSpPr>
          <p:cNvPr id="39" name="Freeform 2">
            <a:extLst>
              <a:ext uri="{FF2B5EF4-FFF2-40B4-BE49-F238E27FC236}">
                <a16:creationId xmlns:a16="http://schemas.microsoft.com/office/drawing/2014/main" id="{347E20BA-836E-5847-2338-A3665782412B}"/>
              </a:ext>
            </a:extLst>
          </p:cNvPr>
          <p:cNvSpPr/>
          <p:nvPr>
            <p:custDataLst>
              <p:tags r:id="rId3"/>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2"/>
            <a:stretch>
              <a:fillRect l="-20312" r="-20312"/>
            </a:stretch>
          </a:blipFill>
        </p:spPr>
        <p:txBody>
          <a:bodyPr/>
          <a:lstStyle/>
          <a:p>
            <a:r>
              <a:rPr lang="lv-LV"/>
              <a:t> </a:t>
            </a:r>
          </a:p>
        </p:txBody>
      </p:sp>
      <p:sp>
        <p:nvSpPr>
          <p:cNvPr id="40" name="TextBox 4"/>
          <p:cNvSpPr txBox="1"/>
          <p:nvPr>
            <p:custDataLst>
              <p:tags r:id="rId4"/>
            </p:custDataLst>
          </p:nvPr>
        </p:nvSpPr>
        <p:spPr>
          <a:xfrm>
            <a:off x="228600" y="369819"/>
            <a:ext cx="12288593" cy="742447"/>
          </a:xfrm>
          <a:prstGeom prst="rect">
            <a:avLst/>
          </a:prstGeom>
        </p:spPr>
        <p:txBody>
          <a:bodyPr wrap="square" lIns="0" tIns="0" rIns="0" bIns="0" rtlCol="0" anchor="t">
            <a:spAutoFit/>
          </a:bodyPr>
          <a:lstStyle/>
          <a:p>
            <a:pPr>
              <a:lnSpc>
                <a:spcPts val="6018"/>
              </a:lnSpc>
              <a:spcBef>
                <a:spcPct val="0"/>
              </a:spcBef>
            </a:pPr>
            <a:r>
              <a:rPr lang="lv-LV" sz="4400">
                <a:solidFill>
                  <a:srgbClr val="593C8F"/>
                </a:solidFill>
                <a:latin typeface="League Spartan"/>
              </a:rPr>
              <a:t>„</a:t>
            </a:r>
            <a:r>
              <a:rPr lang="lv-LV" sz="4298">
                <a:solidFill>
                  <a:srgbClr val="593C8F"/>
                </a:solidFill>
                <a:latin typeface="League Spartan"/>
              </a:rPr>
              <a:t>TĪRO’’ TRANSPORTLĪDZEKĻU IEPIRKUMI</a:t>
            </a:r>
            <a:endParaRPr lang="en-US" sz="4298">
              <a:solidFill>
                <a:srgbClr val="593C8F"/>
              </a:solidFill>
              <a:latin typeface="League Spartan"/>
            </a:endParaRPr>
          </a:p>
        </p:txBody>
      </p:sp>
      <p:graphicFrame>
        <p:nvGraphicFramePr>
          <p:cNvPr id="10" name="Diagram 9">
            <a:extLst>
              <a:ext uri="{FF2B5EF4-FFF2-40B4-BE49-F238E27FC236}">
                <a16:creationId xmlns:a16="http://schemas.microsoft.com/office/drawing/2014/main" id="{BAF889E4-5104-1FFE-D016-52E69DA371D9}"/>
              </a:ext>
            </a:extLst>
          </p:cNvPr>
          <p:cNvGraphicFramePr/>
          <p:nvPr>
            <p:custDataLst>
              <p:tags r:id="rId5"/>
            </p:custDataLst>
            <p:extLst>
              <p:ext uri="{D42A27DB-BD31-4B8C-83A1-F6EECF244321}">
                <p14:modId xmlns:p14="http://schemas.microsoft.com/office/powerpoint/2010/main" val="861675373"/>
              </p:ext>
            </p:extLst>
          </p:nvPr>
        </p:nvGraphicFramePr>
        <p:xfrm>
          <a:off x="175305" y="1112266"/>
          <a:ext cx="17734547" cy="27765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a:extLst>
              <a:ext uri="{FF2B5EF4-FFF2-40B4-BE49-F238E27FC236}">
                <a16:creationId xmlns:a16="http://schemas.microsoft.com/office/drawing/2014/main" id="{EFB2107C-5593-27FD-8D20-79521E829C46}"/>
              </a:ext>
            </a:extLst>
          </p:cNvPr>
          <p:cNvSpPr txBox="1"/>
          <p:nvPr>
            <p:custDataLst>
              <p:tags r:id="rId6"/>
            </p:custDataLst>
          </p:nvPr>
        </p:nvSpPr>
        <p:spPr>
          <a:xfrm>
            <a:off x="-1" y="3867533"/>
            <a:ext cx="18112695" cy="6145272"/>
          </a:xfrm>
          <a:prstGeom prst="rect">
            <a:avLst/>
          </a:prstGeom>
          <a:noFill/>
        </p:spPr>
        <p:txBody>
          <a:bodyPr wrap="square" numCol="1" spcCol="360000">
            <a:spAutoFit/>
          </a:bodyPr>
          <a:lstStyle/>
          <a:p>
            <a:pPr lvl="1" algn="just">
              <a:spcBef>
                <a:spcPts val="600"/>
              </a:spcBef>
            </a:pP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Pasūtītājs, rīkojot autotransporta līdzekļu iepirkumu, nodrošina, ka:</a:t>
            </a:r>
            <a:endPar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endParaRPr>
          </a:p>
          <a:p>
            <a:pPr marL="800100" lvl="1" indent="-342900" algn="just">
              <a:spcBef>
                <a:spcPts val="600"/>
              </a:spcBef>
              <a:buFont typeface="Arial" panose="020B0604020202020204" pitchFamily="34" charset="0"/>
              <a:buChar char="•"/>
            </a:pP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katrā iepirkumā līdz 2030. gadam, kurā paredzēts </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iepirkt </a:t>
            </a:r>
            <a:r>
              <a:rPr lang="lv-LV" sz="2000" b="1">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M</a:t>
            </a:r>
            <a:r>
              <a:rPr lang="lv-LV" sz="2000" b="1" baseline="-2500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1</a:t>
            </a:r>
            <a:r>
              <a:rPr lang="lv-LV" sz="2000" b="1">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 M</a:t>
            </a:r>
            <a:r>
              <a:rPr lang="lv-LV" sz="2000" b="1" baseline="-2500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2</a:t>
            </a:r>
            <a:r>
              <a:rPr lang="lv-LV" sz="200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 </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vai N</a:t>
            </a:r>
            <a:r>
              <a:rPr lang="lv-LV" sz="2000" baseline="-25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1</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a:t>
            </a:r>
            <a:r>
              <a:rPr lang="lv-LV" sz="2000" b="1">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kategorijas</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autotransporta līdzekļus, tiek iepirkti </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vismaz</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PIL </a:t>
            </a:r>
            <a:r>
              <a:rPr lang="lv-LV" sz="28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22</a:t>
            </a:r>
            <a:r>
              <a:rPr lang="lv-LV" sz="2800" b="1">
                <a:solidFill>
                  <a:srgbClr val="000000"/>
                </a:solidFill>
                <a:latin typeface="Poppins" panose="00000500000000000000" pitchFamily="2" charset="-70"/>
                <a:ea typeface="Times New Roman" panose="02020603050405020304" pitchFamily="18" charset="0"/>
                <a:cs typeface="Poppins" panose="00000500000000000000" pitchFamily="2" charset="-70"/>
              </a:rPr>
              <a:t> </a:t>
            </a:r>
            <a:r>
              <a:rPr lang="lv-LV" sz="28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tīru autotransporta līdzekļu;</a:t>
            </a:r>
          </a:p>
          <a:p>
            <a:pPr lvl="1" algn="just">
              <a:spcBef>
                <a:spcPts val="600"/>
              </a:spcBef>
            </a:pPr>
            <a:r>
              <a:rPr lang="lv-LV" b="1" kern="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 </a:t>
            </a:r>
            <a:r>
              <a:rPr lang="lv-LV"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PIL 54. pantā minētās prasības nepiemēro atsevišķiem transportlīdzekļu veidiem, t. sk. arī </a:t>
            </a:r>
            <a:r>
              <a:rPr lang="lv-LV" b="1"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M1 kategorijas </a:t>
            </a:r>
            <a:r>
              <a:rPr lang="lv-LV" b="1" kern="0" err="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ratiņkrēsliem</a:t>
            </a:r>
            <a:r>
              <a:rPr lang="lv-LV" b="1"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piekļūstamiem </a:t>
            </a:r>
            <a:r>
              <a:rPr lang="lv-LV" sz="1800" b="1"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transportlīdzekļiem.</a:t>
            </a:r>
            <a:endParaRPr lang="lv-LV" sz="2000">
              <a:solidFill>
                <a:srgbClr val="000000"/>
              </a:solidFill>
              <a:latin typeface="Poppins" panose="00000500000000000000" pitchFamily="2" charset="-70"/>
              <a:ea typeface="Times New Roman" panose="02020603050405020304" pitchFamily="18" charset="0"/>
              <a:cs typeface="Poppins" panose="00000500000000000000" pitchFamily="2" charset="-70"/>
            </a:endParaRPr>
          </a:p>
          <a:p>
            <a:pPr marL="724535" indent="-342900" algn="just">
              <a:spcBef>
                <a:spcPts val="1200"/>
              </a:spcBef>
              <a:spcAft>
                <a:spcPts val="400"/>
              </a:spcAft>
              <a:buFont typeface="Arial" panose="020B0604020202020204" pitchFamily="34" charset="0"/>
              <a:buChar char="•"/>
            </a:pP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katrā iepirkumā, kurā paredzēts iepirkt </a:t>
            </a:r>
            <a:r>
              <a:rPr lang="lv-LV" sz="2000" b="1">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I klases vai A klases M</a:t>
            </a:r>
            <a:r>
              <a:rPr lang="lv-LV" sz="2000" b="1" baseline="-2500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3</a:t>
            </a:r>
            <a:r>
              <a:rPr lang="lv-LV" sz="2000" b="1">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 kategorijas (autobusi) </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autotransporta līdzekļus, tiek iepirkti </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vismaz </a:t>
            </a:r>
            <a:r>
              <a:rPr lang="lv-LV" sz="2000" b="1">
                <a:solidFill>
                  <a:srgbClr val="000000"/>
                </a:solidFill>
                <a:latin typeface="Poppins" panose="00000500000000000000" pitchFamily="2" charset="-70"/>
                <a:ea typeface="Times New Roman" panose="02020603050405020304" pitchFamily="18" charset="0"/>
                <a:cs typeface="Poppins" panose="00000500000000000000" pitchFamily="2" charset="-70"/>
              </a:rPr>
              <a:t>PIL </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noteiktie % tīru autotransporta līdzekļu </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un </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vismaz puse no iepirktajiem tīrajiem </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I klases un A klases M</a:t>
            </a:r>
            <a:r>
              <a:rPr lang="lv-LV" sz="2000" baseline="-25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3</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kategorijas autotransporta līdzekļiem ir tādi I klases un A klases M</a:t>
            </a:r>
            <a:r>
              <a:rPr lang="lv-LV" sz="2000" baseline="-25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3</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kategorijas autotransporta līdzekļi, kas </a:t>
            </a:r>
            <a:r>
              <a:rPr lang="lv-LV" sz="2000" b="1">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atbilst </a:t>
            </a:r>
            <a:r>
              <a:rPr lang="lv-LV" sz="2000" b="1">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lielas noslodzes </a:t>
            </a:r>
            <a:r>
              <a:rPr lang="lv-LV" sz="2000" b="1" err="1">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bezemisiju</a:t>
            </a:r>
            <a:r>
              <a:rPr lang="lv-LV" sz="200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 </a:t>
            </a:r>
            <a:r>
              <a:rPr lang="lv-LV" sz="200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autotransporta līdzekļa definīcijai:</a:t>
            </a:r>
          </a:p>
          <a:p>
            <a:pPr marL="1124585" lvl="1" indent="-285750" algn="just">
              <a:spcBef>
                <a:spcPts val="600"/>
              </a:spcBef>
              <a:spcAft>
                <a:spcPts val="400"/>
              </a:spcAft>
              <a:buFont typeface="Courier New" panose="02070309020205020404" pitchFamily="49" charset="0"/>
              <a:buChar char="o"/>
            </a:pPr>
            <a:r>
              <a:rPr lang="lv-LV" sz="2000" kern="0">
                <a:effectLst/>
                <a:latin typeface="Poppins" panose="00000500000000000000" pitchFamily="2" charset="-70"/>
                <a:ea typeface="Times New Roman" panose="02020603050405020304" pitchFamily="18" charset="0"/>
                <a:cs typeface="Poppins" panose="00000500000000000000" pitchFamily="2" charset="-70"/>
              </a:rPr>
              <a:t>02.08.2021.-</a:t>
            </a:r>
            <a:r>
              <a:rPr lang="lv-LV" sz="2000" b="1" kern="0">
                <a:effectLst/>
                <a:latin typeface="Poppins" panose="00000500000000000000" pitchFamily="2" charset="-70"/>
                <a:ea typeface="Times New Roman" panose="02020603050405020304" pitchFamily="18" charset="0"/>
                <a:cs typeface="Poppins" panose="00000500000000000000" pitchFamily="2" charset="-70"/>
              </a:rPr>
              <a:t>31.12.2025. </a:t>
            </a:r>
            <a:r>
              <a:rPr lang="lv-LV" sz="2800" b="1" kern="0">
                <a:latin typeface="Poppins" panose="00000500000000000000" pitchFamily="2" charset="-70"/>
                <a:ea typeface="Times New Roman" panose="02020603050405020304" pitchFamily="18" charset="0"/>
                <a:cs typeface="Poppins" panose="00000500000000000000" pitchFamily="2" charset="-70"/>
                <a:sym typeface="Wingdings" panose="05000000000000000000" pitchFamily="2" charset="2"/>
              </a:rPr>
              <a:t> </a:t>
            </a:r>
            <a:r>
              <a:rPr lang="lv-LV" sz="2800" b="1" kern="0">
                <a:effectLst/>
                <a:latin typeface="Poppins" panose="00000500000000000000" pitchFamily="2" charset="-70"/>
                <a:ea typeface="Times New Roman" panose="02020603050405020304" pitchFamily="18" charset="0"/>
                <a:cs typeface="Poppins" panose="00000500000000000000" pitchFamily="2" charset="-70"/>
              </a:rPr>
              <a:t>35%</a:t>
            </a:r>
          </a:p>
          <a:p>
            <a:pPr marL="1124585" lvl="1" indent="-285750" algn="just">
              <a:spcBef>
                <a:spcPts val="600"/>
              </a:spcBef>
              <a:spcAft>
                <a:spcPts val="400"/>
              </a:spcAft>
              <a:buFont typeface="Courier New" panose="02070309020205020404" pitchFamily="49" charset="0"/>
              <a:buChar char="o"/>
            </a:pPr>
            <a:r>
              <a:rPr lang="lv-LV" sz="2000" b="1" kern="0">
                <a:effectLst/>
                <a:latin typeface="Poppins" panose="00000500000000000000" pitchFamily="2" charset="-70"/>
                <a:ea typeface="Times New Roman" panose="02020603050405020304" pitchFamily="18" charset="0"/>
                <a:cs typeface="Poppins" panose="00000500000000000000" pitchFamily="2" charset="-70"/>
              </a:rPr>
              <a:t>01.01.2026.</a:t>
            </a:r>
            <a:r>
              <a:rPr lang="lv-LV" sz="2000" kern="0">
                <a:latin typeface="Poppins" panose="00000500000000000000" pitchFamily="2" charset="-70"/>
                <a:ea typeface="Times New Roman" panose="02020603050405020304" pitchFamily="18" charset="0"/>
                <a:cs typeface="Poppins" panose="00000500000000000000" pitchFamily="2" charset="-70"/>
              </a:rPr>
              <a:t>-</a:t>
            </a:r>
            <a:r>
              <a:rPr lang="lv-LV" sz="2000" kern="0">
                <a:effectLst/>
                <a:latin typeface="Poppins" panose="00000500000000000000" pitchFamily="2" charset="-70"/>
                <a:ea typeface="Times New Roman" panose="02020603050405020304" pitchFamily="18" charset="0"/>
                <a:cs typeface="Poppins" panose="00000500000000000000" pitchFamily="2" charset="-70"/>
              </a:rPr>
              <a:t>31.12.2030. </a:t>
            </a:r>
            <a:r>
              <a:rPr lang="lv-LV" sz="2800" b="1" kern="0">
                <a:latin typeface="Poppins" panose="00000500000000000000" pitchFamily="2" charset="-70"/>
                <a:ea typeface="Times New Roman" panose="02020603050405020304" pitchFamily="18" charset="0"/>
                <a:cs typeface="Poppins" panose="00000500000000000000" pitchFamily="2" charset="-70"/>
                <a:sym typeface="Wingdings" panose="05000000000000000000" pitchFamily="2" charset="2"/>
              </a:rPr>
              <a:t> </a:t>
            </a:r>
            <a:r>
              <a:rPr lang="lv-LV" sz="2800" b="1" kern="0">
                <a:effectLst/>
                <a:latin typeface="Poppins" panose="00000500000000000000" pitchFamily="2" charset="-70"/>
                <a:ea typeface="Times New Roman" panose="02020603050405020304" pitchFamily="18" charset="0"/>
                <a:cs typeface="Poppins" panose="00000500000000000000" pitchFamily="2" charset="-70"/>
              </a:rPr>
              <a:t>50%</a:t>
            </a:r>
          </a:p>
          <a:p>
            <a:pPr marL="381635" algn="just">
              <a:spcBef>
                <a:spcPts val="400"/>
              </a:spcBef>
              <a:spcAft>
                <a:spcPts val="400"/>
              </a:spcAft>
            </a:pPr>
            <a:r>
              <a:rPr lang="lv-LV" b="1" kern="0">
                <a:solidFill>
                  <a:srgbClr val="7030A0"/>
                </a:solidFill>
                <a:latin typeface="Poppins" panose="00000500000000000000" pitchFamily="2" charset="-70"/>
                <a:ea typeface="Times New Roman" panose="02020603050405020304" pitchFamily="18" charset="0"/>
                <a:cs typeface="Poppins" panose="00000500000000000000" pitchFamily="2" charset="-70"/>
              </a:rPr>
              <a:t>! </a:t>
            </a:r>
            <a:r>
              <a:rPr lang="lv-LV" b="1" kern="0">
                <a:latin typeface="Poppins" panose="00000500000000000000" pitchFamily="2" charset="-70"/>
                <a:ea typeface="Times New Roman" panose="02020603050405020304" pitchFamily="18" charset="0"/>
                <a:cs typeface="Poppins" panose="00000500000000000000" pitchFamily="2" charset="-70"/>
              </a:rPr>
              <a:t>P</a:t>
            </a:r>
            <a:r>
              <a:rPr lang="lv-LV" b="1" kern="0">
                <a:effectLst/>
                <a:latin typeface="Poppins" panose="00000500000000000000" pitchFamily="2" charset="-70"/>
                <a:ea typeface="Times New Roman" panose="02020603050405020304" pitchFamily="18" charset="0"/>
                <a:cs typeface="Poppins" panose="00000500000000000000" pitchFamily="2" charset="-70"/>
              </a:rPr>
              <a:t>rasības </a:t>
            </a:r>
            <a:r>
              <a:rPr lang="lv-LV" kern="0">
                <a:effectLst/>
                <a:latin typeface="Poppins" panose="00000500000000000000" pitchFamily="2" charset="-70"/>
                <a:ea typeface="Times New Roman" panose="02020603050405020304" pitchFamily="18" charset="0"/>
                <a:cs typeface="Poppins" panose="00000500000000000000" pitchFamily="2" charset="-70"/>
              </a:rPr>
              <a:t>neattiecas uz visiem M3 kategorijas transportlīdzekļiem, bet </a:t>
            </a:r>
            <a:r>
              <a:rPr lang="lv-LV" b="1" kern="0">
                <a:effectLst/>
                <a:latin typeface="Poppins" panose="00000500000000000000" pitchFamily="2" charset="-70"/>
                <a:ea typeface="Times New Roman" panose="02020603050405020304" pitchFamily="18" charset="0"/>
                <a:cs typeface="Poppins" panose="00000500000000000000" pitchFamily="2" charset="-70"/>
              </a:rPr>
              <a:t>attiecas tikai uz I klases M3</a:t>
            </a:r>
            <a:r>
              <a:rPr lang="lv-LV" kern="0">
                <a:effectLst/>
                <a:latin typeface="Poppins" panose="00000500000000000000" pitchFamily="2" charset="-70"/>
                <a:ea typeface="Times New Roman" panose="02020603050405020304" pitchFamily="18" charset="0"/>
                <a:cs typeface="Poppins" panose="00000500000000000000" pitchFamily="2" charset="-70"/>
              </a:rPr>
              <a:t> kategorijas transportlīdzekļiem un </a:t>
            </a:r>
            <a:r>
              <a:rPr lang="lv-LV" b="1" kern="0">
                <a:effectLst/>
                <a:latin typeface="Poppins" panose="00000500000000000000" pitchFamily="2" charset="-70"/>
                <a:ea typeface="Times New Roman" panose="02020603050405020304" pitchFamily="18" charset="0"/>
                <a:cs typeface="Poppins" panose="00000500000000000000" pitchFamily="2" charset="-70"/>
              </a:rPr>
              <a:t>A klases M3</a:t>
            </a:r>
            <a:r>
              <a:rPr lang="lv-LV" kern="0">
                <a:effectLst/>
                <a:latin typeface="Poppins" panose="00000500000000000000" pitchFamily="2" charset="-70"/>
                <a:ea typeface="Times New Roman" panose="02020603050405020304" pitchFamily="18" charset="0"/>
                <a:cs typeface="Poppins" panose="00000500000000000000" pitchFamily="2" charset="-70"/>
              </a:rPr>
              <a:t> kategorijas transportlīdzekļiem.</a:t>
            </a:r>
          </a:p>
          <a:p>
            <a:pPr marL="381635" algn="just">
              <a:spcBef>
                <a:spcPts val="1200"/>
              </a:spcBef>
              <a:spcAft>
                <a:spcPts val="400"/>
              </a:spcAft>
            </a:pPr>
            <a:r>
              <a:rPr lang="lv-LV">
                <a:effectLst/>
                <a:latin typeface="Poppins" panose="00000500000000000000" pitchFamily="2" charset="-70"/>
                <a:ea typeface="Times New Roman" panose="02020603050405020304" pitchFamily="18" charset="0"/>
                <a:cs typeface="Poppins" panose="00000500000000000000" pitchFamily="2" charset="-70"/>
              </a:rPr>
              <a:t>Ja iepērk M3 kategorijas II, III vai B klases transportlīdzekli, tad pasūtītājs </a:t>
            </a:r>
            <a:r>
              <a:rPr lang="lv-LV" b="1">
                <a:effectLst/>
                <a:latin typeface="Poppins" panose="00000500000000000000" pitchFamily="2" charset="-70"/>
                <a:ea typeface="Aptos" panose="020B0004020202020204" pitchFamily="34" charset="0"/>
                <a:cs typeface="Poppins" panose="00000500000000000000" pitchFamily="2" charset="-70"/>
              </a:rPr>
              <a:t>ņem vērā to ekspluatācijas ietekmi </a:t>
            </a:r>
            <a:r>
              <a:rPr lang="lv-LV">
                <a:effectLst/>
                <a:latin typeface="Poppins" panose="00000500000000000000" pitchFamily="2" charset="-70"/>
                <a:ea typeface="Aptos" panose="020B0004020202020204" pitchFamily="34" charset="0"/>
                <a:cs typeface="Poppins" panose="00000500000000000000" pitchFamily="2" charset="-70"/>
              </a:rPr>
              <a:t>uz enerģētiku un vidi un šajā nolūkā izvērtē vismaz enerģijas patēriņu un oglekļa dioksīda, slāpekļa oksīdu, metānu nesaturošo ogļūdeņražu un cieto daļiņu emisiju apjomu </a:t>
            </a:r>
            <a:r>
              <a:rPr lang="lv-LV" b="1">
                <a:effectLst/>
                <a:latin typeface="Poppins" panose="00000500000000000000" pitchFamily="2" charset="-70"/>
                <a:ea typeface="Aptos" panose="020B0004020202020204" pitchFamily="34" charset="0"/>
                <a:cs typeface="Poppins" panose="00000500000000000000" pitchFamily="2" charset="-70"/>
              </a:rPr>
              <a:t>(PIL </a:t>
            </a:r>
            <a:r>
              <a:rPr lang="lv-LV" b="1">
                <a:solidFill>
                  <a:srgbClr val="7030A0"/>
                </a:solidFill>
                <a:effectLst/>
                <a:latin typeface="Poppins" panose="00000500000000000000" pitchFamily="2" charset="-70"/>
                <a:ea typeface="Aptos" panose="020B0004020202020204" pitchFamily="34" charset="0"/>
                <a:cs typeface="Poppins" panose="00000500000000000000" pitchFamily="2" charset="-70"/>
              </a:rPr>
              <a:t>54.panta pirmā daļa</a:t>
            </a:r>
            <a:r>
              <a:rPr lang="lv-LV" b="1">
                <a:effectLst/>
                <a:latin typeface="Poppins" panose="00000500000000000000" pitchFamily="2" charset="-70"/>
                <a:ea typeface="Aptos" panose="020B0004020202020204" pitchFamily="34" charset="0"/>
                <a:cs typeface="Poppins" panose="00000500000000000000" pitchFamily="2" charset="-70"/>
              </a:rPr>
              <a:t>) </a:t>
            </a:r>
            <a:endParaRPr lang="lv-LV" sz="1600" b="1">
              <a:latin typeface="Poppins" panose="00000500000000000000" pitchFamily="2" charset="-70"/>
              <a:cs typeface="Poppins" panose="00000500000000000000" pitchFamily="2" charset="-70"/>
            </a:endParaRPr>
          </a:p>
          <a:p>
            <a:pPr marL="381635" algn="just">
              <a:spcBef>
                <a:spcPts val="400"/>
              </a:spcBef>
              <a:spcAft>
                <a:spcPts val="400"/>
              </a:spcAft>
            </a:pPr>
            <a:endParaRPr lang="lv-LV" kern="100">
              <a:effectLst/>
              <a:latin typeface="Poppins" panose="00000500000000000000" pitchFamily="2" charset="-70"/>
              <a:ea typeface="Aptos" panose="020B0004020202020204" pitchFamily="34" charset="0"/>
              <a:cs typeface="Poppins" panose="00000500000000000000" pitchFamily="2" charset="-70"/>
            </a:endParaRPr>
          </a:p>
        </p:txBody>
      </p:sp>
      <p:grpSp>
        <p:nvGrpSpPr>
          <p:cNvPr id="7" name="Group 5">
            <a:extLst>
              <a:ext uri="{FF2B5EF4-FFF2-40B4-BE49-F238E27FC236}">
                <a16:creationId xmlns:a16="http://schemas.microsoft.com/office/drawing/2014/main" id="{5DC5F444-0CBF-47C2-C2A6-6BA1484555BB}"/>
              </a:ext>
            </a:extLst>
          </p:cNvPr>
          <p:cNvGrpSpPr/>
          <p:nvPr>
            <p:custDataLst>
              <p:tags r:id="rId7"/>
            </p:custDataLst>
          </p:nvPr>
        </p:nvGrpSpPr>
        <p:grpSpPr>
          <a:xfrm rot="16200000">
            <a:off x="9121141" y="-5491734"/>
            <a:ext cx="45719" cy="18288001"/>
            <a:chOff x="0" y="-47625"/>
            <a:chExt cx="812800" cy="2756958"/>
          </a:xfrm>
        </p:grpSpPr>
        <p:sp>
          <p:nvSpPr>
            <p:cNvPr id="8" name="Freeform 6">
              <a:extLst>
                <a:ext uri="{FF2B5EF4-FFF2-40B4-BE49-F238E27FC236}">
                  <a16:creationId xmlns:a16="http://schemas.microsoft.com/office/drawing/2014/main" id="{D11CE581-2050-E1F1-B05C-DBFD241134CF}"/>
                </a:ext>
              </a:extLst>
            </p:cNvPr>
            <p:cNvSpPr/>
            <p:nvPr>
              <p:custDataLst>
                <p:tags r:id="rId8"/>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p:spPr>
          <p:style>
            <a:lnRef idx="1">
              <a:schemeClr val="accent4"/>
            </a:lnRef>
            <a:fillRef idx="3">
              <a:schemeClr val="accent4"/>
            </a:fillRef>
            <a:effectRef idx="2">
              <a:schemeClr val="accent4"/>
            </a:effectRef>
            <a:fontRef idx="minor">
              <a:schemeClr val="lt1"/>
            </a:fontRef>
          </p:style>
          <p:txBody>
            <a:bodyPr/>
            <a:lstStyle/>
            <a:p>
              <a:endParaRPr lang="lv-LV"/>
            </a:p>
          </p:txBody>
        </p:sp>
        <p:sp>
          <p:nvSpPr>
            <p:cNvPr id="9" name="TextBox 7">
              <a:extLst>
                <a:ext uri="{FF2B5EF4-FFF2-40B4-BE49-F238E27FC236}">
                  <a16:creationId xmlns:a16="http://schemas.microsoft.com/office/drawing/2014/main" id="{3EF362B6-5D04-8601-E832-3BD3256009D8}"/>
                </a:ext>
              </a:extLst>
            </p:cNvPr>
            <p:cNvSpPr txBox="1"/>
            <p:nvPr>
              <p:custDataLst>
                <p:tags r:id="rId9"/>
              </p:custDataLst>
            </p:nvPr>
          </p:nvSpPr>
          <p:spPr>
            <a:xfrm>
              <a:off x="0" y="-47625"/>
              <a:ext cx="812800" cy="2756958"/>
            </a:xfrm>
            <a:prstGeom prst="rect">
              <a:avLst/>
            </a:prstGeom>
          </p:spPr>
          <p:style>
            <a:lnRef idx="1">
              <a:schemeClr val="accent4"/>
            </a:lnRef>
            <a:fillRef idx="3">
              <a:schemeClr val="accent4"/>
            </a:fillRef>
            <a:effectRef idx="2">
              <a:schemeClr val="accent4"/>
            </a:effectRef>
            <a:fontRef idx="minor">
              <a:schemeClr val="lt1"/>
            </a:fontRef>
          </p:style>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63596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3C4F09B5-4A97-CB5D-2892-3127D48E1242}"/>
              </a:ext>
            </a:extLst>
          </p:cNvPr>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l="-20312" r="-20312"/>
            </a:stretch>
          </a:blipFill>
        </p:spPr>
        <p:txBody>
          <a:bodyPr/>
          <a:lstStyle/>
          <a:p>
            <a:r>
              <a:rPr lang="lv-LV"/>
              <a:t> </a:t>
            </a:r>
          </a:p>
        </p:txBody>
      </p:sp>
      <p:sp>
        <p:nvSpPr>
          <p:cNvPr id="11" name="TextBox 14">
            <a:extLst>
              <a:ext uri="{FF2B5EF4-FFF2-40B4-BE49-F238E27FC236}">
                <a16:creationId xmlns:a16="http://schemas.microsoft.com/office/drawing/2014/main" id="{53EA5F98-BF6E-6172-14FF-4A814FB27457}"/>
              </a:ext>
            </a:extLst>
          </p:cNvPr>
          <p:cNvSpPr txBox="1"/>
          <p:nvPr>
            <p:custDataLst>
              <p:tags r:id="rId2"/>
            </p:custDataLst>
          </p:nvPr>
        </p:nvSpPr>
        <p:spPr>
          <a:xfrm>
            <a:off x="515154" y="823912"/>
            <a:ext cx="16684581" cy="6174254"/>
          </a:xfrm>
          <a:prstGeom prst="rect">
            <a:avLst/>
          </a:prstGeom>
        </p:spPr>
        <p:txBody>
          <a:bodyPr wrap="square" lIns="0" tIns="0" rIns="0" bIns="0" numCol="2" spcCol="540000" rtlCol="0" anchor="t">
            <a:spAutoFit/>
          </a:bodyPr>
          <a:lstStyle/>
          <a:p>
            <a:pPr lvl="0" algn="just">
              <a:lnSpc>
                <a:spcPct val="107000"/>
              </a:lnSpc>
              <a:spcAft>
                <a:spcPts val="800"/>
              </a:spcAft>
              <a:buSzPts val="1100"/>
            </a:pPr>
            <a:r>
              <a:rPr lang="lv-LV" sz="2400" kern="0">
                <a:effectLst/>
                <a:latin typeface="Poppins" panose="00000500000000000000" pitchFamily="2" charset="-70"/>
                <a:ea typeface="Times New Roman" panose="02020603050405020304" pitchFamily="18" charset="0"/>
                <a:cs typeface="Poppins" panose="00000500000000000000" pitchFamily="2" charset="-70"/>
              </a:rPr>
              <a:t>Pašvaldība ar lēmumu var noteikt, ka tā pati, tās padotības iestādes vai kapitālsabiedrības kā pasūtītāji var iepirkt </a:t>
            </a:r>
            <a:r>
              <a:rPr lang="lv-LV" sz="2400" b="1" kern="0">
                <a:effectLst/>
                <a:latin typeface="Poppins" panose="00000500000000000000" pitchFamily="2" charset="-70"/>
                <a:ea typeface="Times New Roman" panose="02020603050405020304" pitchFamily="18" charset="0"/>
                <a:cs typeface="Poppins" panose="00000500000000000000" pitchFamily="2" charset="-70"/>
              </a:rPr>
              <a:t>mazāku procentu </a:t>
            </a:r>
            <a:r>
              <a:rPr lang="lv-LV" sz="2400" kern="0">
                <a:effectLst/>
                <a:latin typeface="Poppins" panose="00000500000000000000" pitchFamily="2" charset="-70"/>
                <a:ea typeface="Times New Roman" panose="02020603050405020304" pitchFamily="18" charset="0"/>
                <a:cs typeface="Poppins" panose="00000500000000000000" pitchFamily="2" charset="-70"/>
              </a:rPr>
              <a:t>tīru transportlīdzekļu vai neiepirkt tos vispār. Šādā gadījumā </a:t>
            </a:r>
            <a:r>
              <a:rPr lang="lv-LV" sz="2400" b="1" kern="0">
                <a:effectLst/>
                <a:latin typeface="Poppins" panose="00000500000000000000" pitchFamily="2" charset="-70"/>
                <a:ea typeface="Times New Roman" panose="02020603050405020304" pitchFamily="18" charset="0"/>
                <a:cs typeface="Poppins" panose="00000500000000000000" pitchFamily="2" charset="-70"/>
              </a:rPr>
              <a:t>pašvaldība ir atbildīga</a:t>
            </a:r>
            <a:r>
              <a:rPr lang="lv-LV" sz="2400" kern="0">
                <a:effectLst/>
                <a:latin typeface="Poppins" panose="00000500000000000000" pitchFamily="2" charset="-70"/>
                <a:ea typeface="Times New Roman" panose="02020603050405020304" pitchFamily="18" charset="0"/>
                <a:cs typeface="Poppins" panose="00000500000000000000" pitchFamily="2" charset="-70"/>
              </a:rPr>
              <a:t> par to, ka tā </a:t>
            </a:r>
            <a:r>
              <a:rPr lang="lv-LV" sz="2400" b="1" kern="0">
                <a:effectLst/>
                <a:latin typeface="Poppins" panose="00000500000000000000" pitchFamily="2" charset="-70"/>
                <a:ea typeface="Times New Roman" panose="02020603050405020304" pitchFamily="18" charset="0"/>
                <a:cs typeface="Poppins" panose="00000500000000000000" pitchFamily="2" charset="-70"/>
              </a:rPr>
              <a:t>nodrošina</a:t>
            </a:r>
            <a:r>
              <a:rPr lang="lv-LV" sz="2400" kern="0">
                <a:effectLst/>
                <a:latin typeface="Poppins" panose="00000500000000000000" pitchFamily="2" charset="-70"/>
                <a:ea typeface="Times New Roman" panose="02020603050405020304" pitchFamily="18" charset="0"/>
                <a:cs typeface="Poppins" panose="00000500000000000000" pitchFamily="2" charset="-70"/>
              </a:rPr>
              <a:t>, ka tā pati, tās iestādes vai kapitālsabiedrības kā pasūtītāji </a:t>
            </a:r>
            <a:r>
              <a:rPr lang="lv-LV" sz="2400" b="1" kern="0">
                <a:effectLst/>
                <a:latin typeface="Poppins" panose="00000500000000000000" pitchFamily="2" charset="-70"/>
                <a:ea typeface="Times New Roman" panose="02020603050405020304" pitchFamily="18" charset="0"/>
                <a:cs typeface="Poppins" panose="00000500000000000000" pitchFamily="2" charset="-70"/>
              </a:rPr>
              <a:t>kopā iepērk vismaz PIL </a:t>
            </a:r>
            <a:r>
              <a:rPr lang="lv-LV" sz="2400" b="1" kern="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noteikto procentu tīru transportlīdzekļu</a:t>
            </a:r>
            <a:r>
              <a:rPr lang="lv-LV" sz="2400" kern="0">
                <a:effectLst/>
                <a:latin typeface="Poppins" panose="00000500000000000000" pitchFamily="2" charset="-70"/>
                <a:ea typeface="Times New Roman" panose="02020603050405020304" pitchFamily="18" charset="0"/>
                <a:cs typeface="Poppins" panose="00000500000000000000" pitchFamily="2" charset="-70"/>
              </a:rPr>
              <a:t>.</a:t>
            </a:r>
            <a:endParaRPr lang="lv-LV" kern="0">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endPar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endParaRPr lang="lv-LV" sz="2000" kern="0">
              <a:solidFill>
                <a:srgbClr val="000000"/>
              </a:solidFill>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endPar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endParaRPr lang="lv-LV" sz="2000" kern="0">
              <a:solidFill>
                <a:srgbClr val="000000"/>
              </a:solidFill>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endPar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endParaRPr lang="lv-LV" sz="2000" kern="0">
              <a:solidFill>
                <a:srgbClr val="000000"/>
              </a:solidFill>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endPar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endParaRPr>
          </a:p>
          <a:p>
            <a:pPr algn="just">
              <a:lnSpc>
                <a:spcPct val="107000"/>
              </a:lnSpc>
              <a:spcAft>
                <a:spcPts val="800"/>
              </a:spcAft>
              <a:buSzPts val="1100"/>
            </a:pPr>
            <a:r>
              <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Tas nozīmē, ka, piemēram, pašvaldība nosaka, ka tās kapitālsabiedrībai nav jāiegādājas tīri M2 kategorijas transportlīdzekļi, jo tās funkciju nodrošināšanai tirgū nav pieejami atbilstošas specifikācijas M2 kategorijas transportlīdzekļi, kuri atbilstu direktīvas prasībām. Šādā gadījumā pašvaldība ir atbildīga par to, ka tā nodrošina, ka laika posmā, piemēram, no 01.01.2026. līdz 31.12.2030. no visiem pašvaldībā, tās iestādēs un kapitālsabiedrībās, kuras tā ir kapitāldaļu turētāja, </a:t>
            </a:r>
            <a:r>
              <a:rPr lang="lv-LV" sz="2000" kern="0">
                <a:effectLst/>
                <a:latin typeface="Poppins" panose="00000500000000000000" pitchFamily="2" charset="-70"/>
                <a:ea typeface="Times New Roman" panose="02020603050405020304" pitchFamily="18" charset="0"/>
                <a:cs typeface="Poppins" panose="00000500000000000000" pitchFamily="2" charset="-70"/>
              </a:rPr>
              <a:t>kopā </a:t>
            </a:r>
            <a:r>
              <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iepirktajiem M2 kategorijas transportlīdzekļiem </a:t>
            </a:r>
            <a:r>
              <a:rPr lang="lv-LV" sz="2000" b="1" kern="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22%</a:t>
            </a:r>
            <a:r>
              <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ir iepirkti </a:t>
            </a:r>
            <a:r>
              <a:rPr lang="lv-LV" sz="2000" b="1" kern="0">
                <a:solidFill>
                  <a:srgbClr val="7030A0"/>
                </a:solidFill>
                <a:effectLst/>
                <a:latin typeface="Poppins" panose="00000500000000000000" pitchFamily="2" charset="-70"/>
                <a:ea typeface="Times New Roman" panose="02020603050405020304" pitchFamily="18" charset="0"/>
                <a:cs typeface="Poppins" panose="00000500000000000000" pitchFamily="2" charset="-70"/>
              </a:rPr>
              <a:t>tīri</a:t>
            </a:r>
            <a:r>
              <a:rPr lang="lv-LV" sz="2000" b="1"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 </a:t>
            </a:r>
            <a:r>
              <a:rPr lang="lv-LV" sz="2000" kern="0">
                <a:solidFill>
                  <a:srgbClr val="000000"/>
                </a:solidFill>
                <a:effectLst/>
                <a:latin typeface="Poppins" panose="00000500000000000000" pitchFamily="2" charset="-70"/>
                <a:ea typeface="Times New Roman" panose="02020603050405020304" pitchFamily="18" charset="0"/>
                <a:cs typeface="Poppins" panose="00000500000000000000" pitchFamily="2" charset="-70"/>
              </a:rPr>
              <a:t>M2 kategorijas transportlīdzekļi. </a:t>
            </a:r>
          </a:p>
          <a:p>
            <a:pPr algn="just">
              <a:lnSpc>
                <a:spcPct val="107000"/>
              </a:lnSpc>
              <a:spcAft>
                <a:spcPts val="800"/>
              </a:spcAft>
              <a:buSzPts val="1100"/>
            </a:pPr>
            <a:endParaRPr lang="lv-LV" kern="0">
              <a:solidFill>
                <a:srgbClr val="000000"/>
              </a:solidFill>
              <a:latin typeface="Calibri" panose="020F0502020204030204" pitchFamily="34" charset="0"/>
              <a:ea typeface="Aptos" panose="020B0004020202020204" pitchFamily="34" charset="0"/>
              <a:cs typeface="Times New Roman" panose="02020603050405020304" pitchFamily="18" charset="0"/>
            </a:endParaRPr>
          </a:p>
          <a:p>
            <a:pPr algn="just">
              <a:lnSpc>
                <a:spcPct val="107000"/>
              </a:lnSpc>
              <a:spcAft>
                <a:spcPts val="800"/>
              </a:spcAft>
              <a:buSzPts val="1100"/>
            </a:pPr>
            <a:endParaRPr lang="lv-LV" sz="1800" kern="10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07000"/>
              </a:lnSpc>
              <a:spcAft>
                <a:spcPts val="800"/>
              </a:spcAft>
              <a:buSzPts val="1100"/>
            </a:pPr>
            <a:endParaRPr lang="lv-LV" sz="1800" kern="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buSzPts val="1100"/>
            </a:pPr>
            <a:endParaRPr lang="lv-LV" kern="0">
              <a:latin typeface="Calibri" panose="020F0502020204030204" pitchFamily="34" charset="0"/>
              <a:ea typeface="Aptos" panose="020B0004020202020204" pitchFamily="34" charset="0"/>
              <a:cs typeface="Times New Roman" panose="02020603050405020304" pitchFamily="18" charset="0"/>
            </a:endParaRPr>
          </a:p>
          <a:p>
            <a:pPr lvl="0" algn="just">
              <a:lnSpc>
                <a:spcPct val="107000"/>
              </a:lnSpc>
              <a:spcAft>
                <a:spcPts val="800"/>
              </a:spcAft>
              <a:buSzPts val="1100"/>
            </a:pPr>
            <a:endParaRPr lang="lv-LV" sz="1800" kern="0">
              <a:effectLst/>
              <a:latin typeface="Calibri" panose="020F0502020204030204" pitchFamily="34" charset="0"/>
              <a:ea typeface="Aptos" panose="020B0004020202020204" pitchFamily="34" charset="0"/>
              <a:cs typeface="Times New Roman" panose="02020603050405020304" pitchFamily="18" charset="0"/>
            </a:endParaRPr>
          </a:p>
          <a:p>
            <a:pPr lvl="0" algn="just">
              <a:lnSpc>
                <a:spcPct val="107000"/>
              </a:lnSpc>
              <a:spcAft>
                <a:spcPts val="800"/>
              </a:spcAft>
              <a:buSzPts val="1100"/>
            </a:pPr>
            <a:endParaRPr lang="lv-LV" sz="1800" kern="10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50C2E1F6-0301-59D5-1342-8416E1B1A12F}"/>
              </a:ext>
            </a:extLst>
          </p:cNvPr>
          <p:cNvGraphicFramePr>
            <a:graphicFrameLocks noChangeAspect="1"/>
          </p:cNvGraphicFramePr>
          <p:nvPr>
            <p:custDataLst>
              <p:tags r:id="rId3"/>
            </p:custDataLst>
            <p:extLst>
              <p:ext uri="{D42A27DB-BD31-4B8C-83A1-F6EECF244321}">
                <p14:modId xmlns:p14="http://schemas.microsoft.com/office/powerpoint/2010/main" val="3164510571"/>
              </p:ext>
            </p:extLst>
          </p:nvPr>
        </p:nvGraphicFramePr>
        <p:xfrm>
          <a:off x="1269782" y="4684957"/>
          <a:ext cx="15175324" cy="4948104"/>
        </p:xfrm>
        <a:graphic>
          <a:graphicData uri="http://schemas.openxmlformats.org/presentationml/2006/ole">
            <mc:AlternateContent xmlns:mc="http://schemas.openxmlformats.org/markup-compatibility/2006">
              <mc:Choice xmlns:v="urn:schemas-microsoft-com:vml" Requires="v">
                <p:oleObj name="Document" r:id="rId7" imgW="7393757" imgH="2380163" progId="Word.Document.12">
                  <p:embed/>
                </p:oleObj>
              </mc:Choice>
              <mc:Fallback>
                <p:oleObj name="Document" r:id="rId7" imgW="7393757" imgH="2380163" progId="Word.Document.12">
                  <p:embed/>
                  <p:pic>
                    <p:nvPicPr>
                      <p:cNvPr id="13" name="Object 12">
                        <a:extLst>
                          <a:ext uri="{FF2B5EF4-FFF2-40B4-BE49-F238E27FC236}">
                            <a16:creationId xmlns:a16="http://schemas.microsoft.com/office/drawing/2014/main" id="{50C2E1F6-0301-59D5-1342-8416E1B1A12F}"/>
                          </a:ext>
                        </a:extLst>
                      </p:cNvPr>
                      <p:cNvPicPr/>
                      <p:nvPr/>
                    </p:nvPicPr>
                    <p:blipFill>
                      <a:blip r:embed="rId8"/>
                      <a:stretch>
                        <a:fillRect/>
                      </a:stretch>
                    </p:blipFill>
                    <p:spPr>
                      <a:xfrm>
                        <a:off x="1269782" y="4684957"/>
                        <a:ext cx="15175324" cy="4948104"/>
                      </a:xfrm>
                      <a:prstGeom prst="rect">
                        <a:avLst/>
                      </a:prstGeom>
                    </p:spPr>
                  </p:pic>
                </p:oleObj>
              </mc:Fallback>
            </mc:AlternateContent>
          </a:graphicData>
        </a:graphic>
      </p:graphicFrame>
      <p:sp>
        <p:nvSpPr>
          <p:cNvPr id="14" name="TextBox 18">
            <a:extLst>
              <a:ext uri="{FF2B5EF4-FFF2-40B4-BE49-F238E27FC236}">
                <a16:creationId xmlns:a16="http://schemas.microsoft.com/office/drawing/2014/main" id="{766112E7-ED10-8D2E-5041-93BFDD9D5B6D}"/>
              </a:ext>
            </a:extLst>
          </p:cNvPr>
          <p:cNvSpPr txBox="1"/>
          <p:nvPr>
            <p:custDataLst>
              <p:tags r:id="rId4"/>
            </p:custDataLst>
          </p:nvPr>
        </p:nvSpPr>
        <p:spPr>
          <a:xfrm>
            <a:off x="446016" y="9017508"/>
            <a:ext cx="17116021" cy="615553"/>
          </a:xfrm>
          <a:prstGeom prst="rect">
            <a:avLst/>
          </a:prstGeom>
        </p:spPr>
        <p:txBody>
          <a:bodyPr wrap="square" lIns="0" tIns="0" rIns="0" bIns="0" rtlCol="0" anchor="t">
            <a:spAutoFit/>
          </a:bodyPr>
          <a:lstStyle/>
          <a:p>
            <a:pPr algn="just">
              <a:spcBef>
                <a:spcPct val="0"/>
              </a:spcBef>
            </a:pPr>
            <a:r>
              <a:rPr lang="lv-LV" sz="2000">
                <a:latin typeface="Poppins" panose="00000500000000000000" pitchFamily="2" charset="-70"/>
                <a:cs typeface="Poppins" panose="00000500000000000000" pitchFamily="2" charset="-70"/>
              </a:rPr>
              <a:t>Detalizētākai informācijai par tīru transportlīdzekļu iepirkumiem aicinām vērsties pie </a:t>
            </a:r>
            <a:r>
              <a:rPr lang="lv-LV" sz="2000" b="1">
                <a:latin typeface="Poppins" panose="00000500000000000000" pitchFamily="2" charset="-70"/>
                <a:cs typeface="Poppins" panose="00000500000000000000" pitchFamily="2" charset="-70"/>
              </a:rPr>
              <a:t>Iepirkumu uzraudzības biroja </a:t>
            </a:r>
            <a:r>
              <a:rPr lang="lv-LV" sz="2000">
                <a:latin typeface="Poppins" panose="00000500000000000000" pitchFamily="2" charset="-70"/>
                <a:cs typeface="Poppins" panose="00000500000000000000" pitchFamily="2" charset="-70"/>
              </a:rPr>
              <a:t>(skaidrojumi pieejami arī šeit:</a:t>
            </a:r>
            <a:r>
              <a:rPr lang="lv-LV" sz="2000" i="1">
                <a:latin typeface="Poppins" panose="00000500000000000000" pitchFamily="2" charset="-70"/>
                <a:cs typeface="Poppins" panose="00000500000000000000" pitchFamily="2" charset="-70"/>
              </a:rPr>
              <a:t> </a:t>
            </a:r>
            <a:r>
              <a:rPr lang="lv-LV" sz="2000" i="1">
                <a:solidFill>
                  <a:srgbClr val="7030A0"/>
                </a:solidFill>
                <a:latin typeface="Poppins" panose="00000500000000000000" pitchFamily="2" charset="-70"/>
                <a:cs typeface="Poppins" panose="00000500000000000000" pitchFamily="2" charset="-70"/>
                <a:hlinkClick r:id="rId9">
                  <a:extLst>
                    <a:ext uri="{A12FA001-AC4F-418D-AE19-62706E023703}">
                      <ahyp:hlinkClr xmlns:ahyp="http://schemas.microsoft.com/office/drawing/2018/hyperlinkcolor" val="tx"/>
                    </a:ext>
                  </a:extLst>
                </a:hlinkClick>
              </a:rPr>
              <a:t>https://www.iub.gov.lv/lv/skaidrojums-tira-autotransporta-iepirkumi</a:t>
            </a:r>
            <a:r>
              <a:rPr lang="lv-LV" sz="2000" i="1">
                <a:solidFill>
                  <a:srgbClr val="7030A0"/>
                </a:solidFill>
                <a:latin typeface="Poppins" panose="00000500000000000000" pitchFamily="2" charset="-70"/>
                <a:cs typeface="Poppins" panose="00000500000000000000" pitchFamily="2" charset="-70"/>
              </a:rPr>
              <a:t> </a:t>
            </a:r>
            <a:r>
              <a:rPr lang="lv-LV" sz="2000" i="1">
                <a:latin typeface="Poppins" panose="00000500000000000000" pitchFamily="2" charset="-70"/>
                <a:cs typeface="Poppins" panose="00000500000000000000" pitchFamily="2" charset="-70"/>
              </a:rPr>
              <a:t>) </a:t>
            </a:r>
          </a:p>
        </p:txBody>
      </p:sp>
    </p:spTree>
    <p:extLst>
      <p:ext uri="{BB962C8B-B14F-4D97-AF65-F5344CB8AC3E}">
        <p14:creationId xmlns:p14="http://schemas.microsoft.com/office/powerpoint/2010/main" val="61125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8"/>
            <a:stretch>
              <a:fillRect l="-20312" r="-20312"/>
            </a:stretch>
          </a:blipFill>
        </p:spPr>
        <p:txBody>
          <a:bodyPr/>
          <a:lstStyle/>
          <a:p>
            <a:endParaRPr lang="lv-LV"/>
          </a:p>
        </p:txBody>
      </p:sp>
      <p:sp>
        <p:nvSpPr>
          <p:cNvPr id="5" name="AutoShape 5"/>
          <p:cNvSpPr/>
          <p:nvPr>
            <p:custDataLst>
              <p:tags r:id="rId2"/>
            </p:custDataLst>
          </p:nvPr>
        </p:nvSpPr>
        <p:spPr>
          <a:xfrm flipV="1">
            <a:off x="7209012" y="1962475"/>
            <a:ext cx="3869977" cy="39904"/>
          </a:xfrm>
          <a:prstGeom prst="line">
            <a:avLst/>
          </a:prstGeom>
          <a:ln w="38100" cap="flat">
            <a:solidFill>
              <a:srgbClr val="000000"/>
            </a:solidFill>
            <a:prstDash val="solid"/>
            <a:headEnd type="none" w="sm" len="sm"/>
            <a:tailEnd type="none" w="sm" len="sm"/>
          </a:ln>
        </p:spPr>
        <p:txBody>
          <a:bodyPr/>
          <a:lstStyle/>
          <a:p>
            <a:endParaRPr lang="lv-LV"/>
          </a:p>
        </p:txBody>
      </p:sp>
      <p:grpSp>
        <p:nvGrpSpPr>
          <p:cNvPr id="6" name="Group 6"/>
          <p:cNvGrpSpPr/>
          <p:nvPr>
            <p:custDataLst>
              <p:tags r:id="rId3"/>
            </p:custDataLst>
          </p:nvPr>
        </p:nvGrpSpPr>
        <p:grpSpPr>
          <a:xfrm>
            <a:off x="694891" y="454795"/>
            <a:ext cx="16898218" cy="1964516"/>
            <a:chOff x="0" y="-47625"/>
            <a:chExt cx="2353221" cy="392105"/>
          </a:xfrm>
        </p:grpSpPr>
        <p:sp>
          <p:nvSpPr>
            <p:cNvPr id="7" name="Freeform 7"/>
            <p:cNvSpPr/>
            <p:nvPr>
              <p:custDataLst>
                <p:tags r:id="rId25"/>
              </p:custDataLst>
            </p:nvPr>
          </p:nvSpPr>
          <p:spPr>
            <a:xfrm>
              <a:off x="0" y="0"/>
              <a:ext cx="2353221" cy="344480"/>
            </a:xfrm>
            <a:custGeom>
              <a:avLst/>
              <a:gdLst/>
              <a:ahLst/>
              <a:cxnLst/>
              <a:rect l="l" t="t" r="r" b="b"/>
              <a:pathLst>
                <a:path w="2353221" h="344480">
                  <a:moveTo>
                    <a:pt x="44191" y="0"/>
                  </a:moveTo>
                  <a:lnTo>
                    <a:pt x="2309030" y="0"/>
                  </a:lnTo>
                  <a:cubicBezTo>
                    <a:pt x="2333436" y="0"/>
                    <a:pt x="2353221" y="19785"/>
                    <a:pt x="2353221" y="44191"/>
                  </a:cubicBezTo>
                  <a:lnTo>
                    <a:pt x="2353221" y="300289"/>
                  </a:lnTo>
                  <a:cubicBezTo>
                    <a:pt x="2353221" y="324695"/>
                    <a:pt x="2333436" y="344480"/>
                    <a:pt x="2309030" y="344480"/>
                  </a:cubicBezTo>
                  <a:lnTo>
                    <a:pt x="44191" y="344480"/>
                  </a:lnTo>
                  <a:cubicBezTo>
                    <a:pt x="19785" y="344480"/>
                    <a:pt x="0" y="324695"/>
                    <a:pt x="0" y="300289"/>
                  </a:cubicBezTo>
                  <a:lnTo>
                    <a:pt x="0" y="44191"/>
                  </a:lnTo>
                  <a:cubicBezTo>
                    <a:pt x="0" y="19785"/>
                    <a:pt x="19785" y="0"/>
                    <a:pt x="44191" y="0"/>
                  </a:cubicBezTo>
                  <a:close/>
                </a:path>
              </a:pathLst>
            </a:custGeom>
            <a:solidFill>
              <a:srgbClr val="593C8F"/>
            </a:solidFill>
          </p:spPr>
          <p:txBody>
            <a:bodyPr/>
            <a:lstStyle/>
            <a:p>
              <a:endParaRPr lang="lv-LV"/>
            </a:p>
          </p:txBody>
        </p:sp>
        <p:sp>
          <p:nvSpPr>
            <p:cNvPr id="8" name="TextBox 8"/>
            <p:cNvSpPr txBox="1"/>
            <p:nvPr>
              <p:custDataLst>
                <p:tags r:id="rId26"/>
              </p:custDataLst>
            </p:nvPr>
          </p:nvSpPr>
          <p:spPr>
            <a:xfrm>
              <a:off x="0" y="-47625"/>
              <a:ext cx="2353221" cy="392105"/>
            </a:xfrm>
            <a:prstGeom prst="rect">
              <a:avLst/>
            </a:prstGeom>
          </p:spPr>
          <p:txBody>
            <a:bodyPr lIns="50800" tIns="50800" rIns="50800" bIns="50800" rtlCol="0" anchor="ctr"/>
            <a:lstStyle/>
            <a:p>
              <a:pPr algn="ctr">
                <a:lnSpc>
                  <a:spcPts val="2659"/>
                </a:lnSpc>
              </a:pPr>
              <a:endParaRPr/>
            </a:p>
          </p:txBody>
        </p:sp>
      </p:grpSp>
      <p:sp>
        <p:nvSpPr>
          <p:cNvPr id="9" name="TextBox 9"/>
          <p:cNvSpPr txBox="1"/>
          <p:nvPr>
            <p:custDataLst>
              <p:tags r:id="rId4"/>
            </p:custDataLst>
          </p:nvPr>
        </p:nvSpPr>
        <p:spPr>
          <a:xfrm>
            <a:off x="2016535" y="6892559"/>
            <a:ext cx="3714807" cy="903324"/>
          </a:xfrm>
          <a:prstGeom prst="rect">
            <a:avLst/>
          </a:prstGeom>
        </p:spPr>
        <p:txBody>
          <a:bodyPr wrap="square" lIns="0" tIns="0" rIns="0" bIns="0" rtlCol="0" anchor="t">
            <a:spAutoFit/>
          </a:bodyPr>
          <a:lstStyle/>
          <a:p>
            <a:pPr algn="ctr">
              <a:spcBef>
                <a:spcPct val="0"/>
              </a:spcBef>
            </a:pPr>
            <a:r>
              <a:rPr lang="en-US" sz="3070">
                <a:solidFill>
                  <a:srgbClr val="593C8F"/>
                </a:solidFill>
                <a:latin typeface="League Spartan"/>
              </a:rPr>
              <a:t>202</a:t>
            </a:r>
            <a:r>
              <a:rPr lang="lv-LV" sz="3070">
                <a:solidFill>
                  <a:srgbClr val="593C8F"/>
                </a:solidFill>
                <a:latin typeface="League Spartan"/>
              </a:rPr>
              <a:t>4.</a:t>
            </a:r>
            <a:r>
              <a:rPr lang="en-US" sz="3070">
                <a:solidFill>
                  <a:srgbClr val="593C8F"/>
                </a:solidFill>
                <a:latin typeface="League Spartan"/>
              </a:rPr>
              <a:t> </a:t>
            </a:r>
            <a:r>
              <a:rPr lang="lv-LV" sz="3070">
                <a:solidFill>
                  <a:srgbClr val="593C8F"/>
                </a:solidFill>
                <a:latin typeface="League Spartan"/>
              </a:rPr>
              <a:t>g.</a:t>
            </a:r>
          </a:p>
          <a:p>
            <a:pPr algn="ctr">
              <a:spcBef>
                <a:spcPct val="0"/>
              </a:spcBef>
            </a:pPr>
            <a:r>
              <a:rPr lang="lv-LV" sz="2800">
                <a:solidFill>
                  <a:srgbClr val="593C8F"/>
                </a:solidFill>
                <a:latin typeface="League Spartan"/>
              </a:rPr>
              <a:t>29.feb – 29.maijs</a:t>
            </a:r>
            <a:endParaRPr lang="en-US" sz="2800">
              <a:solidFill>
                <a:srgbClr val="593C8F"/>
              </a:solidFill>
              <a:latin typeface="League Spartan"/>
            </a:endParaRPr>
          </a:p>
        </p:txBody>
      </p:sp>
      <p:sp>
        <p:nvSpPr>
          <p:cNvPr id="11" name="TextBox 11"/>
          <p:cNvSpPr txBox="1"/>
          <p:nvPr>
            <p:custDataLst>
              <p:tags r:id="rId5"/>
            </p:custDataLst>
          </p:nvPr>
        </p:nvSpPr>
        <p:spPr>
          <a:xfrm>
            <a:off x="12413410" y="4446875"/>
            <a:ext cx="3102628" cy="531684"/>
          </a:xfrm>
          <a:prstGeom prst="rect">
            <a:avLst/>
          </a:prstGeom>
        </p:spPr>
        <p:txBody>
          <a:bodyPr lIns="0" tIns="0" rIns="0" bIns="0" rtlCol="0" anchor="t">
            <a:spAutoFit/>
          </a:bodyPr>
          <a:lstStyle/>
          <a:p>
            <a:pPr>
              <a:lnSpc>
                <a:spcPts val="4298"/>
              </a:lnSpc>
              <a:spcBef>
                <a:spcPct val="0"/>
              </a:spcBef>
            </a:pPr>
            <a:r>
              <a:rPr lang="en-US" sz="3070">
                <a:solidFill>
                  <a:srgbClr val="593C8F"/>
                </a:solidFill>
                <a:latin typeface="League Spartan"/>
              </a:rPr>
              <a:t>2024</a:t>
            </a:r>
            <a:r>
              <a:rPr lang="lv-LV" sz="3070">
                <a:solidFill>
                  <a:srgbClr val="593C8F"/>
                </a:solidFill>
                <a:latin typeface="League Spartan"/>
              </a:rPr>
              <a:t>.g.</a:t>
            </a:r>
            <a:r>
              <a:rPr lang="en-US" sz="3070">
                <a:solidFill>
                  <a:srgbClr val="593C8F"/>
                </a:solidFill>
                <a:latin typeface="League Spartan"/>
              </a:rPr>
              <a:t> II</a:t>
            </a:r>
            <a:r>
              <a:rPr lang="lv-LV" sz="3070">
                <a:solidFill>
                  <a:srgbClr val="593C8F"/>
                </a:solidFill>
                <a:latin typeface="League Spartan"/>
              </a:rPr>
              <a:t>I</a:t>
            </a:r>
            <a:r>
              <a:rPr lang="en-US" sz="3070">
                <a:solidFill>
                  <a:srgbClr val="593C8F"/>
                </a:solidFill>
                <a:latin typeface="League Spartan"/>
              </a:rPr>
              <a:t> cet. </a:t>
            </a:r>
          </a:p>
        </p:txBody>
      </p:sp>
      <p:sp>
        <p:nvSpPr>
          <p:cNvPr id="13" name="TextBox 13"/>
          <p:cNvSpPr txBox="1"/>
          <p:nvPr>
            <p:custDataLst>
              <p:tags r:id="rId6"/>
            </p:custDataLst>
          </p:nvPr>
        </p:nvSpPr>
        <p:spPr>
          <a:xfrm>
            <a:off x="6132537" y="797874"/>
            <a:ext cx="6022926" cy="828304"/>
          </a:xfrm>
          <a:prstGeom prst="rect">
            <a:avLst/>
          </a:prstGeom>
        </p:spPr>
        <p:txBody>
          <a:bodyPr lIns="0" tIns="0" rIns="0" bIns="0" rtlCol="0" anchor="t">
            <a:spAutoFit/>
          </a:bodyPr>
          <a:lstStyle/>
          <a:p>
            <a:pPr algn="ctr">
              <a:lnSpc>
                <a:spcPts val="6693"/>
              </a:lnSpc>
              <a:spcBef>
                <a:spcPct val="0"/>
              </a:spcBef>
            </a:pPr>
            <a:r>
              <a:rPr lang="lv-LV" sz="4780">
                <a:solidFill>
                  <a:schemeClr val="bg1"/>
                </a:solidFill>
                <a:latin typeface="League Spartan"/>
              </a:rPr>
              <a:t>LAIKA GRAFIKS</a:t>
            </a:r>
            <a:endParaRPr lang="en-US" sz="4780">
              <a:solidFill>
                <a:schemeClr val="bg1"/>
              </a:solidFill>
              <a:latin typeface="League Spartan"/>
            </a:endParaRPr>
          </a:p>
        </p:txBody>
      </p:sp>
      <p:sp>
        <p:nvSpPr>
          <p:cNvPr id="14" name="Freeform 3">
            <a:extLst>
              <a:ext uri="{FF2B5EF4-FFF2-40B4-BE49-F238E27FC236}">
                <a16:creationId xmlns:a16="http://schemas.microsoft.com/office/drawing/2014/main" id="{FF8A9A05-212F-4A98-DE26-409F01AA9717}"/>
              </a:ext>
            </a:extLst>
          </p:cNvPr>
          <p:cNvSpPr/>
          <p:nvPr>
            <p:custDataLst>
              <p:tags r:id="rId7"/>
            </p:custDataLst>
          </p:nvPr>
        </p:nvSpPr>
        <p:spPr>
          <a:xfrm>
            <a:off x="5457733" y="4584628"/>
            <a:ext cx="7671830" cy="5689149"/>
          </a:xfrm>
          <a:custGeom>
            <a:avLst/>
            <a:gdLst/>
            <a:ahLst/>
            <a:cxnLst/>
            <a:rect l="l" t="t" r="r" b="b"/>
            <a:pathLst>
              <a:path w="7671830" h="3822360">
                <a:moveTo>
                  <a:pt x="0" y="0"/>
                </a:moveTo>
                <a:lnTo>
                  <a:pt x="7671830" y="0"/>
                </a:lnTo>
                <a:lnTo>
                  <a:pt x="7671830" y="3822360"/>
                </a:lnTo>
                <a:lnTo>
                  <a:pt x="0" y="382236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lv-LV"/>
          </a:p>
        </p:txBody>
      </p:sp>
      <p:grpSp>
        <p:nvGrpSpPr>
          <p:cNvPr id="15" name="Group 14">
            <a:extLst>
              <a:ext uri="{FF2B5EF4-FFF2-40B4-BE49-F238E27FC236}">
                <a16:creationId xmlns:a16="http://schemas.microsoft.com/office/drawing/2014/main" id="{B794B2B8-98D3-B662-A172-425A8E9128B1}"/>
              </a:ext>
            </a:extLst>
          </p:cNvPr>
          <p:cNvGrpSpPr/>
          <p:nvPr>
            <p:custDataLst>
              <p:tags r:id="rId8"/>
            </p:custDataLst>
          </p:nvPr>
        </p:nvGrpSpPr>
        <p:grpSpPr>
          <a:xfrm>
            <a:off x="5978728" y="7744781"/>
            <a:ext cx="1075705" cy="1050206"/>
            <a:chOff x="237724" y="237601"/>
            <a:chExt cx="1147310" cy="1147411"/>
          </a:xfrm>
        </p:grpSpPr>
        <p:grpSp>
          <p:nvGrpSpPr>
            <p:cNvPr id="16" name="Group 15">
              <a:extLst>
                <a:ext uri="{FF2B5EF4-FFF2-40B4-BE49-F238E27FC236}">
                  <a16:creationId xmlns:a16="http://schemas.microsoft.com/office/drawing/2014/main" id="{5C915BE7-E35A-A391-56E7-901D94E1A496}"/>
                </a:ext>
              </a:extLst>
            </p:cNvPr>
            <p:cNvGrpSpPr>
              <a:grpSpLocks noChangeAspect="1"/>
            </p:cNvGrpSpPr>
            <p:nvPr/>
          </p:nvGrpSpPr>
          <p:grpSpPr>
            <a:xfrm rot="2700000">
              <a:off x="237673" y="237652"/>
              <a:ext cx="1147411" cy="1147310"/>
              <a:chOff x="0" y="0"/>
              <a:chExt cx="14400530" cy="14399261"/>
            </a:xfrm>
          </p:grpSpPr>
          <p:sp>
            <p:nvSpPr>
              <p:cNvPr id="19" name="Freeform 16">
                <a:extLst>
                  <a:ext uri="{FF2B5EF4-FFF2-40B4-BE49-F238E27FC236}">
                    <a16:creationId xmlns:a16="http://schemas.microsoft.com/office/drawing/2014/main" id="{C45C7FDF-CFFF-E192-9227-3AAB7842093A}"/>
                  </a:ext>
                </a:extLst>
              </p:cNvPr>
              <p:cNvSpPr/>
              <p:nvPr>
                <p:custDataLst>
                  <p:tags r:id="rId24"/>
                </p:custDataLst>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39DBB2"/>
              </a:solidFill>
            </p:spPr>
            <p:txBody>
              <a:bodyPr/>
              <a:lstStyle/>
              <a:p>
                <a:endParaRPr lang="lv-LV"/>
              </a:p>
            </p:txBody>
          </p:sp>
        </p:grpSp>
        <p:grpSp>
          <p:nvGrpSpPr>
            <p:cNvPr id="17" name="Group 17">
              <a:extLst>
                <a:ext uri="{FF2B5EF4-FFF2-40B4-BE49-F238E27FC236}">
                  <a16:creationId xmlns:a16="http://schemas.microsoft.com/office/drawing/2014/main" id="{9D115218-8E28-34D0-F6C1-2CB0595D3772}"/>
                </a:ext>
              </a:extLst>
            </p:cNvPr>
            <p:cNvGrpSpPr/>
            <p:nvPr/>
          </p:nvGrpSpPr>
          <p:grpSpPr>
            <a:xfrm>
              <a:off x="405671" y="405671"/>
              <a:ext cx="811342" cy="811342"/>
              <a:chOff x="0" y="0"/>
              <a:chExt cx="6350000" cy="6350000"/>
            </a:xfrm>
          </p:grpSpPr>
          <p:sp>
            <p:nvSpPr>
              <p:cNvPr id="18" name="Freeform 18">
                <a:extLst>
                  <a:ext uri="{FF2B5EF4-FFF2-40B4-BE49-F238E27FC236}">
                    <a16:creationId xmlns:a16="http://schemas.microsoft.com/office/drawing/2014/main" id="{DA4C336F-46EA-F4A4-55EF-11B9EF1F27D1}"/>
                  </a:ext>
                </a:extLst>
              </p:cNvPr>
              <p:cNvSpPr/>
              <p:nvPr>
                <p:custDataLst>
                  <p:tags r:id="rId23"/>
                </p:custDataLst>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lv-LV"/>
              </a:p>
            </p:txBody>
          </p:sp>
        </p:grpSp>
      </p:grpSp>
      <p:sp>
        <p:nvSpPr>
          <p:cNvPr id="20" name="TextBox 13">
            <a:extLst>
              <a:ext uri="{FF2B5EF4-FFF2-40B4-BE49-F238E27FC236}">
                <a16:creationId xmlns:a16="http://schemas.microsoft.com/office/drawing/2014/main" id="{2181877C-91BC-3B00-FAA5-12EB77A1E869}"/>
              </a:ext>
            </a:extLst>
          </p:cNvPr>
          <p:cNvSpPr txBox="1"/>
          <p:nvPr>
            <p:custDataLst>
              <p:tags r:id="rId9"/>
            </p:custDataLst>
          </p:nvPr>
        </p:nvSpPr>
        <p:spPr>
          <a:xfrm>
            <a:off x="2329531" y="7733357"/>
            <a:ext cx="2936902" cy="738664"/>
          </a:xfrm>
          <a:prstGeom prst="rect">
            <a:avLst/>
          </a:prstGeom>
        </p:spPr>
        <p:txBody>
          <a:bodyPr wrap="square" lIns="0" tIns="0" rIns="0" bIns="0" rtlCol="0" anchor="t">
            <a:spAutoFit/>
          </a:bodyPr>
          <a:lstStyle/>
          <a:p>
            <a:pPr algn="ctr">
              <a:spcBef>
                <a:spcPct val="0"/>
              </a:spcBef>
            </a:pPr>
            <a:r>
              <a:rPr lang="lv-LV" sz="2400">
                <a:solidFill>
                  <a:srgbClr val="000000"/>
                </a:solidFill>
                <a:latin typeface="Lato Bold"/>
              </a:rPr>
              <a:t>Projektu iesniegumu atlase</a:t>
            </a:r>
            <a:endParaRPr lang="en-US" sz="2400">
              <a:solidFill>
                <a:srgbClr val="000000"/>
              </a:solidFill>
              <a:latin typeface="Lato Bold"/>
            </a:endParaRPr>
          </a:p>
        </p:txBody>
      </p:sp>
      <p:sp>
        <p:nvSpPr>
          <p:cNvPr id="24" name="TextBox 34">
            <a:extLst>
              <a:ext uri="{FF2B5EF4-FFF2-40B4-BE49-F238E27FC236}">
                <a16:creationId xmlns:a16="http://schemas.microsoft.com/office/drawing/2014/main" id="{1CB1D37B-53AA-E2F7-E16E-AE4EDE1CE313}"/>
              </a:ext>
            </a:extLst>
          </p:cNvPr>
          <p:cNvSpPr txBox="1"/>
          <p:nvPr>
            <p:custDataLst>
              <p:tags r:id="rId10"/>
            </p:custDataLst>
          </p:nvPr>
        </p:nvSpPr>
        <p:spPr>
          <a:xfrm>
            <a:off x="6239816" y="8162478"/>
            <a:ext cx="465783" cy="348172"/>
          </a:xfrm>
          <a:prstGeom prst="rect">
            <a:avLst/>
          </a:prstGeom>
        </p:spPr>
        <p:txBody>
          <a:bodyPr wrap="square" lIns="0" tIns="0" rIns="0" bIns="0" rtlCol="0" anchor="t">
            <a:spAutoFit/>
          </a:bodyPr>
          <a:lstStyle/>
          <a:p>
            <a:pPr algn="ctr">
              <a:lnSpc>
                <a:spcPts val="2520"/>
              </a:lnSpc>
            </a:pPr>
            <a:r>
              <a:rPr lang="en-US" sz="2800">
                <a:solidFill>
                  <a:srgbClr val="545454"/>
                </a:solidFill>
                <a:latin typeface="League Spartan" panose="020B0604020202020204" charset="-70"/>
              </a:rPr>
              <a:t>01</a:t>
            </a:r>
          </a:p>
        </p:txBody>
      </p:sp>
      <p:grpSp>
        <p:nvGrpSpPr>
          <p:cNvPr id="25" name="Group 9">
            <a:extLst>
              <a:ext uri="{FF2B5EF4-FFF2-40B4-BE49-F238E27FC236}">
                <a16:creationId xmlns:a16="http://schemas.microsoft.com/office/drawing/2014/main" id="{02BC19AD-C001-4814-AABA-4C124DED6D2F}"/>
              </a:ext>
            </a:extLst>
          </p:cNvPr>
          <p:cNvGrpSpPr/>
          <p:nvPr>
            <p:custDataLst>
              <p:tags r:id="rId11"/>
            </p:custDataLst>
          </p:nvPr>
        </p:nvGrpSpPr>
        <p:grpSpPr>
          <a:xfrm>
            <a:off x="11614187" y="5991414"/>
            <a:ext cx="1057034" cy="1017022"/>
            <a:chOff x="204233" y="204129"/>
            <a:chExt cx="985679" cy="985766"/>
          </a:xfrm>
        </p:grpSpPr>
        <p:grpSp>
          <p:nvGrpSpPr>
            <p:cNvPr id="26" name="Group 10">
              <a:extLst>
                <a:ext uri="{FF2B5EF4-FFF2-40B4-BE49-F238E27FC236}">
                  <a16:creationId xmlns:a16="http://schemas.microsoft.com/office/drawing/2014/main" id="{9D0200A8-9749-401F-8085-3A9616EA3899}"/>
                </a:ext>
              </a:extLst>
            </p:cNvPr>
            <p:cNvGrpSpPr>
              <a:grpSpLocks noChangeAspect="1"/>
            </p:cNvGrpSpPr>
            <p:nvPr/>
          </p:nvGrpSpPr>
          <p:grpSpPr>
            <a:xfrm rot="2700000">
              <a:off x="204190" y="204172"/>
              <a:ext cx="985766" cy="985679"/>
              <a:chOff x="0" y="0"/>
              <a:chExt cx="14400530" cy="14399261"/>
            </a:xfrm>
          </p:grpSpPr>
          <p:sp>
            <p:nvSpPr>
              <p:cNvPr id="29" name="Freeform 11">
                <a:extLst>
                  <a:ext uri="{FF2B5EF4-FFF2-40B4-BE49-F238E27FC236}">
                    <a16:creationId xmlns:a16="http://schemas.microsoft.com/office/drawing/2014/main" id="{F324C9A2-2297-1E08-8BB1-229E2AECA69D}"/>
                  </a:ext>
                </a:extLst>
              </p:cNvPr>
              <p:cNvSpPr/>
              <p:nvPr>
                <p:custDataLst>
                  <p:tags r:id="rId22"/>
                </p:custDataLst>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FBD59"/>
              </a:solidFill>
            </p:spPr>
            <p:txBody>
              <a:bodyPr/>
              <a:lstStyle/>
              <a:p>
                <a:endParaRPr lang="lv-LV"/>
              </a:p>
            </p:txBody>
          </p:sp>
        </p:grpSp>
        <p:grpSp>
          <p:nvGrpSpPr>
            <p:cNvPr id="27" name="Group 12">
              <a:extLst>
                <a:ext uri="{FF2B5EF4-FFF2-40B4-BE49-F238E27FC236}">
                  <a16:creationId xmlns:a16="http://schemas.microsoft.com/office/drawing/2014/main" id="{0BC8CEA1-7C42-64AF-BD5F-F79F1CCB35C8}"/>
                </a:ext>
              </a:extLst>
            </p:cNvPr>
            <p:cNvGrpSpPr/>
            <p:nvPr/>
          </p:nvGrpSpPr>
          <p:grpSpPr>
            <a:xfrm>
              <a:off x="348521" y="348521"/>
              <a:ext cx="697042" cy="697042"/>
              <a:chOff x="0" y="0"/>
              <a:chExt cx="6350000" cy="6350000"/>
            </a:xfrm>
          </p:grpSpPr>
          <p:sp>
            <p:nvSpPr>
              <p:cNvPr id="28" name="Freeform 13">
                <a:extLst>
                  <a:ext uri="{FF2B5EF4-FFF2-40B4-BE49-F238E27FC236}">
                    <a16:creationId xmlns:a16="http://schemas.microsoft.com/office/drawing/2014/main" id="{045CD532-E20B-A644-0000-EACBBD32BC6D}"/>
                  </a:ext>
                </a:extLst>
              </p:cNvPr>
              <p:cNvSpPr/>
              <p:nvPr>
                <p:custDataLst>
                  <p:tags r:id="rId21"/>
                </p:custDataLst>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lv-LV"/>
              </a:p>
            </p:txBody>
          </p:sp>
        </p:grpSp>
      </p:grpSp>
      <p:sp>
        <p:nvSpPr>
          <p:cNvPr id="30" name="TextBox 35">
            <a:extLst>
              <a:ext uri="{FF2B5EF4-FFF2-40B4-BE49-F238E27FC236}">
                <a16:creationId xmlns:a16="http://schemas.microsoft.com/office/drawing/2014/main" id="{37F52865-65A1-B5C1-4DEA-88B285A137A1}"/>
              </a:ext>
            </a:extLst>
          </p:cNvPr>
          <p:cNvSpPr txBox="1"/>
          <p:nvPr>
            <p:custDataLst>
              <p:tags r:id="rId12"/>
            </p:custDataLst>
          </p:nvPr>
        </p:nvSpPr>
        <p:spPr>
          <a:xfrm>
            <a:off x="11861912" y="6370334"/>
            <a:ext cx="561519" cy="386644"/>
          </a:xfrm>
          <a:prstGeom prst="rect">
            <a:avLst/>
          </a:prstGeom>
        </p:spPr>
        <p:txBody>
          <a:bodyPr wrap="square" lIns="0" tIns="0" rIns="0" bIns="0" rtlCol="0" anchor="t">
            <a:spAutoFit/>
          </a:bodyPr>
          <a:lstStyle/>
          <a:p>
            <a:pPr algn="ctr">
              <a:lnSpc>
                <a:spcPts val="2934"/>
              </a:lnSpc>
            </a:pPr>
            <a:r>
              <a:rPr lang="en-US" sz="2800">
                <a:solidFill>
                  <a:srgbClr val="545454"/>
                </a:solidFill>
                <a:latin typeface="League Spartan" panose="020B0604020202020204" charset="-70"/>
              </a:rPr>
              <a:t>02</a:t>
            </a:r>
          </a:p>
        </p:txBody>
      </p:sp>
      <p:grpSp>
        <p:nvGrpSpPr>
          <p:cNvPr id="31" name="Group 4">
            <a:extLst>
              <a:ext uri="{FF2B5EF4-FFF2-40B4-BE49-F238E27FC236}">
                <a16:creationId xmlns:a16="http://schemas.microsoft.com/office/drawing/2014/main" id="{99E69E1F-FBDC-6900-208F-B11E4865FC4B}"/>
              </a:ext>
            </a:extLst>
          </p:cNvPr>
          <p:cNvGrpSpPr/>
          <p:nvPr>
            <p:custDataLst>
              <p:tags r:id="rId13"/>
            </p:custDataLst>
          </p:nvPr>
        </p:nvGrpSpPr>
        <p:grpSpPr>
          <a:xfrm>
            <a:off x="7885031" y="4067282"/>
            <a:ext cx="957976" cy="987927"/>
            <a:chOff x="177294" y="177202"/>
            <a:chExt cx="855664" cy="855739"/>
          </a:xfrm>
        </p:grpSpPr>
        <p:grpSp>
          <p:nvGrpSpPr>
            <p:cNvPr id="32" name="Group 5">
              <a:extLst>
                <a:ext uri="{FF2B5EF4-FFF2-40B4-BE49-F238E27FC236}">
                  <a16:creationId xmlns:a16="http://schemas.microsoft.com/office/drawing/2014/main" id="{DA54661E-8084-CDC6-AFFF-069757FA9D35}"/>
                </a:ext>
              </a:extLst>
            </p:cNvPr>
            <p:cNvGrpSpPr>
              <a:grpSpLocks noChangeAspect="1"/>
            </p:cNvGrpSpPr>
            <p:nvPr/>
          </p:nvGrpSpPr>
          <p:grpSpPr>
            <a:xfrm rot="2700000">
              <a:off x="177256" y="177240"/>
              <a:ext cx="855739" cy="855664"/>
              <a:chOff x="0" y="0"/>
              <a:chExt cx="14400530" cy="14399261"/>
            </a:xfrm>
          </p:grpSpPr>
          <p:sp>
            <p:nvSpPr>
              <p:cNvPr id="35" name="Freeform 6">
                <a:extLst>
                  <a:ext uri="{FF2B5EF4-FFF2-40B4-BE49-F238E27FC236}">
                    <a16:creationId xmlns:a16="http://schemas.microsoft.com/office/drawing/2014/main" id="{FE24CE4A-114C-08B8-56DD-7103E9CA7DF5}"/>
                  </a:ext>
                </a:extLst>
              </p:cNvPr>
              <p:cNvSpPr/>
              <p:nvPr>
                <p:custDataLst>
                  <p:tags r:id="rId20"/>
                </p:custDataLst>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ADEF"/>
              </a:solidFill>
            </p:spPr>
            <p:txBody>
              <a:bodyPr/>
              <a:lstStyle/>
              <a:p>
                <a:endParaRPr lang="lv-LV"/>
              </a:p>
            </p:txBody>
          </p:sp>
        </p:grpSp>
        <p:grpSp>
          <p:nvGrpSpPr>
            <p:cNvPr id="33" name="Group 7">
              <a:extLst>
                <a:ext uri="{FF2B5EF4-FFF2-40B4-BE49-F238E27FC236}">
                  <a16:creationId xmlns:a16="http://schemas.microsoft.com/office/drawing/2014/main" id="{BAB11744-CC9B-8693-211C-4396250B76B0}"/>
                </a:ext>
              </a:extLst>
            </p:cNvPr>
            <p:cNvGrpSpPr/>
            <p:nvPr/>
          </p:nvGrpSpPr>
          <p:grpSpPr>
            <a:xfrm>
              <a:off x="302549" y="302549"/>
              <a:ext cx="605099" cy="605099"/>
              <a:chOff x="0" y="0"/>
              <a:chExt cx="6350000" cy="6350000"/>
            </a:xfrm>
          </p:grpSpPr>
          <p:sp>
            <p:nvSpPr>
              <p:cNvPr id="34" name="Freeform 8">
                <a:extLst>
                  <a:ext uri="{FF2B5EF4-FFF2-40B4-BE49-F238E27FC236}">
                    <a16:creationId xmlns:a16="http://schemas.microsoft.com/office/drawing/2014/main" id="{D3ECDB0F-582B-782F-CD37-CF29D6B7F507}"/>
                  </a:ext>
                </a:extLst>
              </p:cNvPr>
              <p:cNvSpPr/>
              <p:nvPr>
                <p:custDataLst>
                  <p:tags r:id="rId19"/>
                </p:custDataLst>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lv-LV"/>
              </a:p>
            </p:txBody>
          </p:sp>
        </p:grpSp>
      </p:grpSp>
      <p:sp>
        <p:nvSpPr>
          <p:cNvPr id="36" name="TextBox 35">
            <a:extLst>
              <a:ext uri="{FF2B5EF4-FFF2-40B4-BE49-F238E27FC236}">
                <a16:creationId xmlns:a16="http://schemas.microsoft.com/office/drawing/2014/main" id="{FDE6DF6A-9541-D252-971C-9B10597406DB}"/>
              </a:ext>
            </a:extLst>
          </p:cNvPr>
          <p:cNvSpPr txBox="1"/>
          <p:nvPr>
            <p:custDataLst>
              <p:tags r:id="rId14"/>
            </p:custDataLst>
          </p:nvPr>
        </p:nvSpPr>
        <p:spPr>
          <a:xfrm>
            <a:off x="8089013" y="4446875"/>
            <a:ext cx="561519" cy="386644"/>
          </a:xfrm>
          <a:prstGeom prst="rect">
            <a:avLst/>
          </a:prstGeom>
        </p:spPr>
        <p:txBody>
          <a:bodyPr wrap="square" lIns="0" tIns="0" rIns="0" bIns="0" rtlCol="0" anchor="t">
            <a:spAutoFit/>
          </a:bodyPr>
          <a:lstStyle/>
          <a:p>
            <a:pPr algn="ctr">
              <a:lnSpc>
                <a:spcPts val="2934"/>
              </a:lnSpc>
            </a:pPr>
            <a:r>
              <a:rPr lang="en-US" sz="2800">
                <a:solidFill>
                  <a:srgbClr val="545454"/>
                </a:solidFill>
                <a:latin typeface="League Spartan" panose="020B0604020202020204" charset="-70"/>
              </a:rPr>
              <a:t>0</a:t>
            </a:r>
            <a:r>
              <a:rPr lang="lv-LV" sz="2800">
                <a:solidFill>
                  <a:srgbClr val="545454"/>
                </a:solidFill>
                <a:latin typeface="League Spartan" panose="020B0604020202020204" charset="-70"/>
              </a:rPr>
              <a:t>3</a:t>
            </a:r>
            <a:endParaRPr lang="en-US" sz="2800">
              <a:solidFill>
                <a:srgbClr val="545454"/>
              </a:solidFill>
              <a:latin typeface="League Spartan" panose="020B0604020202020204" charset="-70"/>
            </a:endParaRPr>
          </a:p>
        </p:txBody>
      </p:sp>
      <p:sp>
        <p:nvSpPr>
          <p:cNvPr id="37" name="TextBox 13">
            <a:extLst>
              <a:ext uri="{FF2B5EF4-FFF2-40B4-BE49-F238E27FC236}">
                <a16:creationId xmlns:a16="http://schemas.microsoft.com/office/drawing/2014/main" id="{EF6802F1-3A4F-FA68-73FD-301DF41486B2}"/>
              </a:ext>
            </a:extLst>
          </p:cNvPr>
          <p:cNvSpPr txBox="1"/>
          <p:nvPr>
            <p:custDataLst>
              <p:tags r:id="rId15"/>
            </p:custDataLst>
          </p:nvPr>
        </p:nvSpPr>
        <p:spPr>
          <a:xfrm>
            <a:off x="11753631" y="4890422"/>
            <a:ext cx="3698901" cy="738664"/>
          </a:xfrm>
          <a:prstGeom prst="rect">
            <a:avLst/>
          </a:prstGeom>
        </p:spPr>
        <p:txBody>
          <a:bodyPr wrap="square" lIns="0" tIns="0" rIns="0" bIns="0" rtlCol="0" anchor="t">
            <a:spAutoFit/>
          </a:bodyPr>
          <a:lstStyle/>
          <a:p>
            <a:pPr algn="ctr">
              <a:spcBef>
                <a:spcPct val="0"/>
              </a:spcBef>
            </a:pPr>
            <a:r>
              <a:rPr lang="lv-LV" sz="2400">
                <a:solidFill>
                  <a:srgbClr val="000000"/>
                </a:solidFill>
                <a:latin typeface="Lato Bold"/>
              </a:rPr>
              <a:t>Projektu īstenošanas uzsākšana</a:t>
            </a:r>
          </a:p>
        </p:txBody>
      </p:sp>
      <p:sp>
        <p:nvSpPr>
          <p:cNvPr id="38" name="TextBox 11">
            <a:extLst>
              <a:ext uri="{FF2B5EF4-FFF2-40B4-BE49-F238E27FC236}">
                <a16:creationId xmlns:a16="http://schemas.microsoft.com/office/drawing/2014/main" id="{463FD0B4-BE1F-05FD-7559-DD599F5C9F0F}"/>
              </a:ext>
            </a:extLst>
          </p:cNvPr>
          <p:cNvSpPr txBox="1"/>
          <p:nvPr>
            <p:custDataLst>
              <p:tags r:id="rId16"/>
            </p:custDataLst>
          </p:nvPr>
        </p:nvSpPr>
        <p:spPr>
          <a:xfrm>
            <a:off x="4561154" y="3513592"/>
            <a:ext cx="3357323" cy="531684"/>
          </a:xfrm>
          <a:prstGeom prst="rect">
            <a:avLst/>
          </a:prstGeom>
        </p:spPr>
        <p:txBody>
          <a:bodyPr wrap="square" lIns="0" tIns="0" rIns="0" bIns="0" rtlCol="0" anchor="t">
            <a:spAutoFit/>
          </a:bodyPr>
          <a:lstStyle/>
          <a:p>
            <a:pPr>
              <a:lnSpc>
                <a:spcPts val="4298"/>
              </a:lnSpc>
              <a:spcBef>
                <a:spcPct val="0"/>
              </a:spcBef>
            </a:pPr>
            <a:r>
              <a:rPr lang="en-US" sz="3070">
                <a:solidFill>
                  <a:srgbClr val="593C8F"/>
                </a:solidFill>
                <a:latin typeface="League Spartan"/>
              </a:rPr>
              <a:t>202</a:t>
            </a:r>
            <a:r>
              <a:rPr lang="lv-LV" sz="3070">
                <a:solidFill>
                  <a:srgbClr val="593C8F"/>
                </a:solidFill>
                <a:latin typeface="League Spartan"/>
              </a:rPr>
              <a:t>6.g.</a:t>
            </a:r>
            <a:r>
              <a:rPr lang="en-US" sz="3070">
                <a:solidFill>
                  <a:srgbClr val="593C8F"/>
                </a:solidFill>
                <a:latin typeface="League Spartan"/>
              </a:rPr>
              <a:t> </a:t>
            </a:r>
            <a:r>
              <a:rPr lang="lv-LV" sz="3070">
                <a:solidFill>
                  <a:srgbClr val="593C8F"/>
                </a:solidFill>
                <a:latin typeface="League Spartan"/>
              </a:rPr>
              <a:t>31.dec</a:t>
            </a:r>
            <a:r>
              <a:rPr lang="en-US" sz="3070">
                <a:solidFill>
                  <a:srgbClr val="593C8F"/>
                </a:solidFill>
                <a:latin typeface="League Spartan"/>
              </a:rPr>
              <a:t>. </a:t>
            </a:r>
          </a:p>
        </p:txBody>
      </p:sp>
      <p:sp>
        <p:nvSpPr>
          <p:cNvPr id="39" name="TextBox 13">
            <a:extLst>
              <a:ext uri="{FF2B5EF4-FFF2-40B4-BE49-F238E27FC236}">
                <a16:creationId xmlns:a16="http://schemas.microsoft.com/office/drawing/2014/main" id="{8E6361B8-A007-2C4A-4A80-CB8411461E16}"/>
              </a:ext>
            </a:extLst>
          </p:cNvPr>
          <p:cNvSpPr txBox="1"/>
          <p:nvPr>
            <p:custDataLst>
              <p:tags r:id="rId17"/>
            </p:custDataLst>
          </p:nvPr>
        </p:nvSpPr>
        <p:spPr>
          <a:xfrm>
            <a:off x="4311796" y="4074667"/>
            <a:ext cx="3698901" cy="738664"/>
          </a:xfrm>
          <a:prstGeom prst="rect">
            <a:avLst/>
          </a:prstGeom>
        </p:spPr>
        <p:txBody>
          <a:bodyPr wrap="square" lIns="0" tIns="0" rIns="0" bIns="0" rtlCol="0" anchor="t">
            <a:spAutoFit/>
          </a:bodyPr>
          <a:lstStyle/>
          <a:p>
            <a:pPr algn="ctr">
              <a:spcBef>
                <a:spcPct val="0"/>
              </a:spcBef>
            </a:pPr>
            <a:r>
              <a:rPr lang="lv-LV" sz="2400">
                <a:solidFill>
                  <a:srgbClr val="000000"/>
                </a:solidFill>
                <a:latin typeface="Lato Bold"/>
              </a:rPr>
              <a:t>Projektu īstenošanas pabeigšana</a:t>
            </a:r>
          </a:p>
        </p:txBody>
      </p:sp>
      <p:sp>
        <p:nvSpPr>
          <p:cNvPr id="40" name="TextBox 13">
            <a:extLst>
              <a:ext uri="{FF2B5EF4-FFF2-40B4-BE49-F238E27FC236}">
                <a16:creationId xmlns:a16="http://schemas.microsoft.com/office/drawing/2014/main" id="{77FFA02C-1D31-BFCE-244F-6EC9BF9BA475}"/>
              </a:ext>
            </a:extLst>
          </p:cNvPr>
          <p:cNvSpPr txBox="1"/>
          <p:nvPr>
            <p:custDataLst>
              <p:tags r:id="rId18"/>
            </p:custDataLst>
          </p:nvPr>
        </p:nvSpPr>
        <p:spPr>
          <a:xfrm>
            <a:off x="7772400" y="1569963"/>
            <a:ext cx="2204532" cy="589649"/>
          </a:xfrm>
          <a:prstGeom prst="rect">
            <a:avLst/>
          </a:prstGeom>
        </p:spPr>
        <p:txBody>
          <a:bodyPr wrap="square" lIns="0" tIns="0" rIns="0" bIns="0" rtlCol="0" anchor="t">
            <a:spAutoFit/>
          </a:bodyPr>
          <a:lstStyle/>
          <a:p>
            <a:pPr>
              <a:lnSpc>
                <a:spcPts val="5080"/>
              </a:lnSpc>
              <a:spcBef>
                <a:spcPct val="0"/>
              </a:spcBef>
            </a:pPr>
            <a:r>
              <a:rPr lang="lv-LV" sz="3629">
                <a:solidFill>
                  <a:srgbClr val="000000"/>
                </a:solidFill>
                <a:latin typeface="Lato Bold"/>
              </a:rPr>
              <a:t>1. KĀRTAI</a:t>
            </a:r>
            <a:endParaRPr lang="en-US" sz="3629">
              <a:solidFill>
                <a:srgbClr val="000000"/>
              </a:solidFill>
              <a:latin typeface="Lato Bold"/>
            </a:endParaRPr>
          </a:p>
        </p:txBody>
      </p:sp>
    </p:spTree>
    <p:extLst>
      <p:ext uri="{BB962C8B-B14F-4D97-AF65-F5344CB8AC3E}">
        <p14:creationId xmlns:p14="http://schemas.microsoft.com/office/powerpoint/2010/main" val="404749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1DE41-2604-4B47-6788-947E732B8B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80D8BD-B088-55A6-DDAF-93229CD2BB2A}"/>
              </a:ext>
            </a:extLst>
          </p:cNvPr>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5"/>
            <a:stretch>
              <a:fillRect l="-20312" r="-20312"/>
            </a:stretch>
          </a:blipFill>
        </p:spPr>
        <p:txBody>
          <a:bodyPr/>
          <a:lstStyle/>
          <a:p>
            <a:endParaRPr lang="lv-LV"/>
          </a:p>
        </p:txBody>
      </p:sp>
      <p:sp>
        <p:nvSpPr>
          <p:cNvPr id="14" name="AutoShape 14">
            <a:extLst>
              <a:ext uri="{FF2B5EF4-FFF2-40B4-BE49-F238E27FC236}">
                <a16:creationId xmlns:a16="http://schemas.microsoft.com/office/drawing/2014/main" id="{C98AC5C7-892E-C38D-3967-1E358EBAE524}"/>
              </a:ext>
            </a:extLst>
          </p:cNvPr>
          <p:cNvSpPr/>
          <p:nvPr>
            <p:custDataLst>
              <p:tags r:id="rId2"/>
            </p:custDataLst>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lv-LV"/>
          </a:p>
        </p:txBody>
      </p:sp>
      <p:sp>
        <p:nvSpPr>
          <p:cNvPr id="6" name="TextBox 7">
            <a:extLst>
              <a:ext uri="{FF2B5EF4-FFF2-40B4-BE49-F238E27FC236}">
                <a16:creationId xmlns:a16="http://schemas.microsoft.com/office/drawing/2014/main" id="{821236D8-49B1-6899-0AFD-468506813505}"/>
              </a:ext>
            </a:extLst>
          </p:cNvPr>
          <p:cNvSpPr txBox="1"/>
          <p:nvPr>
            <p:custDataLst>
              <p:tags r:id="rId3"/>
            </p:custDataLst>
          </p:nvPr>
        </p:nvSpPr>
        <p:spPr>
          <a:xfrm>
            <a:off x="1021530" y="467201"/>
            <a:ext cx="17106900" cy="730969"/>
          </a:xfrm>
          <a:prstGeom prst="rect">
            <a:avLst/>
          </a:prstGeom>
        </p:spPr>
        <p:txBody>
          <a:bodyPr wrap="square" lIns="0" tIns="0" rIns="0" bIns="0" rtlCol="0" anchor="t">
            <a:spAutoFit/>
          </a:bodyPr>
          <a:lstStyle/>
          <a:p>
            <a:pPr>
              <a:lnSpc>
                <a:spcPts val="6018"/>
              </a:lnSpc>
              <a:spcBef>
                <a:spcPct val="0"/>
              </a:spcBef>
            </a:pPr>
            <a:r>
              <a:rPr lang="lv-LV" sz="4000">
                <a:solidFill>
                  <a:srgbClr val="593C8F"/>
                </a:solidFill>
                <a:latin typeface="League Spartan"/>
              </a:rPr>
              <a:t>MODERNIZĀCIJAS FONDA ATBALSTS ELEKTROMOBIĻU IEGĀDEI*</a:t>
            </a:r>
          </a:p>
        </p:txBody>
      </p:sp>
      <p:sp>
        <p:nvSpPr>
          <p:cNvPr id="7" name="TextBox 13">
            <a:extLst>
              <a:ext uri="{FF2B5EF4-FFF2-40B4-BE49-F238E27FC236}">
                <a16:creationId xmlns:a16="http://schemas.microsoft.com/office/drawing/2014/main" id="{150F5F7C-76A3-2CE2-A03D-EA0FA553239F}"/>
              </a:ext>
            </a:extLst>
          </p:cNvPr>
          <p:cNvSpPr txBox="1"/>
          <p:nvPr>
            <p:custDataLst>
              <p:tags r:id="rId4"/>
            </p:custDataLst>
          </p:nvPr>
        </p:nvSpPr>
        <p:spPr>
          <a:xfrm>
            <a:off x="999727" y="1481250"/>
            <a:ext cx="7386244" cy="1692771"/>
          </a:xfrm>
          <a:prstGeom prst="rect">
            <a:avLst/>
          </a:prstGeom>
        </p:spPr>
        <p:txBody>
          <a:bodyPr wrap="square" lIns="0" tIns="0" rIns="0" bIns="0" rtlCol="0" anchor="t">
            <a:spAutoFit/>
          </a:bodyPr>
          <a:lstStyle/>
          <a:p>
            <a:pPr>
              <a:spcBef>
                <a:spcPts val="600"/>
              </a:spcBef>
              <a:spcAft>
                <a:spcPts val="600"/>
              </a:spcAft>
            </a:pPr>
            <a:r>
              <a:rPr lang="lv-LV" sz="2800">
                <a:solidFill>
                  <a:srgbClr val="593C8F"/>
                </a:solidFill>
                <a:latin typeface="League Spartan"/>
              </a:rPr>
              <a:t>KONKURSA MĒRĶIS</a:t>
            </a:r>
          </a:p>
          <a:p>
            <a:pPr>
              <a:spcBef>
                <a:spcPts val="600"/>
              </a:spcBef>
              <a:spcAft>
                <a:spcPts val="600"/>
              </a:spcAft>
            </a:pPr>
            <a:r>
              <a:rPr lang="lv-LV" sz="2400">
                <a:solidFill>
                  <a:srgbClr val="000000"/>
                </a:solidFill>
                <a:latin typeface="Poppins"/>
              </a:rPr>
              <a:t>veicināt SEG emisiju samazināšanu, atbalstot elektromobiļu iegādi un elektromobiļu uzlādes punktu infrastruktūras izveidi Latvijā</a:t>
            </a:r>
          </a:p>
        </p:txBody>
      </p:sp>
      <p:sp>
        <p:nvSpPr>
          <p:cNvPr id="8" name="Rectangle: Diagonal Corners Rounded 7">
            <a:extLst>
              <a:ext uri="{FF2B5EF4-FFF2-40B4-BE49-F238E27FC236}">
                <a16:creationId xmlns:a16="http://schemas.microsoft.com/office/drawing/2014/main" id="{FE0F22FE-7BAC-522A-A0A2-A2F2B5D38854}"/>
              </a:ext>
            </a:extLst>
          </p:cNvPr>
          <p:cNvSpPr/>
          <p:nvPr>
            <p:custDataLst>
              <p:tags r:id="rId5"/>
            </p:custDataLst>
          </p:nvPr>
        </p:nvSpPr>
        <p:spPr>
          <a:xfrm rot="10800000">
            <a:off x="8959711" y="2650253"/>
            <a:ext cx="3555018" cy="1814170"/>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13">
            <a:extLst>
              <a:ext uri="{FF2B5EF4-FFF2-40B4-BE49-F238E27FC236}">
                <a16:creationId xmlns:a16="http://schemas.microsoft.com/office/drawing/2014/main" id="{D3C0D187-04A8-2F71-7748-A721DC04F922}"/>
              </a:ext>
            </a:extLst>
          </p:cNvPr>
          <p:cNvSpPr txBox="1"/>
          <p:nvPr>
            <p:custDataLst>
              <p:tags r:id="rId6"/>
            </p:custDataLst>
          </p:nvPr>
        </p:nvSpPr>
        <p:spPr>
          <a:xfrm>
            <a:off x="8959711" y="1485014"/>
            <a:ext cx="7749474" cy="430887"/>
          </a:xfrm>
          <a:prstGeom prst="rect">
            <a:avLst/>
          </a:prstGeom>
        </p:spPr>
        <p:txBody>
          <a:bodyPr wrap="square" lIns="0" tIns="0" rIns="0" bIns="0" rtlCol="0" anchor="t">
            <a:spAutoFit/>
          </a:bodyPr>
          <a:lstStyle/>
          <a:p>
            <a:pPr algn="ctr">
              <a:spcBef>
                <a:spcPct val="0"/>
              </a:spcBef>
            </a:pPr>
            <a:r>
              <a:rPr lang="lv-LV" sz="2800">
                <a:solidFill>
                  <a:srgbClr val="593C8F"/>
                </a:solidFill>
                <a:latin typeface="League Spartan"/>
              </a:rPr>
              <a:t>ATBALSTS GRANTA VEIDĀ – </a:t>
            </a:r>
            <a:r>
              <a:rPr lang="lv-LV" sz="2800" u="sng">
                <a:solidFill>
                  <a:srgbClr val="593C8F"/>
                </a:solidFill>
                <a:latin typeface="League Spartan"/>
              </a:rPr>
              <a:t>5 MILJ. EUR</a:t>
            </a:r>
          </a:p>
        </p:txBody>
      </p:sp>
      <p:sp>
        <p:nvSpPr>
          <p:cNvPr id="9" name="TextBox 13">
            <a:extLst>
              <a:ext uri="{FF2B5EF4-FFF2-40B4-BE49-F238E27FC236}">
                <a16:creationId xmlns:a16="http://schemas.microsoft.com/office/drawing/2014/main" id="{926E584B-1AE7-A446-3DF2-598F41A0270B}"/>
              </a:ext>
            </a:extLst>
          </p:cNvPr>
          <p:cNvSpPr txBox="1"/>
          <p:nvPr>
            <p:custDataLst>
              <p:tags r:id="rId7"/>
            </p:custDataLst>
          </p:nvPr>
        </p:nvSpPr>
        <p:spPr>
          <a:xfrm>
            <a:off x="9003736" y="3090845"/>
            <a:ext cx="3555018" cy="738664"/>
          </a:xfrm>
          <a:prstGeom prst="rect">
            <a:avLst/>
          </a:prstGeom>
        </p:spPr>
        <p:txBody>
          <a:bodyPr wrap="square" lIns="0" tIns="0" rIns="0" bIns="0" rtlCol="0" anchor="t">
            <a:spAutoFit/>
          </a:bodyPr>
          <a:lstStyle/>
          <a:p>
            <a:pPr algn="ctr">
              <a:spcBef>
                <a:spcPct val="0"/>
              </a:spcBef>
            </a:pPr>
            <a:r>
              <a:rPr lang="lv-LV" sz="2400">
                <a:solidFill>
                  <a:srgbClr val="000000"/>
                </a:solidFill>
                <a:latin typeface="Poppins"/>
              </a:rPr>
              <a:t>komersantiem:</a:t>
            </a:r>
          </a:p>
          <a:p>
            <a:pPr algn="ctr">
              <a:spcBef>
                <a:spcPct val="0"/>
              </a:spcBef>
            </a:pPr>
            <a:r>
              <a:rPr lang="lv-LV" sz="2400">
                <a:solidFill>
                  <a:srgbClr val="000000"/>
                </a:solidFill>
                <a:latin typeface="Poppins"/>
              </a:rPr>
              <a:t>4 milj. EUR</a:t>
            </a:r>
          </a:p>
        </p:txBody>
      </p:sp>
      <p:sp>
        <p:nvSpPr>
          <p:cNvPr id="11" name="Rectangle: Diagonal Corners Rounded 10">
            <a:extLst>
              <a:ext uri="{FF2B5EF4-FFF2-40B4-BE49-F238E27FC236}">
                <a16:creationId xmlns:a16="http://schemas.microsoft.com/office/drawing/2014/main" id="{084D1E7C-3685-677F-CEDD-3D28BA47E411}"/>
              </a:ext>
            </a:extLst>
          </p:cNvPr>
          <p:cNvSpPr/>
          <p:nvPr>
            <p:custDataLst>
              <p:tags r:id="rId8"/>
            </p:custDataLst>
          </p:nvPr>
        </p:nvSpPr>
        <p:spPr>
          <a:xfrm rot="10800000">
            <a:off x="13047618" y="2650250"/>
            <a:ext cx="3555018" cy="1814169"/>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13">
            <a:extLst>
              <a:ext uri="{FF2B5EF4-FFF2-40B4-BE49-F238E27FC236}">
                <a16:creationId xmlns:a16="http://schemas.microsoft.com/office/drawing/2014/main" id="{8CE80FDD-98FB-3B04-962C-5129BD148BFA}"/>
              </a:ext>
            </a:extLst>
          </p:cNvPr>
          <p:cNvSpPr txBox="1"/>
          <p:nvPr>
            <p:custDataLst>
              <p:tags r:id="rId9"/>
            </p:custDataLst>
          </p:nvPr>
        </p:nvSpPr>
        <p:spPr>
          <a:xfrm>
            <a:off x="13059405" y="2911681"/>
            <a:ext cx="3543231" cy="1107996"/>
          </a:xfrm>
          <a:prstGeom prst="rect">
            <a:avLst/>
          </a:prstGeom>
        </p:spPr>
        <p:txBody>
          <a:bodyPr wrap="square" lIns="0" tIns="0" rIns="0" bIns="0" rtlCol="0" anchor="t">
            <a:spAutoFit/>
          </a:bodyPr>
          <a:lstStyle/>
          <a:p>
            <a:pPr algn="ctr">
              <a:spcBef>
                <a:spcPct val="0"/>
              </a:spcBef>
            </a:pPr>
            <a:r>
              <a:rPr lang="lv-LV" sz="2400">
                <a:solidFill>
                  <a:srgbClr val="000000"/>
                </a:solidFill>
                <a:latin typeface="Poppins"/>
              </a:rPr>
              <a:t>pašvaldību un valsts iestādēm:</a:t>
            </a:r>
          </a:p>
          <a:p>
            <a:pPr algn="ctr">
              <a:spcBef>
                <a:spcPct val="0"/>
              </a:spcBef>
            </a:pPr>
            <a:r>
              <a:rPr lang="lv-LV" sz="2400">
                <a:solidFill>
                  <a:srgbClr val="000000"/>
                </a:solidFill>
                <a:latin typeface="Poppins"/>
              </a:rPr>
              <a:t>1 milj. EUR</a:t>
            </a:r>
          </a:p>
        </p:txBody>
      </p:sp>
      <p:sp>
        <p:nvSpPr>
          <p:cNvPr id="22" name="TextBox 13">
            <a:extLst>
              <a:ext uri="{FF2B5EF4-FFF2-40B4-BE49-F238E27FC236}">
                <a16:creationId xmlns:a16="http://schemas.microsoft.com/office/drawing/2014/main" id="{9A9D06C7-0295-DB3E-10C0-5B91E35821A4}"/>
              </a:ext>
            </a:extLst>
          </p:cNvPr>
          <p:cNvSpPr txBox="1"/>
          <p:nvPr>
            <p:custDataLst>
              <p:tags r:id="rId10"/>
            </p:custDataLst>
          </p:nvPr>
        </p:nvSpPr>
        <p:spPr>
          <a:xfrm>
            <a:off x="10071335" y="4987219"/>
            <a:ext cx="6531301" cy="369332"/>
          </a:xfrm>
          <a:prstGeom prst="rect">
            <a:avLst/>
          </a:prstGeom>
        </p:spPr>
        <p:txBody>
          <a:bodyPr wrap="square" lIns="0" tIns="0" rIns="0" bIns="0" rtlCol="0" anchor="t">
            <a:spAutoFit/>
          </a:bodyPr>
          <a:lstStyle/>
          <a:p>
            <a:pPr>
              <a:spcBef>
                <a:spcPct val="0"/>
              </a:spcBef>
            </a:pPr>
            <a:r>
              <a:rPr lang="lv-LV" sz="2400">
                <a:solidFill>
                  <a:srgbClr val="593C8F"/>
                </a:solidFill>
                <a:latin typeface="League Spartan"/>
              </a:rPr>
              <a:t>Projekta maksimālais finansējums:</a:t>
            </a:r>
          </a:p>
        </p:txBody>
      </p:sp>
      <p:sp>
        <p:nvSpPr>
          <p:cNvPr id="28" name="Rectangle: Diagonal Corners Rounded 27">
            <a:extLst>
              <a:ext uri="{FF2B5EF4-FFF2-40B4-BE49-F238E27FC236}">
                <a16:creationId xmlns:a16="http://schemas.microsoft.com/office/drawing/2014/main" id="{FD5A1A6F-8588-2234-B20F-AAFFF8B0F75C}"/>
              </a:ext>
            </a:extLst>
          </p:cNvPr>
          <p:cNvSpPr/>
          <p:nvPr>
            <p:custDataLst>
              <p:tags r:id="rId11"/>
            </p:custDataLst>
          </p:nvPr>
        </p:nvSpPr>
        <p:spPr>
          <a:xfrm rot="10800000">
            <a:off x="9003736" y="5605740"/>
            <a:ext cx="3555018" cy="1367913"/>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13">
            <a:extLst>
              <a:ext uri="{FF2B5EF4-FFF2-40B4-BE49-F238E27FC236}">
                <a16:creationId xmlns:a16="http://schemas.microsoft.com/office/drawing/2014/main" id="{1631A3C5-89BB-CB05-C46E-AE6A0CEBE066}"/>
              </a:ext>
            </a:extLst>
          </p:cNvPr>
          <p:cNvSpPr txBox="1"/>
          <p:nvPr>
            <p:custDataLst>
              <p:tags r:id="rId12"/>
            </p:custDataLst>
          </p:nvPr>
        </p:nvSpPr>
        <p:spPr>
          <a:xfrm>
            <a:off x="9003736" y="5709607"/>
            <a:ext cx="3555018" cy="1046440"/>
          </a:xfrm>
          <a:prstGeom prst="rect">
            <a:avLst/>
          </a:prstGeom>
        </p:spPr>
        <p:txBody>
          <a:bodyPr wrap="square" lIns="0" tIns="0" rIns="0" bIns="0" rtlCol="0" anchor="t">
            <a:spAutoFit/>
          </a:bodyPr>
          <a:lstStyle/>
          <a:p>
            <a:pPr algn="ctr">
              <a:spcBef>
                <a:spcPct val="0"/>
              </a:spcBef>
            </a:pPr>
            <a:r>
              <a:rPr lang="lv-LV" sz="2400">
                <a:solidFill>
                  <a:srgbClr val="000000"/>
                </a:solidFill>
                <a:latin typeface="Poppins"/>
              </a:rPr>
              <a:t>200 000 EUR vai</a:t>
            </a:r>
          </a:p>
          <a:p>
            <a:pPr algn="ctr">
              <a:spcBef>
                <a:spcPct val="0"/>
              </a:spcBef>
            </a:pPr>
            <a:r>
              <a:rPr lang="lv-LV" sz="2400">
                <a:solidFill>
                  <a:srgbClr val="000000"/>
                </a:solidFill>
                <a:latin typeface="Poppins"/>
              </a:rPr>
              <a:t>100 000 EUR </a:t>
            </a:r>
            <a:r>
              <a:rPr lang="lv-LV" sz="2000" dirty="0">
                <a:solidFill>
                  <a:srgbClr val="000000"/>
                </a:solidFill>
                <a:latin typeface="Poppins"/>
              </a:rPr>
              <a:t>(ja darbojas autotransporta nozarē)</a:t>
            </a:r>
            <a:endParaRPr lang="lv-LV" sz="2400">
              <a:solidFill>
                <a:srgbClr val="000000"/>
              </a:solidFill>
              <a:latin typeface="Poppins"/>
            </a:endParaRPr>
          </a:p>
        </p:txBody>
      </p:sp>
      <p:sp>
        <p:nvSpPr>
          <p:cNvPr id="31" name="Rectangle: Diagonal Corners Rounded 30">
            <a:extLst>
              <a:ext uri="{FF2B5EF4-FFF2-40B4-BE49-F238E27FC236}">
                <a16:creationId xmlns:a16="http://schemas.microsoft.com/office/drawing/2014/main" id="{C9E7293B-2907-847F-03D5-C524FCCCF0FC}"/>
              </a:ext>
            </a:extLst>
          </p:cNvPr>
          <p:cNvSpPr/>
          <p:nvPr>
            <p:custDataLst>
              <p:tags r:id="rId13"/>
            </p:custDataLst>
          </p:nvPr>
        </p:nvSpPr>
        <p:spPr>
          <a:xfrm rot="10800000">
            <a:off x="13047618" y="5605742"/>
            <a:ext cx="3555018" cy="1367911"/>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TextBox 13">
            <a:extLst>
              <a:ext uri="{FF2B5EF4-FFF2-40B4-BE49-F238E27FC236}">
                <a16:creationId xmlns:a16="http://schemas.microsoft.com/office/drawing/2014/main" id="{2E7E6BE9-8069-B82F-BD41-767E59643AB7}"/>
              </a:ext>
            </a:extLst>
          </p:cNvPr>
          <p:cNvSpPr txBox="1"/>
          <p:nvPr>
            <p:custDataLst>
              <p:tags r:id="rId14"/>
            </p:custDataLst>
          </p:nvPr>
        </p:nvSpPr>
        <p:spPr>
          <a:xfrm>
            <a:off x="14014407" y="6128318"/>
            <a:ext cx="2287274" cy="369332"/>
          </a:xfrm>
          <a:prstGeom prst="rect">
            <a:avLst/>
          </a:prstGeom>
        </p:spPr>
        <p:txBody>
          <a:bodyPr wrap="square" lIns="0" tIns="0" rIns="0" bIns="0" rtlCol="0" anchor="t">
            <a:spAutoFit/>
          </a:bodyPr>
          <a:lstStyle/>
          <a:p>
            <a:pPr>
              <a:spcBef>
                <a:spcPct val="0"/>
              </a:spcBef>
            </a:pPr>
            <a:r>
              <a:rPr lang="lv-LV" sz="2400">
                <a:solidFill>
                  <a:srgbClr val="000000"/>
                </a:solidFill>
                <a:latin typeface="Poppins"/>
              </a:rPr>
              <a:t>50 000 EUR</a:t>
            </a:r>
          </a:p>
        </p:txBody>
      </p:sp>
      <p:sp>
        <p:nvSpPr>
          <p:cNvPr id="32" name="Arrow: Right 31">
            <a:extLst>
              <a:ext uri="{FF2B5EF4-FFF2-40B4-BE49-F238E27FC236}">
                <a16:creationId xmlns:a16="http://schemas.microsoft.com/office/drawing/2014/main" id="{6B87B3E9-CB1C-17C8-F7BD-B94F456D3400}"/>
              </a:ext>
            </a:extLst>
          </p:cNvPr>
          <p:cNvSpPr/>
          <p:nvPr>
            <p:custDataLst>
              <p:tags r:id="rId15"/>
            </p:custDataLst>
          </p:nvPr>
        </p:nvSpPr>
        <p:spPr>
          <a:xfrm rot="5400000">
            <a:off x="9331446" y="2114165"/>
            <a:ext cx="477015" cy="341482"/>
          </a:xfrm>
          <a:prstGeom prst="rightArrow">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Arrow: Right 32">
            <a:extLst>
              <a:ext uri="{FF2B5EF4-FFF2-40B4-BE49-F238E27FC236}">
                <a16:creationId xmlns:a16="http://schemas.microsoft.com/office/drawing/2014/main" id="{4E1BB9C9-F366-9AD7-F94F-D7D98B4957AD}"/>
              </a:ext>
            </a:extLst>
          </p:cNvPr>
          <p:cNvSpPr/>
          <p:nvPr>
            <p:custDataLst>
              <p:tags r:id="rId16"/>
            </p:custDataLst>
          </p:nvPr>
        </p:nvSpPr>
        <p:spPr>
          <a:xfrm rot="5400000">
            <a:off x="15744002" y="2114544"/>
            <a:ext cx="477015" cy="341482"/>
          </a:xfrm>
          <a:prstGeom prst="rightArrow">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Arrow: Right 33">
            <a:extLst>
              <a:ext uri="{FF2B5EF4-FFF2-40B4-BE49-F238E27FC236}">
                <a16:creationId xmlns:a16="http://schemas.microsoft.com/office/drawing/2014/main" id="{9E1EA493-CC2B-0EE5-034F-08978189F95C}"/>
              </a:ext>
            </a:extLst>
          </p:cNvPr>
          <p:cNvSpPr/>
          <p:nvPr>
            <p:custDataLst>
              <p:tags r:id="rId17"/>
            </p:custDataLst>
          </p:nvPr>
        </p:nvSpPr>
        <p:spPr>
          <a:xfrm rot="5400000">
            <a:off x="9117940" y="4856906"/>
            <a:ext cx="935685" cy="309825"/>
          </a:xfrm>
          <a:prstGeom prst="rightArrow">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Arrow: Right 34">
            <a:extLst>
              <a:ext uri="{FF2B5EF4-FFF2-40B4-BE49-F238E27FC236}">
                <a16:creationId xmlns:a16="http://schemas.microsoft.com/office/drawing/2014/main" id="{15B5B7A1-35BA-F7AE-688F-8ACA42FDF372}"/>
              </a:ext>
            </a:extLst>
          </p:cNvPr>
          <p:cNvSpPr/>
          <p:nvPr>
            <p:custDataLst>
              <p:tags r:id="rId18"/>
            </p:custDataLst>
          </p:nvPr>
        </p:nvSpPr>
        <p:spPr>
          <a:xfrm rot="5400000">
            <a:off x="15530496" y="4866382"/>
            <a:ext cx="935685" cy="309825"/>
          </a:xfrm>
          <a:prstGeom prst="rightArrow">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TextBox 13">
            <a:extLst>
              <a:ext uri="{FF2B5EF4-FFF2-40B4-BE49-F238E27FC236}">
                <a16:creationId xmlns:a16="http://schemas.microsoft.com/office/drawing/2014/main" id="{4F817E79-62F9-7016-58DD-26CCF6840E5F}"/>
              </a:ext>
            </a:extLst>
          </p:cNvPr>
          <p:cNvSpPr txBox="1"/>
          <p:nvPr>
            <p:custDataLst>
              <p:tags r:id="rId19"/>
            </p:custDataLst>
          </p:nvPr>
        </p:nvSpPr>
        <p:spPr>
          <a:xfrm>
            <a:off x="1021530" y="3557334"/>
            <a:ext cx="7386244" cy="3416320"/>
          </a:xfrm>
          <a:prstGeom prst="rect">
            <a:avLst/>
          </a:prstGeom>
        </p:spPr>
        <p:txBody>
          <a:bodyPr wrap="square" lIns="0" tIns="0" rIns="0" bIns="0" rtlCol="0" anchor="t">
            <a:spAutoFit/>
          </a:bodyPr>
          <a:lstStyle/>
          <a:p>
            <a:pPr>
              <a:spcBef>
                <a:spcPts val="600"/>
              </a:spcBef>
              <a:spcAft>
                <a:spcPts val="600"/>
              </a:spcAft>
            </a:pPr>
            <a:r>
              <a:rPr lang="lv-LV" sz="2400">
                <a:solidFill>
                  <a:srgbClr val="593C8F"/>
                </a:solidFill>
                <a:latin typeface="League Spartan"/>
              </a:rPr>
              <a:t>ATBALSTĀMĀS DARBĪBAS</a:t>
            </a:r>
            <a:endParaRPr lang="lv-LV" sz="2400">
              <a:solidFill>
                <a:srgbClr val="000000"/>
              </a:solidFill>
              <a:latin typeface="Poppins"/>
            </a:endParaRPr>
          </a:p>
          <a:p>
            <a:pPr marL="342900" indent="-342900">
              <a:spcBef>
                <a:spcPts val="600"/>
              </a:spcBef>
              <a:spcAft>
                <a:spcPts val="600"/>
              </a:spcAft>
              <a:buFont typeface="Poppins" panose="00000500000000000000" pitchFamily="2" charset="-70"/>
              <a:buChar char="◌"/>
            </a:pPr>
            <a:r>
              <a:rPr lang="lv-LV" sz="2400">
                <a:solidFill>
                  <a:srgbClr val="000000"/>
                </a:solidFill>
                <a:latin typeface="Poppins"/>
              </a:rPr>
              <a:t>Jaunu M1, N1, M2, N2 kategorijas </a:t>
            </a:r>
            <a:r>
              <a:rPr lang="lv-LV" sz="2400" b="1">
                <a:solidFill>
                  <a:srgbClr val="000000"/>
                </a:solidFill>
                <a:latin typeface="Poppins"/>
              </a:rPr>
              <a:t>e-</a:t>
            </a:r>
            <a:r>
              <a:rPr lang="lv-LV" sz="2400" b="1" err="1">
                <a:solidFill>
                  <a:srgbClr val="000000"/>
                </a:solidFill>
                <a:latin typeface="Poppins"/>
              </a:rPr>
              <a:t>mobiļu</a:t>
            </a:r>
            <a:r>
              <a:rPr lang="lv-LV" sz="2400">
                <a:solidFill>
                  <a:srgbClr val="000000"/>
                </a:solidFill>
                <a:latin typeface="Poppins"/>
              </a:rPr>
              <a:t> </a:t>
            </a:r>
            <a:r>
              <a:rPr lang="lv-LV" sz="2400" b="1">
                <a:solidFill>
                  <a:srgbClr val="000000"/>
                </a:solidFill>
                <a:latin typeface="Poppins"/>
              </a:rPr>
              <a:t>iegāde vai līzings </a:t>
            </a:r>
            <a:r>
              <a:rPr lang="lv-LV" sz="2400">
                <a:solidFill>
                  <a:srgbClr val="000000"/>
                </a:solidFill>
                <a:latin typeface="Poppins"/>
              </a:rPr>
              <a:t>(vismaz uz 12 mēnešiem)</a:t>
            </a:r>
          </a:p>
          <a:p>
            <a:pPr marL="342900" indent="-342900">
              <a:spcBef>
                <a:spcPts val="600"/>
              </a:spcBef>
              <a:spcAft>
                <a:spcPts val="600"/>
              </a:spcAft>
              <a:buFont typeface="Poppins" panose="00000500000000000000" pitchFamily="2" charset="-70"/>
              <a:buChar char="◌"/>
            </a:pPr>
            <a:r>
              <a:rPr lang="lv-LV" sz="2400" b="1">
                <a:solidFill>
                  <a:srgbClr val="000000"/>
                </a:solidFill>
                <a:latin typeface="Poppins"/>
              </a:rPr>
              <a:t>Uzlādes infrastruktūras </a:t>
            </a:r>
            <a:r>
              <a:rPr lang="lv-LV" sz="2400">
                <a:solidFill>
                  <a:srgbClr val="000000"/>
                </a:solidFill>
                <a:latin typeface="Poppins"/>
              </a:rPr>
              <a:t>izveide atbilstoši iegādātajam e-</a:t>
            </a:r>
            <a:r>
              <a:rPr lang="lv-LV" sz="2400" err="1">
                <a:solidFill>
                  <a:srgbClr val="000000"/>
                </a:solidFill>
                <a:latin typeface="Poppins"/>
              </a:rPr>
              <a:t>mobilim</a:t>
            </a:r>
            <a:endParaRPr lang="lv-LV" sz="2400">
              <a:solidFill>
                <a:srgbClr val="000000"/>
              </a:solidFill>
              <a:latin typeface="Poppins"/>
            </a:endParaRPr>
          </a:p>
          <a:p>
            <a:pPr marL="342900" indent="-342900">
              <a:spcBef>
                <a:spcPts val="600"/>
              </a:spcBef>
              <a:spcAft>
                <a:spcPts val="600"/>
              </a:spcAft>
              <a:buFont typeface="Poppins" panose="00000500000000000000" pitchFamily="2" charset="-70"/>
              <a:buChar char="◌"/>
            </a:pPr>
            <a:r>
              <a:rPr lang="lv-LV" sz="2400">
                <a:solidFill>
                  <a:srgbClr val="000000"/>
                </a:solidFill>
                <a:latin typeface="Poppins"/>
              </a:rPr>
              <a:t>AER ražojošu/uzkrājošu </a:t>
            </a:r>
            <a:r>
              <a:rPr lang="lv-LV" sz="2400" b="1">
                <a:solidFill>
                  <a:srgbClr val="000000"/>
                </a:solidFill>
                <a:latin typeface="Poppins"/>
              </a:rPr>
              <a:t>inženiertehnisko sistēmu/iekārtu </a:t>
            </a:r>
            <a:r>
              <a:rPr lang="lv-LV" sz="2400">
                <a:solidFill>
                  <a:srgbClr val="000000"/>
                </a:solidFill>
                <a:latin typeface="Poppins"/>
              </a:rPr>
              <a:t>iegāde uzlādes punkta vajadzībām</a:t>
            </a:r>
          </a:p>
        </p:txBody>
      </p:sp>
      <p:sp>
        <p:nvSpPr>
          <p:cNvPr id="37" name="TextBox 13">
            <a:extLst>
              <a:ext uri="{FF2B5EF4-FFF2-40B4-BE49-F238E27FC236}">
                <a16:creationId xmlns:a16="http://schemas.microsoft.com/office/drawing/2014/main" id="{D643A790-71D9-9AAF-A57A-A7E8EBEC3C68}"/>
              </a:ext>
            </a:extLst>
          </p:cNvPr>
          <p:cNvSpPr txBox="1"/>
          <p:nvPr>
            <p:custDataLst>
              <p:tags r:id="rId20"/>
            </p:custDataLst>
          </p:nvPr>
        </p:nvSpPr>
        <p:spPr>
          <a:xfrm>
            <a:off x="510765" y="9358570"/>
            <a:ext cx="17266470" cy="276999"/>
          </a:xfrm>
          <a:prstGeom prst="rect">
            <a:avLst/>
          </a:prstGeom>
        </p:spPr>
        <p:txBody>
          <a:bodyPr wrap="square" lIns="0" tIns="0" rIns="0" bIns="0" rtlCol="0" anchor="t">
            <a:spAutoFit/>
          </a:bodyPr>
          <a:lstStyle/>
          <a:p>
            <a:pPr>
              <a:spcBef>
                <a:spcPct val="0"/>
              </a:spcBef>
            </a:pPr>
            <a:r>
              <a:rPr lang="lv-LV">
                <a:solidFill>
                  <a:srgbClr val="000000"/>
                </a:solidFill>
                <a:latin typeface="Poppins"/>
              </a:rPr>
              <a:t>* Modernizācijas fonda atklātais konkurss «</a:t>
            </a:r>
            <a:r>
              <a:rPr lang="lv-LV" i="1">
                <a:solidFill>
                  <a:srgbClr val="000000"/>
                </a:solidFill>
                <a:latin typeface="Poppins"/>
              </a:rPr>
              <a:t>Energoefektivitātes paaugstināšana transporta sektorā – atbalsts elektromobiļu un to uzlādes infrastruktūras ieviešanai»</a:t>
            </a:r>
            <a:endParaRPr lang="lv-LV">
              <a:solidFill>
                <a:srgbClr val="000000"/>
              </a:solidFill>
              <a:latin typeface="Poppins"/>
            </a:endParaRPr>
          </a:p>
        </p:txBody>
      </p:sp>
      <p:sp>
        <p:nvSpPr>
          <p:cNvPr id="38" name="TextBox 13">
            <a:extLst>
              <a:ext uri="{FF2B5EF4-FFF2-40B4-BE49-F238E27FC236}">
                <a16:creationId xmlns:a16="http://schemas.microsoft.com/office/drawing/2014/main" id="{BDCF841C-AABD-A9EF-A071-319A0C62CD47}"/>
              </a:ext>
            </a:extLst>
          </p:cNvPr>
          <p:cNvSpPr txBox="1"/>
          <p:nvPr>
            <p:custDataLst>
              <p:tags r:id="rId21"/>
            </p:custDataLst>
          </p:nvPr>
        </p:nvSpPr>
        <p:spPr>
          <a:xfrm>
            <a:off x="1021530" y="7509324"/>
            <a:ext cx="8209909" cy="1292662"/>
          </a:xfrm>
          <a:prstGeom prst="rect">
            <a:avLst/>
          </a:prstGeom>
        </p:spPr>
        <p:txBody>
          <a:bodyPr wrap="square" lIns="0" tIns="0" rIns="0" bIns="0" rtlCol="0" anchor="t">
            <a:spAutoFit/>
          </a:bodyPr>
          <a:lstStyle/>
          <a:p>
            <a:pPr>
              <a:spcBef>
                <a:spcPct val="0"/>
              </a:spcBef>
            </a:pPr>
            <a:r>
              <a:rPr lang="lv-LV" sz="2800">
                <a:solidFill>
                  <a:srgbClr val="593C8F"/>
                </a:solidFill>
                <a:latin typeface="League Spartan"/>
              </a:rPr>
              <a:t>Regulējošo MKN (23-TA-1486) statuss:</a:t>
            </a:r>
            <a:endParaRPr lang="lv-LV" sz="2800" dirty="0">
              <a:solidFill>
                <a:srgbClr val="593C8F"/>
              </a:solidFill>
              <a:latin typeface="League Spartan"/>
            </a:endParaRPr>
          </a:p>
          <a:p>
            <a:pPr>
              <a:spcBef>
                <a:spcPct val="0"/>
              </a:spcBef>
            </a:pPr>
            <a:r>
              <a:rPr lang="lv-LV" sz="2800">
                <a:solidFill>
                  <a:srgbClr val="000000"/>
                </a:solidFill>
                <a:latin typeface="Poppins"/>
              </a:rPr>
              <a:t>Publiskā apspriešana (04.-18.12.2023.)</a:t>
            </a:r>
            <a:endParaRPr lang="lv-LV" sz="2800" dirty="0">
              <a:solidFill>
                <a:srgbClr val="000000"/>
              </a:solidFill>
              <a:latin typeface="Poppins"/>
            </a:endParaRPr>
          </a:p>
          <a:p>
            <a:pPr>
              <a:spcBef>
                <a:spcPct val="0"/>
              </a:spcBef>
            </a:pPr>
            <a:r>
              <a:rPr lang="lv-LV" sz="2800" err="1">
                <a:solidFill>
                  <a:srgbClr val="000000"/>
                </a:solidFill>
                <a:latin typeface="Poppins"/>
              </a:rPr>
              <a:t>Starpministriju</a:t>
            </a:r>
            <a:r>
              <a:rPr lang="lv-LV" sz="2800">
                <a:solidFill>
                  <a:srgbClr val="000000"/>
                </a:solidFill>
                <a:latin typeface="Poppins"/>
              </a:rPr>
              <a:t> saskaņošana (25.-29.03.2024.)</a:t>
            </a:r>
            <a:endParaRPr lang="lv-LV" sz="2800" dirty="0">
              <a:solidFill>
                <a:srgbClr val="000000"/>
              </a:solidFill>
              <a:latin typeface="Poppins"/>
            </a:endParaRPr>
          </a:p>
        </p:txBody>
      </p:sp>
      <p:sp>
        <p:nvSpPr>
          <p:cNvPr id="39" name="TextBox 13">
            <a:extLst>
              <a:ext uri="{FF2B5EF4-FFF2-40B4-BE49-F238E27FC236}">
                <a16:creationId xmlns:a16="http://schemas.microsoft.com/office/drawing/2014/main" id="{2CB73DE1-92A8-88F3-B913-6855A1054B10}"/>
              </a:ext>
            </a:extLst>
          </p:cNvPr>
          <p:cNvSpPr txBox="1"/>
          <p:nvPr>
            <p:custDataLst>
              <p:tags r:id="rId22"/>
            </p:custDataLst>
          </p:nvPr>
        </p:nvSpPr>
        <p:spPr>
          <a:xfrm>
            <a:off x="9144000" y="7524713"/>
            <a:ext cx="7642927" cy="1261884"/>
          </a:xfrm>
          <a:prstGeom prst="rect">
            <a:avLst/>
          </a:prstGeom>
        </p:spPr>
        <p:txBody>
          <a:bodyPr wrap="square" lIns="0" tIns="0" rIns="0" bIns="0" rtlCol="0" anchor="t">
            <a:spAutoFit/>
          </a:bodyPr>
          <a:lstStyle/>
          <a:p>
            <a:pPr algn="ctr">
              <a:spcBef>
                <a:spcPct val="0"/>
              </a:spcBef>
            </a:pPr>
            <a:r>
              <a:rPr lang="lv-LV">
                <a:solidFill>
                  <a:srgbClr val="593C8F"/>
                </a:solidFill>
                <a:latin typeface="League Spartan"/>
              </a:rPr>
              <a:t>Kontaktinformācija par atbalstu:</a:t>
            </a:r>
            <a:endParaRPr lang="lv-LV" dirty="0">
              <a:solidFill>
                <a:srgbClr val="593C8F"/>
              </a:solidFill>
              <a:latin typeface="League Spartan"/>
            </a:endParaRPr>
          </a:p>
          <a:p>
            <a:pPr algn="ctr">
              <a:spcBef>
                <a:spcPct val="0"/>
              </a:spcBef>
            </a:pPr>
            <a:r>
              <a:rPr lang="lv-LV" sz="1600">
                <a:solidFill>
                  <a:srgbClr val="000000"/>
                </a:solidFill>
                <a:latin typeface="Poppins"/>
              </a:rPr>
              <a:t>Raimonds Kašs,</a:t>
            </a:r>
            <a:endParaRPr lang="lv-LV" sz="1600" dirty="0">
              <a:solidFill>
                <a:srgbClr val="000000"/>
              </a:solidFill>
              <a:latin typeface="Poppins"/>
            </a:endParaRPr>
          </a:p>
          <a:p>
            <a:pPr algn="ctr">
              <a:spcBef>
                <a:spcPct val="0"/>
              </a:spcBef>
            </a:pPr>
            <a:r>
              <a:rPr lang="lv-LV" sz="1600">
                <a:solidFill>
                  <a:srgbClr val="000000"/>
                </a:solidFill>
                <a:latin typeface="Poppins"/>
              </a:rPr>
              <a:t>Klimata un enerģētikas ministrijas</a:t>
            </a:r>
            <a:endParaRPr lang="lv-LV" sz="1600" dirty="0">
              <a:solidFill>
                <a:srgbClr val="000000"/>
              </a:solidFill>
              <a:latin typeface="Poppins"/>
            </a:endParaRPr>
          </a:p>
          <a:p>
            <a:pPr algn="ctr">
              <a:spcBef>
                <a:spcPct val="0"/>
              </a:spcBef>
            </a:pPr>
            <a:r>
              <a:rPr lang="lv-LV" sz="1600">
                <a:solidFill>
                  <a:srgbClr val="000000"/>
                </a:solidFill>
                <a:latin typeface="Poppins"/>
              </a:rPr>
              <a:t>Klimata un enerģētikas finanšu instrumentu departamenta direktors</a:t>
            </a:r>
            <a:endParaRPr lang="lv-LV" sz="1600" dirty="0">
              <a:solidFill>
                <a:srgbClr val="000000"/>
              </a:solidFill>
              <a:latin typeface="Poppins"/>
            </a:endParaRPr>
          </a:p>
          <a:p>
            <a:pPr algn="ctr">
              <a:spcBef>
                <a:spcPct val="0"/>
              </a:spcBef>
            </a:pPr>
            <a:r>
              <a:rPr lang="lv-LV" sz="1600">
                <a:solidFill>
                  <a:srgbClr val="000000"/>
                </a:solidFill>
                <a:latin typeface="Poppins"/>
              </a:rPr>
              <a:t>63007333, raimonds.kass@kem.gov.lv</a:t>
            </a:r>
            <a:endParaRPr lang="lv-LV" sz="1600" dirty="0">
              <a:solidFill>
                <a:srgbClr val="000000"/>
              </a:solidFill>
              <a:latin typeface="Poppins"/>
            </a:endParaRPr>
          </a:p>
        </p:txBody>
      </p:sp>
    </p:spTree>
    <p:extLst>
      <p:ext uri="{BB962C8B-B14F-4D97-AF65-F5344CB8AC3E}">
        <p14:creationId xmlns:p14="http://schemas.microsoft.com/office/powerpoint/2010/main" val="359666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05489290-A801-608B-F556-AD31485A8074}"/>
              </a:ext>
            </a:extLst>
          </p:cNvPr>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9"/>
            <a:stretch>
              <a:fillRect l="-20312" r="-20312"/>
            </a:stretch>
          </a:blipFill>
        </p:spPr>
        <p:txBody>
          <a:bodyPr/>
          <a:lstStyle/>
          <a:p>
            <a:endParaRPr lang="lv-LV"/>
          </a:p>
        </p:txBody>
      </p:sp>
      <p:sp>
        <p:nvSpPr>
          <p:cNvPr id="6" name="TextBox 6"/>
          <p:cNvSpPr txBox="1"/>
          <p:nvPr>
            <p:custDataLst>
              <p:tags r:id="rId2"/>
            </p:custDataLst>
          </p:nvPr>
        </p:nvSpPr>
        <p:spPr>
          <a:xfrm>
            <a:off x="4267200" y="3337138"/>
            <a:ext cx="10143658" cy="1396601"/>
          </a:xfrm>
          <a:prstGeom prst="rect">
            <a:avLst/>
          </a:prstGeom>
        </p:spPr>
        <p:txBody>
          <a:bodyPr lIns="0" tIns="0" rIns="0" bIns="0" rtlCol="0" anchor="t">
            <a:spAutoFit/>
          </a:bodyPr>
          <a:lstStyle/>
          <a:p>
            <a:pPr algn="ctr">
              <a:lnSpc>
                <a:spcPts val="11272"/>
              </a:lnSpc>
              <a:spcBef>
                <a:spcPct val="0"/>
              </a:spcBef>
            </a:pPr>
            <a:r>
              <a:rPr lang="lv-LV" sz="8051">
                <a:solidFill>
                  <a:srgbClr val="593C8F"/>
                </a:solidFill>
                <a:latin typeface="League Spartan"/>
              </a:rPr>
              <a:t>Paldies!</a:t>
            </a:r>
            <a:endParaRPr lang="en-US" sz="8051">
              <a:solidFill>
                <a:srgbClr val="593C8F"/>
              </a:solidFill>
              <a:latin typeface="League Spartan"/>
            </a:endParaRPr>
          </a:p>
        </p:txBody>
      </p:sp>
      <p:sp>
        <p:nvSpPr>
          <p:cNvPr id="7" name="AutoShape 7"/>
          <p:cNvSpPr/>
          <p:nvPr>
            <p:custDataLst>
              <p:tags r:id="rId3"/>
            </p:custDataLst>
          </p:nvPr>
        </p:nvSpPr>
        <p:spPr>
          <a:xfrm>
            <a:off x="5923468" y="4610100"/>
            <a:ext cx="6492240" cy="0"/>
          </a:xfrm>
          <a:prstGeom prst="line">
            <a:avLst/>
          </a:prstGeom>
          <a:ln w="38100" cap="flat">
            <a:solidFill>
              <a:srgbClr val="000000"/>
            </a:solidFill>
            <a:prstDash val="solid"/>
            <a:headEnd type="none" w="sm" len="sm"/>
            <a:tailEnd type="none" w="sm" len="sm"/>
          </a:ln>
        </p:spPr>
        <p:txBody>
          <a:bodyPr/>
          <a:lstStyle/>
          <a:p>
            <a:endParaRPr lang="lv-LV"/>
          </a:p>
        </p:txBody>
      </p:sp>
      <p:sp>
        <p:nvSpPr>
          <p:cNvPr id="8" name="TextBox 8"/>
          <p:cNvSpPr txBox="1"/>
          <p:nvPr>
            <p:custDataLst>
              <p:tags r:id="rId4"/>
            </p:custDataLst>
          </p:nvPr>
        </p:nvSpPr>
        <p:spPr>
          <a:xfrm>
            <a:off x="6515819" y="4864075"/>
            <a:ext cx="5646420" cy="2094228"/>
          </a:xfrm>
          <a:prstGeom prst="rect">
            <a:avLst/>
          </a:prstGeom>
        </p:spPr>
        <p:txBody>
          <a:bodyPr wrap="square" lIns="0" tIns="0" rIns="0" bIns="0" rtlCol="0" anchor="t">
            <a:spAutoFit/>
          </a:bodyPr>
          <a:lstStyle/>
          <a:p>
            <a:pPr algn="ctr">
              <a:lnSpc>
                <a:spcPts val="3279"/>
              </a:lnSpc>
              <a:spcBef>
                <a:spcPct val="0"/>
              </a:spcBef>
            </a:pPr>
            <a:r>
              <a:rPr lang="en-US" sz="2342">
                <a:solidFill>
                  <a:srgbClr val="000000"/>
                </a:solidFill>
                <a:latin typeface="Poppins"/>
              </a:rPr>
              <a:t>+371 66016740 </a:t>
            </a:r>
            <a:endParaRPr lang="lv-LV" sz="2342">
              <a:solidFill>
                <a:srgbClr val="000000"/>
              </a:solidFill>
              <a:latin typeface="Poppins"/>
            </a:endParaRPr>
          </a:p>
          <a:p>
            <a:pPr algn="ctr">
              <a:lnSpc>
                <a:spcPts val="3279"/>
              </a:lnSpc>
              <a:spcBef>
                <a:spcPct val="0"/>
              </a:spcBef>
            </a:pPr>
            <a:r>
              <a:rPr lang="en-US" sz="2342">
                <a:solidFill>
                  <a:srgbClr val="000000"/>
                </a:solidFill>
                <a:latin typeface="Poppins"/>
              </a:rPr>
              <a:t>pasts@varam.gov.lv </a:t>
            </a:r>
            <a:endParaRPr lang="lv-LV" sz="2342">
              <a:solidFill>
                <a:srgbClr val="000000"/>
              </a:solidFill>
              <a:latin typeface="Poppins"/>
            </a:endParaRPr>
          </a:p>
          <a:p>
            <a:pPr algn="ctr">
              <a:lnSpc>
                <a:spcPts val="3279"/>
              </a:lnSpc>
              <a:spcBef>
                <a:spcPct val="0"/>
              </a:spcBef>
            </a:pPr>
            <a:r>
              <a:rPr lang="en-US" sz="2342">
                <a:solidFill>
                  <a:srgbClr val="000000"/>
                </a:solidFill>
                <a:latin typeface="Poppins"/>
              </a:rPr>
              <a:t>www.varam.gov.lv</a:t>
            </a:r>
          </a:p>
          <a:p>
            <a:pPr algn="ctr">
              <a:lnSpc>
                <a:spcPts val="3279"/>
              </a:lnSpc>
              <a:spcBef>
                <a:spcPct val="0"/>
              </a:spcBef>
            </a:pPr>
            <a:r>
              <a:rPr lang="en-US" sz="2342">
                <a:solidFill>
                  <a:srgbClr val="000000"/>
                </a:solidFill>
                <a:latin typeface="Poppins"/>
              </a:rPr>
              <a:t>Peldu iela 25, Rīga, LV-1494, Latvija</a:t>
            </a:r>
          </a:p>
          <a:p>
            <a:pPr algn="ctr">
              <a:lnSpc>
                <a:spcPts val="3279"/>
              </a:lnSpc>
              <a:spcBef>
                <a:spcPct val="0"/>
              </a:spcBef>
            </a:pPr>
            <a:endParaRPr lang="en-US" sz="2342">
              <a:solidFill>
                <a:srgbClr val="000000"/>
              </a:solidFill>
              <a:latin typeface="Poppins"/>
            </a:endParaRPr>
          </a:p>
        </p:txBody>
      </p:sp>
      <p:sp>
        <p:nvSpPr>
          <p:cNvPr id="9" name="Freeform 9"/>
          <p:cNvSpPr/>
          <p:nvPr>
            <p:custDataLst>
              <p:tags r:id="rId5"/>
            </p:custDataLst>
          </p:nvPr>
        </p:nvSpPr>
        <p:spPr>
          <a:xfrm>
            <a:off x="6415373" y="4924239"/>
            <a:ext cx="707821" cy="707821"/>
          </a:xfrm>
          <a:custGeom>
            <a:avLst/>
            <a:gdLst/>
            <a:ahLst/>
            <a:cxnLst/>
            <a:rect l="l" t="t" r="r" b="b"/>
            <a:pathLst>
              <a:path w="707821" h="707821">
                <a:moveTo>
                  <a:pt x="0" y="0"/>
                </a:moveTo>
                <a:lnTo>
                  <a:pt x="707821" y="0"/>
                </a:lnTo>
                <a:lnTo>
                  <a:pt x="707821" y="707820"/>
                </a:lnTo>
                <a:lnTo>
                  <a:pt x="0" y="707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pic>
        <p:nvPicPr>
          <p:cNvPr id="10" name="Picture 4" descr="Sākumlapa | Vides aizsardzības un reģionālās attīstības ministrija">
            <a:extLst>
              <a:ext uri="{FF2B5EF4-FFF2-40B4-BE49-F238E27FC236}">
                <a16:creationId xmlns:a16="http://schemas.microsoft.com/office/drawing/2014/main" id="{C6BCEE23-39BC-AF56-8860-CA8495B33A7A}"/>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7976954" y="8441"/>
            <a:ext cx="27241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square with yellow stars and a black background&#10;&#10;Description automatically generated">
            <a:extLst>
              <a:ext uri="{FF2B5EF4-FFF2-40B4-BE49-F238E27FC236}">
                <a16:creationId xmlns:a16="http://schemas.microsoft.com/office/drawing/2014/main" id="{DF529137-DEA0-AC25-B3F7-1F8AE65A7F5E}"/>
              </a:ext>
            </a:extLst>
          </p:cNvPr>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7063906" y="7871842"/>
            <a:ext cx="4160184" cy="17735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8"/>
            <a:stretch>
              <a:fillRect l="-20312" r="-20312"/>
            </a:stretch>
          </a:blipFill>
        </p:spPr>
        <p:txBody>
          <a:bodyPr/>
          <a:lstStyle/>
          <a:p>
            <a:endParaRPr lang="lv-LV"/>
          </a:p>
        </p:txBody>
      </p:sp>
      <p:grpSp>
        <p:nvGrpSpPr>
          <p:cNvPr id="3" name="Group 3">
            <a:extLst>
              <a:ext uri="{FF2B5EF4-FFF2-40B4-BE49-F238E27FC236}">
                <a16:creationId xmlns:a16="http://schemas.microsoft.com/office/drawing/2014/main" id="{9F27F46F-8880-9291-5698-5D1F4F3EAE66}"/>
              </a:ext>
            </a:extLst>
          </p:cNvPr>
          <p:cNvGrpSpPr/>
          <p:nvPr>
            <p:custDataLst>
              <p:tags r:id="rId2"/>
            </p:custDataLst>
          </p:nvPr>
        </p:nvGrpSpPr>
        <p:grpSpPr>
          <a:xfrm>
            <a:off x="8358495" y="-180826"/>
            <a:ext cx="9929505" cy="10467826"/>
            <a:chOff x="0" y="-47625"/>
            <a:chExt cx="812800" cy="2756958"/>
          </a:xfrm>
        </p:grpSpPr>
        <p:sp>
          <p:nvSpPr>
            <p:cNvPr id="4" name="Freeform 4">
              <a:extLst>
                <a:ext uri="{FF2B5EF4-FFF2-40B4-BE49-F238E27FC236}">
                  <a16:creationId xmlns:a16="http://schemas.microsoft.com/office/drawing/2014/main" id="{C136C229-8210-84ED-3DF8-22F921E5DD8C}"/>
                </a:ext>
              </a:extLst>
            </p:cNvPr>
            <p:cNvSpPr/>
            <p:nvPr>
              <p:custDataLst>
                <p:tags r:id="rId14"/>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593C8F"/>
            </a:solidFill>
          </p:spPr>
          <p:txBody>
            <a:bodyPr/>
            <a:lstStyle/>
            <a:p>
              <a:endParaRPr lang="lv-LV"/>
            </a:p>
          </p:txBody>
        </p:sp>
        <p:sp>
          <p:nvSpPr>
            <p:cNvPr id="5" name="TextBox 5">
              <a:extLst>
                <a:ext uri="{FF2B5EF4-FFF2-40B4-BE49-F238E27FC236}">
                  <a16:creationId xmlns:a16="http://schemas.microsoft.com/office/drawing/2014/main" id="{FC4DEAA2-F05B-0C7B-1A32-8B06B107D5F8}"/>
                </a:ext>
              </a:extLst>
            </p:cNvPr>
            <p:cNvSpPr txBox="1"/>
            <p:nvPr>
              <p:custDataLst>
                <p:tags r:id="rId15"/>
              </p:custDataLst>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custDataLst>
              <p:tags r:id="rId3"/>
            </p:custDataLst>
          </p:nvPr>
        </p:nvSpPr>
        <p:spPr>
          <a:xfrm>
            <a:off x="1027648" y="861640"/>
            <a:ext cx="3255770" cy="589649"/>
          </a:xfrm>
          <a:prstGeom prst="rect">
            <a:avLst/>
          </a:prstGeom>
        </p:spPr>
        <p:txBody>
          <a:bodyPr lIns="0" tIns="0" rIns="0" bIns="0" rtlCol="0" anchor="t">
            <a:spAutoFit/>
          </a:bodyPr>
          <a:lstStyle/>
          <a:p>
            <a:pPr>
              <a:lnSpc>
                <a:spcPts val="5080"/>
              </a:lnSpc>
              <a:spcBef>
                <a:spcPct val="0"/>
              </a:spcBef>
            </a:pPr>
            <a:r>
              <a:rPr lang="lv-LV" sz="3629">
                <a:solidFill>
                  <a:srgbClr val="000000"/>
                </a:solidFill>
                <a:latin typeface="Lato Bold"/>
              </a:rPr>
              <a:t>PASĀKUMA</a:t>
            </a:r>
            <a:r>
              <a:rPr lang="en-US" sz="3629">
                <a:solidFill>
                  <a:srgbClr val="000000"/>
                </a:solidFill>
                <a:latin typeface="Lato Bold"/>
              </a:rPr>
              <a:t> </a:t>
            </a:r>
          </a:p>
        </p:txBody>
      </p:sp>
      <p:sp>
        <p:nvSpPr>
          <p:cNvPr id="13" name="TextBox 13"/>
          <p:cNvSpPr txBox="1"/>
          <p:nvPr>
            <p:custDataLst>
              <p:tags r:id="rId4"/>
            </p:custDataLst>
          </p:nvPr>
        </p:nvSpPr>
        <p:spPr>
          <a:xfrm>
            <a:off x="1028720" y="1494821"/>
            <a:ext cx="4957463" cy="738238"/>
          </a:xfrm>
          <a:prstGeom prst="rect">
            <a:avLst/>
          </a:prstGeom>
        </p:spPr>
        <p:txBody>
          <a:bodyPr lIns="0" tIns="0" rIns="0" bIns="0" rtlCol="0" anchor="t">
            <a:spAutoFit/>
          </a:bodyPr>
          <a:lstStyle/>
          <a:p>
            <a:pPr>
              <a:lnSpc>
                <a:spcPts val="6018"/>
              </a:lnSpc>
              <a:spcBef>
                <a:spcPct val="0"/>
              </a:spcBef>
            </a:pPr>
            <a:r>
              <a:rPr lang="lv-LV" sz="4298">
                <a:solidFill>
                  <a:srgbClr val="593C8F"/>
                </a:solidFill>
                <a:latin typeface="League Spartan"/>
              </a:rPr>
              <a:t>MĒRĶIS</a:t>
            </a:r>
            <a:endParaRPr lang="en-US" sz="4298">
              <a:solidFill>
                <a:srgbClr val="593C8F"/>
              </a:solidFill>
              <a:latin typeface="League Spartan"/>
            </a:endParaRPr>
          </a:p>
        </p:txBody>
      </p:sp>
      <p:sp>
        <p:nvSpPr>
          <p:cNvPr id="14" name="AutoShape 14"/>
          <p:cNvSpPr/>
          <p:nvPr>
            <p:custDataLst>
              <p:tags r:id="rId5"/>
            </p:custDataLst>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lv-LV"/>
          </a:p>
        </p:txBody>
      </p:sp>
      <p:sp>
        <p:nvSpPr>
          <p:cNvPr id="15" name="TextBox 15"/>
          <p:cNvSpPr txBox="1"/>
          <p:nvPr>
            <p:custDataLst>
              <p:tags r:id="rId6"/>
            </p:custDataLst>
          </p:nvPr>
        </p:nvSpPr>
        <p:spPr>
          <a:xfrm>
            <a:off x="1041489" y="2362338"/>
            <a:ext cx="6211351" cy="923330"/>
          </a:xfrm>
          <a:prstGeom prst="rect">
            <a:avLst/>
          </a:prstGeom>
        </p:spPr>
        <p:txBody>
          <a:bodyPr wrap="square" lIns="0" tIns="0" rIns="0" bIns="0" rtlCol="0" anchor="t">
            <a:spAutoFit/>
          </a:bodyPr>
          <a:lstStyle/>
          <a:p>
            <a:pPr>
              <a:lnSpc>
                <a:spcPts val="2448"/>
              </a:lnSpc>
              <a:spcBef>
                <a:spcPct val="0"/>
              </a:spcBef>
            </a:pPr>
            <a:r>
              <a:rPr lang="lv-LV" sz="2000">
                <a:solidFill>
                  <a:srgbClr val="000000"/>
                </a:solidFill>
                <a:latin typeface="Poppins"/>
              </a:rPr>
              <a:t>sniegt atbalstu pašvaldībām </a:t>
            </a:r>
            <a:r>
              <a:rPr lang="lv-LV" sz="2000" err="1">
                <a:solidFill>
                  <a:srgbClr val="000000"/>
                </a:solidFill>
                <a:latin typeface="Poppins"/>
              </a:rPr>
              <a:t>bezemisiju</a:t>
            </a:r>
            <a:r>
              <a:rPr lang="lv-LV" sz="2000">
                <a:solidFill>
                  <a:srgbClr val="000000"/>
                </a:solidFill>
                <a:latin typeface="Poppins"/>
              </a:rPr>
              <a:t> transportlīdzekļu iegādei, veicinot pāreju uz </a:t>
            </a:r>
            <a:r>
              <a:rPr lang="lv-LV" sz="2000" err="1">
                <a:solidFill>
                  <a:srgbClr val="000000"/>
                </a:solidFill>
                <a:latin typeface="Poppins"/>
              </a:rPr>
              <a:t>klimatneitrālu</a:t>
            </a:r>
            <a:r>
              <a:rPr lang="lv-LV" sz="2000">
                <a:solidFill>
                  <a:srgbClr val="000000"/>
                </a:solidFill>
                <a:latin typeface="Poppins"/>
              </a:rPr>
              <a:t> ekonomiku.</a:t>
            </a:r>
          </a:p>
        </p:txBody>
      </p:sp>
      <p:sp>
        <p:nvSpPr>
          <p:cNvPr id="17" name="TextBox 17"/>
          <p:cNvSpPr txBox="1"/>
          <p:nvPr>
            <p:custDataLst>
              <p:tags r:id="rId7"/>
            </p:custDataLst>
          </p:nvPr>
        </p:nvSpPr>
        <p:spPr>
          <a:xfrm>
            <a:off x="1027648" y="4480880"/>
            <a:ext cx="6451675" cy="2451091"/>
          </a:xfrm>
          <a:prstGeom prst="rect">
            <a:avLst/>
          </a:prstGeom>
        </p:spPr>
        <p:txBody>
          <a:bodyPr wrap="square" lIns="0" tIns="0" rIns="0" bIns="0" rtlCol="0" anchor="t">
            <a:spAutoFit/>
          </a:bodyPr>
          <a:lstStyle/>
          <a:p>
            <a:pPr>
              <a:lnSpc>
                <a:spcPts val="2448"/>
              </a:lnSpc>
              <a:spcBef>
                <a:spcPct val="0"/>
              </a:spcBef>
            </a:pPr>
            <a:r>
              <a:rPr lang="lv-LV" sz="2000" i="1" spc="100">
                <a:solidFill>
                  <a:srgbClr val="000000"/>
                </a:solidFill>
                <a:latin typeface="Poppins"/>
              </a:rPr>
              <a:t>Atbilstoši Taisnīgas pārkārtošanās teritoriālā plāna tvērumam un NUTS 3 klasifikācijai, kas spēkā uz 25.11.2022.:</a:t>
            </a:r>
          </a:p>
          <a:p>
            <a:pPr>
              <a:lnSpc>
                <a:spcPts val="2448"/>
              </a:lnSpc>
              <a:spcBef>
                <a:spcPct val="0"/>
              </a:spcBef>
            </a:pPr>
            <a:endParaRPr lang="lv-LV" sz="2000" i="1" spc="100">
              <a:solidFill>
                <a:srgbClr val="000000"/>
              </a:solidFill>
              <a:latin typeface="Poppins"/>
            </a:endParaRPr>
          </a:p>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Kurzemes</a:t>
            </a:r>
            <a:r>
              <a:rPr lang="lv-LV" sz="2000" spc="100">
                <a:solidFill>
                  <a:srgbClr val="000000"/>
                </a:solidFill>
                <a:latin typeface="Poppins"/>
              </a:rPr>
              <a:t> statistiskā reģiona pašvaldības</a:t>
            </a:r>
          </a:p>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Zemgales</a:t>
            </a:r>
            <a:r>
              <a:rPr lang="lv-LV" sz="2000" spc="100">
                <a:solidFill>
                  <a:srgbClr val="000000"/>
                </a:solidFill>
                <a:latin typeface="Poppins"/>
              </a:rPr>
              <a:t> statistiskā reģiona pašvaldības</a:t>
            </a:r>
          </a:p>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Vidzemes</a:t>
            </a:r>
            <a:r>
              <a:rPr lang="lv-LV" sz="2000" spc="100">
                <a:solidFill>
                  <a:srgbClr val="000000"/>
                </a:solidFill>
                <a:latin typeface="Poppins"/>
              </a:rPr>
              <a:t> statistiskā reģiona pašvaldības</a:t>
            </a:r>
          </a:p>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Latgales</a:t>
            </a:r>
            <a:r>
              <a:rPr lang="lv-LV" sz="2000" spc="100">
                <a:solidFill>
                  <a:srgbClr val="000000"/>
                </a:solidFill>
                <a:latin typeface="Poppins"/>
              </a:rPr>
              <a:t> statistiskā reģiona pašvaldības</a:t>
            </a:r>
          </a:p>
        </p:txBody>
      </p:sp>
      <p:sp>
        <p:nvSpPr>
          <p:cNvPr id="18" name="TextBox 18"/>
          <p:cNvSpPr txBox="1"/>
          <p:nvPr>
            <p:custDataLst>
              <p:tags r:id="rId8"/>
            </p:custDataLst>
          </p:nvPr>
        </p:nvSpPr>
        <p:spPr>
          <a:xfrm>
            <a:off x="1041489" y="8041026"/>
            <a:ext cx="6083018" cy="615553"/>
          </a:xfrm>
          <a:prstGeom prst="rect">
            <a:avLst/>
          </a:prstGeom>
        </p:spPr>
        <p:txBody>
          <a:bodyPr wrap="square" lIns="0" tIns="0" rIns="0" bIns="0" rtlCol="0" anchor="t">
            <a:spAutoFit/>
          </a:bodyPr>
          <a:lstStyle/>
          <a:p>
            <a:pPr>
              <a:lnSpc>
                <a:spcPts val="2448"/>
              </a:lnSpc>
              <a:spcBef>
                <a:spcPct val="0"/>
              </a:spcBef>
            </a:pPr>
            <a:r>
              <a:rPr lang="lv-LV" sz="2000">
                <a:solidFill>
                  <a:srgbClr val="000000"/>
                </a:solidFill>
                <a:latin typeface="Poppins"/>
              </a:rPr>
              <a:t>Pašvaldības, to iestādes un pašvaldību kapitālsabiedrības</a:t>
            </a:r>
          </a:p>
        </p:txBody>
      </p:sp>
      <p:sp>
        <p:nvSpPr>
          <p:cNvPr id="21" name="TextBox 13">
            <a:extLst>
              <a:ext uri="{FF2B5EF4-FFF2-40B4-BE49-F238E27FC236}">
                <a16:creationId xmlns:a16="http://schemas.microsoft.com/office/drawing/2014/main" id="{12B7181E-E582-D913-706D-A5DB11F61C3D}"/>
              </a:ext>
            </a:extLst>
          </p:cNvPr>
          <p:cNvSpPr txBox="1"/>
          <p:nvPr>
            <p:custDataLst>
              <p:tags r:id="rId9"/>
            </p:custDataLst>
          </p:nvPr>
        </p:nvSpPr>
        <p:spPr>
          <a:xfrm>
            <a:off x="1041489" y="3548567"/>
            <a:ext cx="5771925" cy="669414"/>
          </a:xfrm>
          <a:prstGeom prst="rect">
            <a:avLst/>
          </a:prstGeom>
        </p:spPr>
        <p:txBody>
          <a:bodyPr wrap="square" lIns="0" tIns="0" rIns="0" bIns="0" rtlCol="0" anchor="t">
            <a:spAutoFit/>
          </a:bodyPr>
          <a:lstStyle/>
          <a:p>
            <a:pPr>
              <a:lnSpc>
                <a:spcPts val="6018"/>
              </a:lnSpc>
              <a:spcBef>
                <a:spcPct val="0"/>
              </a:spcBef>
            </a:pPr>
            <a:r>
              <a:rPr lang="lv-LV" sz="2400">
                <a:solidFill>
                  <a:srgbClr val="593C8F"/>
                </a:solidFill>
                <a:latin typeface="League Spartan"/>
              </a:rPr>
              <a:t>ATBALSTA SAŅĒMĒJI</a:t>
            </a:r>
            <a:endParaRPr lang="en-US" sz="2400">
              <a:solidFill>
                <a:srgbClr val="593C8F"/>
              </a:solidFill>
              <a:latin typeface="League Spartan"/>
            </a:endParaRPr>
          </a:p>
        </p:txBody>
      </p:sp>
      <p:sp>
        <p:nvSpPr>
          <p:cNvPr id="23" name="TextBox 13">
            <a:extLst>
              <a:ext uri="{FF2B5EF4-FFF2-40B4-BE49-F238E27FC236}">
                <a16:creationId xmlns:a16="http://schemas.microsoft.com/office/drawing/2014/main" id="{778BD472-85FA-6835-3D52-BDB77EFF6ACF}"/>
              </a:ext>
            </a:extLst>
          </p:cNvPr>
          <p:cNvSpPr txBox="1"/>
          <p:nvPr>
            <p:custDataLst>
              <p:tags r:id="rId10"/>
            </p:custDataLst>
          </p:nvPr>
        </p:nvSpPr>
        <p:spPr>
          <a:xfrm>
            <a:off x="1041489" y="7190786"/>
            <a:ext cx="6083018" cy="669414"/>
          </a:xfrm>
          <a:prstGeom prst="rect">
            <a:avLst/>
          </a:prstGeom>
        </p:spPr>
        <p:txBody>
          <a:bodyPr wrap="square" lIns="0" tIns="0" rIns="0" bIns="0" rtlCol="0" anchor="t">
            <a:spAutoFit/>
          </a:bodyPr>
          <a:lstStyle/>
          <a:p>
            <a:pPr>
              <a:lnSpc>
                <a:spcPts val="6018"/>
              </a:lnSpc>
              <a:spcBef>
                <a:spcPct val="0"/>
              </a:spcBef>
            </a:pPr>
            <a:r>
              <a:rPr lang="lv-LV" sz="2400">
                <a:solidFill>
                  <a:srgbClr val="593C8F"/>
                </a:solidFill>
                <a:latin typeface="League Spartan"/>
              </a:rPr>
              <a:t>PROJEKTU IESNIEDZĒJI</a:t>
            </a:r>
            <a:endParaRPr lang="en-US" sz="2400">
              <a:solidFill>
                <a:srgbClr val="593C8F"/>
              </a:solidFill>
              <a:latin typeface="League Spartan"/>
            </a:endParaRPr>
          </a:p>
        </p:txBody>
      </p:sp>
      <p:grpSp>
        <p:nvGrpSpPr>
          <p:cNvPr id="19" name="Group 18">
            <a:extLst>
              <a:ext uri="{FF2B5EF4-FFF2-40B4-BE49-F238E27FC236}">
                <a16:creationId xmlns:a16="http://schemas.microsoft.com/office/drawing/2014/main" id="{DF540FD6-8FEB-BBB7-43DB-32F2503DE299}"/>
              </a:ext>
            </a:extLst>
          </p:cNvPr>
          <p:cNvGrpSpPr/>
          <p:nvPr>
            <p:custDataLst>
              <p:tags r:id="rId11"/>
            </p:custDataLst>
          </p:nvPr>
        </p:nvGrpSpPr>
        <p:grpSpPr>
          <a:xfrm>
            <a:off x="7854903" y="861640"/>
            <a:ext cx="10433097" cy="8935555"/>
            <a:chOff x="7854903" y="164856"/>
            <a:chExt cx="10433097" cy="8935555"/>
          </a:xfrm>
        </p:grpSpPr>
        <p:pic>
          <p:nvPicPr>
            <p:cNvPr id="4098" name="Picture 2" descr="EV Ready Checklist: Your New Electric School Bus Fleet | Noodoe">
              <a:extLst>
                <a:ext uri="{FF2B5EF4-FFF2-40B4-BE49-F238E27FC236}">
                  <a16:creationId xmlns:a16="http://schemas.microsoft.com/office/drawing/2014/main" id="{CCC37466-DDA9-D111-6FF1-952C71F74374}"/>
                </a:ext>
              </a:extLst>
            </p:cNvPr>
            <p:cNvPicPr>
              <a:picLocks noChangeAspect="1" noChangeArrowheads="1"/>
            </p:cNvPicPr>
            <p:nvPr>
              <p:custDataLst>
                <p:tags r:id="rId12"/>
              </p:custDataLst>
            </p:nvPr>
          </p:nvPicPr>
          <p:blipFill>
            <a:blip r:embed="rId1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00765" y="164856"/>
              <a:ext cx="9287235" cy="49786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og - clean buses - sustainable bus - school buses - fleet school bus - learn how to electrify your school bus - dc chargers - fleet management - fleet electric vehicle charging solutions">
              <a:extLst>
                <a:ext uri="{FF2B5EF4-FFF2-40B4-BE49-F238E27FC236}">
                  <a16:creationId xmlns:a16="http://schemas.microsoft.com/office/drawing/2014/main" id="{A3CDA897-F2D8-6ABC-D207-1D9B00146797}"/>
                </a:ext>
              </a:extLst>
            </p:cNvPr>
            <p:cNvPicPr>
              <a:picLocks noChangeAspect="1" noChangeArrowheads="1"/>
            </p:cNvPicPr>
            <p:nvPr>
              <p:custDataLst>
                <p:tags r:id="rId13"/>
              </p:custDataLst>
            </p:nvPr>
          </p:nvPicPr>
          <p:blipFill>
            <a:blip r:embed="rId2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4903" y="3548567"/>
              <a:ext cx="10355351" cy="55518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9"/>
            <a:stretch>
              <a:fillRect l="-20312" r="-20312"/>
            </a:stretch>
          </a:blipFill>
        </p:spPr>
        <p:txBody>
          <a:bodyPr/>
          <a:lstStyle/>
          <a:p>
            <a:endParaRPr lang="lv-LV" spc="100"/>
          </a:p>
        </p:txBody>
      </p:sp>
      <p:sp>
        <p:nvSpPr>
          <p:cNvPr id="3" name="TextBox 3"/>
          <p:cNvSpPr txBox="1"/>
          <p:nvPr>
            <p:custDataLst>
              <p:tags r:id="rId2"/>
            </p:custDataLst>
          </p:nvPr>
        </p:nvSpPr>
        <p:spPr>
          <a:xfrm>
            <a:off x="1028720" y="596888"/>
            <a:ext cx="3619480" cy="589649"/>
          </a:xfrm>
          <a:prstGeom prst="rect">
            <a:avLst/>
          </a:prstGeom>
        </p:spPr>
        <p:txBody>
          <a:bodyPr wrap="square" lIns="0" tIns="0" rIns="0" bIns="0" rtlCol="0" anchor="t">
            <a:spAutoFit/>
          </a:bodyPr>
          <a:lstStyle/>
          <a:p>
            <a:pPr>
              <a:lnSpc>
                <a:spcPts val="5080"/>
              </a:lnSpc>
              <a:spcBef>
                <a:spcPct val="0"/>
              </a:spcBef>
            </a:pPr>
            <a:r>
              <a:rPr lang="lv-LV" sz="3629">
                <a:solidFill>
                  <a:srgbClr val="000000"/>
                </a:solidFill>
                <a:latin typeface="Lato Bold"/>
              </a:rPr>
              <a:t>1. atlases kārtas</a:t>
            </a:r>
            <a:r>
              <a:rPr lang="en-US" sz="3629">
                <a:solidFill>
                  <a:srgbClr val="000000"/>
                </a:solidFill>
                <a:latin typeface="Lato Bold"/>
              </a:rPr>
              <a:t> </a:t>
            </a:r>
          </a:p>
        </p:txBody>
      </p:sp>
      <p:sp>
        <p:nvSpPr>
          <p:cNvPr id="4" name="TextBox 4"/>
          <p:cNvSpPr txBox="1"/>
          <p:nvPr>
            <p:custDataLst>
              <p:tags r:id="rId3"/>
            </p:custDataLst>
          </p:nvPr>
        </p:nvSpPr>
        <p:spPr>
          <a:xfrm>
            <a:off x="1028720" y="1186537"/>
            <a:ext cx="6544963" cy="738238"/>
          </a:xfrm>
          <a:prstGeom prst="rect">
            <a:avLst/>
          </a:prstGeom>
        </p:spPr>
        <p:txBody>
          <a:bodyPr lIns="0" tIns="0" rIns="0" bIns="0" rtlCol="0" anchor="t">
            <a:spAutoFit/>
          </a:bodyPr>
          <a:lstStyle/>
          <a:p>
            <a:pPr>
              <a:lnSpc>
                <a:spcPts val="6018"/>
              </a:lnSpc>
              <a:spcBef>
                <a:spcPct val="0"/>
              </a:spcBef>
            </a:pPr>
            <a:r>
              <a:rPr lang="lv-LV" sz="4298">
                <a:solidFill>
                  <a:srgbClr val="593C8F"/>
                </a:solidFill>
                <a:latin typeface="League Spartan"/>
              </a:rPr>
              <a:t>FINANSĒJUMS</a:t>
            </a:r>
            <a:endParaRPr lang="en-US" sz="4298">
              <a:solidFill>
                <a:srgbClr val="593C8F"/>
              </a:solidFill>
              <a:latin typeface="League Spartan"/>
            </a:endParaRPr>
          </a:p>
        </p:txBody>
      </p:sp>
      <p:sp>
        <p:nvSpPr>
          <p:cNvPr id="5" name="AutoShape 5"/>
          <p:cNvSpPr/>
          <p:nvPr>
            <p:custDataLst>
              <p:tags r:id="rId4"/>
            </p:custDataLst>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lv-LV"/>
          </a:p>
        </p:txBody>
      </p:sp>
      <p:grpSp>
        <p:nvGrpSpPr>
          <p:cNvPr id="11" name="Group 11"/>
          <p:cNvGrpSpPr/>
          <p:nvPr>
            <p:custDataLst>
              <p:tags r:id="rId5"/>
            </p:custDataLst>
          </p:nvPr>
        </p:nvGrpSpPr>
        <p:grpSpPr>
          <a:xfrm>
            <a:off x="9039943" y="-180826"/>
            <a:ext cx="9248057" cy="10467826"/>
            <a:chOff x="0" y="-47625"/>
            <a:chExt cx="812800" cy="2756958"/>
          </a:xfrm>
        </p:grpSpPr>
        <p:sp>
          <p:nvSpPr>
            <p:cNvPr id="12" name="Freeform 12"/>
            <p:cNvSpPr/>
            <p:nvPr>
              <p:custDataLst>
                <p:tags r:id="rId16"/>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593C8F"/>
            </a:solidFill>
          </p:spPr>
          <p:txBody>
            <a:bodyPr/>
            <a:lstStyle/>
            <a:p>
              <a:endParaRPr lang="lv-LV"/>
            </a:p>
          </p:txBody>
        </p:sp>
        <p:sp>
          <p:nvSpPr>
            <p:cNvPr id="13" name="TextBox 13"/>
            <p:cNvSpPr txBox="1"/>
            <p:nvPr>
              <p:custDataLst>
                <p:tags r:id="rId17"/>
              </p:custDataLst>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custDataLst>
              <p:tags r:id="rId6"/>
            </p:custDataLst>
          </p:nvPr>
        </p:nvSpPr>
        <p:spPr>
          <a:xfrm>
            <a:off x="1099594" y="2041803"/>
            <a:ext cx="7097212" cy="624786"/>
          </a:xfrm>
          <a:prstGeom prst="rect">
            <a:avLst/>
          </a:prstGeom>
        </p:spPr>
        <p:txBody>
          <a:bodyPr wrap="square" lIns="0" tIns="0" rIns="0" bIns="0" rtlCol="0" anchor="t">
            <a:spAutoFit/>
          </a:bodyPr>
          <a:lstStyle/>
          <a:p>
            <a:pPr>
              <a:lnSpc>
                <a:spcPts val="2448"/>
              </a:lnSpc>
              <a:spcBef>
                <a:spcPct val="0"/>
              </a:spcBef>
            </a:pPr>
            <a:r>
              <a:rPr lang="lv-LV" sz="2400" spc="100">
                <a:solidFill>
                  <a:srgbClr val="000000"/>
                </a:solidFill>
                <a:latin typeface="Poppins"/>
              </a:rPr>
              <a:t>Projektu </a:t>
            </a:r>
            <a:r>
              <a:rPr lang="lv-LV" sz="2400" b="1" spc="100">
                <a:solidFill>
                  <a:srgbClr val="000000"/>
                </a:solidFill>
                <a:latin typeface="Poppins"/>
              </a:rPr>
              <a:t>konkurss katrā reģionā</a:t>
            </a:r>
            <a:r>
              <a:rPr lang="lv-LV" sz="2400" spc="100">
                <a:solidFill>
                  <a:srgbClr val="000000"/>
                </a:solidFill>
                <a:latin typeface="Poppins"/>
              </a:rPr>
              <a:t>, </a:t>
            </a:r>
          </a:p>
          <a:p>
            <a:pPr>
              <a:lnSpc>
                <a:spcPts val="2448"/>
              </a:lnSpc>
              <a:spcBef>
                <a:spcPct val="0"/>
              </a:spcBef>
            </a:pPr>
            <a:r>
              <a:rPr lang="lv-LV" sz="2400" spc="100">
                <a:solidFill>
                  <a:srgbClr val="000000"/>
                </a:solidFill>
                <a:latin typeface="Poppins"/>
              </a:rPr>
              <a:t>reģiona pašvaldību starpā</a:t>
            </a:r>
          </a:p>
        </p:txBody>
      </p:sp>
      <p:sp>
        <p:nvSpPr>
          <p:cNvPr id="18" name="TextBox 13">
            <a:extLst>
              <a:ext uri="{FF2B5EF4-FFF2-40B4-BE49-F238E27FC236}">
                <a16:creationId xmlns:a16="http://schemas.microsoft.com/office/drawing/2014/main" id="{461E75FA-AFA6-3546-B047-4ECB3EB785AC}"/>
              </a:ext>
            </a:extLst>
          </p:cNvPr>
          <p:cNvSpPr txBox="1"/>
          <p:nvPr>
            <p:custDataLst>
              <p:tags r:id="rId7"/>
            </p:custDataLst>
          </p:nvPr>
        </p:nvSpPr>
        <p:spPr>
          <a:xfrm>
            <a:off x="6480257" y="3574837"/>
            <a:ext cx="1907301" cy="738238"/>
          </a:xfrm>
          <a:prstGeom prst="rect">
            <a:avLst/>
          </a:prstGeom>
        </p:spPr>
        <p:txBody>
          <a:bodyPr wrap="square" lIns="0" tIns="0" rIns="0" bIns="0" rtlCol="0" anchor="t">
            <a:spAutoFit/>
          </a:bodyPr>
          <a:lstStyle/>
          <a:p>
            <a:pPr>
              <a:lnSpc>
                <a:spcPts val="6018"/>
              </a:lnSpc>
              <a:spcBef>
                <a:spcPct val="0"/>
              </a:spcBef>
            </a:pPr>
            <a:r>
              <a:rPr lang="lv-LV" sz="4298">
                <a:solidFill>
                  <a:srgbClr val="593C8F"/>
                </a:solidFill>
                <a:latin typeface="League Spartan"/>
              </a:rPr>
              <a:t>19,7 </a:t>
            </a:r>
            <a:r>
              <a:rPr lang="en-US" sz="4298">
                <a:solidFill>
                  <a:srgbClr val="593C8F"/>
                </a:solidFill>
                <a:latin typeface="League Spartan"/>
              </a:rPr>
              <a:t>M</a:t>
            </a:r>
          </a:p>
        </p:txBody>
      </p:sp>
      <p:sp>
        <p:nvSpPr>
          <p:cNvPr id="20" name="TextBox 17">
            <a:extLst>
              <a:ext uri="{FF2B5EF4-FFF2-40B4-BE49-F238E27FC236}">
                <a16:creationId xmlns:a16="http://schemas.microsoft.com/office/drawing/2014/main" id="{3F8EC568-C177-DA83-054D-2A7E1EE0E5DB}"/>
              </a:ext>
            </a:extLst>
          </p:cNvPr>
          <p:cNvSpPr txBox="1"/>
          <p:nvPr>
            <p:custDataLst>
              <p:tags r:id="rId8"/>
            </p:custDataLst>
          </p:nvPr>
        </p:nvSpPr>
        <p:spPr>
          <a:xfrm>
            <a:off x="6815719" y="2986813"/>
            <a:ext cx="1509880" cy="589649"/>
          </a:xfrm>
          <a:prstGeom prst="rect">
            <a:avLst/>
          </a:prstGeom>
        </p:spPr>
        <p:txBody>
          <a:bodyPr wrap="square" lIns="0" tIns="0" rIns="0" bIns="0" rtlCol="0" anchor="t">
            <a:spAutoFit/>
          </a:bodyPr>
          <a:lstStyle/>
          <a:p>
            <a:pPr>
              <a:lnSpc>
                <a:spcPts val="5080"/>
              </a:lnSpc>
              <a:spcBef>
                <a:spcPct val="0"/>
              </a:spcBef>
            </a:pPr>
            <a:r>
              <a:rPr lang="lv-LV" sz="3629">
                <a:solidFill>
                  <a:srgbClr val="000000"/>
                </a:solidFill>
                <a:latin typeface="Lato Bold"/>
              </a:rPr>
              <a:t>KOPĀ</a:t>
            </a:r>
            <a:endParaRPr lang="en-US" sz="3629">
              <a:solidFill>
                <a:srgbClr val="000000"/>
              </a:solidFill>
              <a:latin typeface="Lato Bold"/>
            </a:endParaRPr>
          </a:p>
        </p:txBody>
      </p:sp>
      <p:graphicFrame>
        <p:nvGraphicFramePr>
          <p:cNvPr id="23" name="Chart 22">
            <a:extLst>
              <a:ext uri="{FF2B5EF4-FFF2-40B4-BE49-F238E27FC236}">
                <a16:creationId xmlns:a16="http://schemas.microsoft.com/office/drawing/2014/main" id="{054F6050-F98C-3389-860D-659B2CBB912A}"/>
              </a:ext>
            </a:extLst>
          </p:cNvPr>
          <p:cNvGraphicFramePr>
            <a:graphicFrameLocks/>
          </p:cNvGraphicFramePr>
          <p:nvPr>
            <p:custDataLst>
              <p:tags r:id="rId9"/>
            </p:custDataLst>
            <p:extLst>
              <p:ext uri="{D42A27DB-BD31-4B8C-83A1-F6EECF244321}">
                <p14:modId xmlns:p14="http://schemas.microsoft.com/office/powerpoint/2010/main" val="1876665114"/>
              </p:ext>
            </p:extLst>
          </p:nvPr>
        </p:nvGraphicFramePr>
        <p:xfrm>
          <a:off x="797236" y="2796772"/>
          <a:ext cx="6394939" cy="6129345"/>
        </p:xfrm>
        <a:graphic>
          <a:graphicData uri="http://schemas.openxmlformats.org/drawingml/2006/chart">
            <c:chart xmlns:c="http://schemas.openxmlformats.org/drawingml/2006/chart" xmlns:r="http://schemas.openxmlformats.org/officeDocument/2006/relationships" r:id="rId20"/>
          </a:graphicData>
        </a:graphic>
      </p:graphicFrame>
      <p:sp>
        <p:nvSpPr>
          <p:cNvPr id="16" name="TextBox 15">
            <a:extLst>
              <a:ext uri="{FF2B5EF4-FFF2-40B4-BE49-F238E27FC236}">
                <a16:creationId xmlns:a16="http://schemas.microsoft.com/office/drawing/2014/main" id="{B2BF756E-C2AF-D6B3-9D3D-681F34007603}"/>
              </a:ext>
            </a:extLst>
          </p:cNvPr>
          <p:cNvSpPr txBox="1"/>
          <p:nvPr>
            <p:custDataLst>
              <p:tags r:id="rId10"/>
            </p:custDataLst>
          </p:nvPr>
        </p:nvSpPr>
        <p:spPr>
          <a:xfrm>
            <a:off x="797236" y="9029990"/>
            <a:ext cx="8018518" cy="738664"/>
          </a:xfrm>
          <a:prstGeom prst="rect">
            <a:avLst/>
          </a:prstGeom>
        </p:spPr>
        <p:txBody>
          <a:bodyPr wrap="square" lIns="0" tIns="0" rIns="0" bIns="0" rtlCol="0" anchor="t">
            <a:spAutoFit/>
          </a:bodyPr>
          <a:lstStyle/>
          <a:p>
            <a:pPr>
              <a:spcBef>
                <a:spcPct val="0"/>
              </a:spcBef>
            </a:pPr>
            <a:r>
              <a:rPr lang="lv-LV" sz="2400" spc="100">
                <a:solidFill>
                  <a:srgbClr val="000000"/>
                </a:solidFill>
                <a:latin typeface="Poppins"/>
              </a:rPr>
              <a:t>Viena projekta </a:t>
            </a:r>
            <a:r>
              <a:rPr lang="lv-LV" sz="2400" b="1" spc="100">
                <a:solidFill>
                  <a:srgbClr val="000000"/>
                </a:solidFill>
                <a:latin typeface="Poppins"/>
              </a:rPr>
              <a:t>maksimālais </a:t>
            </a:r>
            <a:r>
              <a:rPr lang="lv-LV" sz="2400" spc="100">
                <a:solidFill>
                  <a:srgbClr val="000000"/>
                </a:solidFill>
                <a:latin typeface="Poppins"/>
              </a:rPr>
              <a:t>Taisnīgas pārkārtošanas fonda </a:t>
            </a:r>
            <a:r>
              <a:rPr lang="lv-LV" sz="2400" b="1" spc="100">
                <a:solidFill>
                  <a:srgbClr val="000000"/>
                </a:solidFill>
                <a:latin typeface="Poppins"/>
              </a:rPr>
              <a:t>finansējums </a:t>
            </a:r>
            <a:r>
              <a:rPr lang="lv-LV" sz="2400" spc="100">
                <a:solidFill>
                  <a:srgbClr val="000000"/>
                </a:solidFill>
                <a:latin typeface="Poppins"/>
              </a:rPr>
              <a:t>– </a:t>
            </a:r>
            <a:r>
              <a:rPr lang="lv-LV" sz="2400" b="1" spc="100">
                <a:solidFill>
                  <a:srgbClr val="7030A0"/>
                </a:solidFill>
                <a:latin typeface="Poppins"/>
              </a:rPr>
              <a:t>3 milj. </a:t>
            </a:r>
            <a:r>
              <a:rPr lang="lv-LV" sz="2400" i="1" spc="100" err="1">
                <a:solidFill>
                  <a:srgbClr val="000000"/>
                </a:solidFill>
                <a:latin typeface="Poppins"/>
              </a:rPr>
              <a:t>euro</a:t>
            </a:r>
            <a:endParaRPr lang="lv-LV" sz="2400" i="1" spc="100">
              <a:solidFill>
                <a:srgbClr val="000000"/>
              </a:solidFill>
              <a:latin typeface="Poppins"/>
            </a:endParaRPr>
          </a:p>
        </p:txBody>
      </p:sp>
      <p:sp>
        <p:nvSpPr>
          <p:cNvPr id="17" name="TextBox 3"/>
          <p:cNvSpPr txBox="1"/>
          <p:nvPr>
            <p:custDataLst>
              <p:tags r:id="rId11"/>
            </p:custDataLst>
          </p:nvPr>
        </p:nvSpPr>
        <p:spPr>
          <a:xfrm>
            <a:off x="9709120" y="1076663"/>
            <a:ext cx="8157024" cy="742447"/>
          </a:xfrm>
          <a:prstGeom prst="rect">
            <a:avLst/>
          </a:prstGeom>
        </p:spPr>
        <p:txBody>
          <a:bodyPr wrap="square" lIns="0" tIns="0" rIns="0" bIns="0" rtlCol="0" anchor="t">
            <a:spAutoFit/>
          </a:bodyPr>
          <a:lstStyle/>
          <a:p>
            <a:pPr>
              <a:lnSpc>
                <a:spcPts val="6018"/>
              </a:lnSpc>
              <a:spcBef>
                <a:spcPct val="0"/>
              </a:spcBef>
            </a:pPr>
            <a:r>
              <a:rPr lang="lv-LV" sz="4298">
                <a:solidFill>
                  <a:schemeClr val="bg1"/>
                </a:solidFill>
                <a:latin typeface="League Spartan"/>
              </a:rPr>
              <a:t>SASNIEDZAMIE RĀDĪTĀJI</a:t>
            </a:r>
            <a:endParaRPr lang="en-US" sz="4298">
              <a:solidFill>
                <a:schemeClr val="bg1"/>
              </a:solidFill>
              <a:latin typeface="League Spartan"/>
            </a:endParaRPr>
          </a:p>
        </p:txBody>
      </p:sp>
      <p:sp>
        <p:nvSpPr>
          <p:cNvPr id="26" name="TextBox 21"/>
          <p:cNvSpPr txBox="1"/>
          <p:nvPr>
            <p:custDataLst>
              <p:tags r:id="rId12"/>
            </p:custDataLst>
          </p:nvPr>
        </p:nvSpPr>
        <p:spPr>
          <a:xfrm>
            <a:off x="14284108" y="2113194"/>
            <a:ext cx="3582036" cy="3003386"/>
          </a:xfrm>
          <a:prstGeom prst="rect">
            <a:avLst/>
          </a:prstGeom>
        </p:spPr>
        <p:txBody>
          <a:bodyPr wrap="square" lIns="0" tIns="0" rIns="0" bIns="0" rtlCol="0" anchor="t">
            <a:spAutoFit/>
          </a:bodyPr>
          <a:lstStyle/>
          <a:p>
            <a:pPr>
              <a:lnSpc>
                <a:spcPct val="150000"/>
              </a:lnSpc>
              <a:spcBef>
                <a:spcPct val="0"/>
              </a:spcBef>
            </a:pPr>
            <a:r>
              <a:rPr lang="lv-LV" sz="2000">
                <a:solidFill>
                  <a:schemeClr val="bg1"/>
                </a:solidFill>
                <a:latin typeface="Poppins"/>
              </a:rPr>
              <a:t>iegādāti vismaz </a:t>
            </a:r>
            <a:r>
              <a:rPr lang="lv-LV" sz="3200" b="1">
                <a:solidFill>
                  <a:schemeClr val="bg1"/>
                </a:solidFill>
                <a:latin typeface="Poppins"/>
              </a:rPr>
              <a:t>38</a:t>
            </a:r>
            <a:r>
              <a:rPr lang="lv-LV" sz="2000">
                <a:solidFill>
                  <a:schemeClr val="bg1"/>
                </a:solidFill>
                <a:latin typeface="Poppins"/>
              </a:rPr>
              <a:t> </a:t>
            </a:r>
            <a:r>
              <a:rPr lang="lv-LV" sz="2000" err="1">
                <a:solidFill>
                  <a:schemeClr val="bg1"/>
                </a:solidFill>
                <a:latin typeface="Poppins"/>
              </a:rPr>
              <a:t>bezemisiju</a:t>
            </a:r>
            <a:r>
              <a:rPr lang="lv-LV" sz="2000">
                <a:solidFill>
                  <a:schemeClr val="bg1"/>
                </a:solidFill>
                <a:latin typeface="Poppins"/>
              </a:rPr>
              <a:t> transportlīdzekļi pašvaldību funkciju īstenošanai un pakalpojumu nodrošināšanai</a:t>
            </a:r>
          </a:p>
        </p:txBody>
      </p:sp>
      <p:sp>
        <p:nvSpPr>
          <p:cNvPr id="27" name="TextBox 22"/>
          <p:cNvSpPr txBox="1"/>
          <p:nvPr>
            <p:custDataLst>
              <p:tags r:id="rId13"/>
            </p:custDataLst>
          </p:nvPr>
        </p:nvSpPr>
        <p:spPr>
          <a:xfrm>
            <a:off x="14284108" y="6126502"/>
            <a:ext cx="3820040" cy="2080057"/>
          </a:xfrm>
          <a:prstGeom prst="rect">
            <a:avLst/>
          </a:prstGeom>
        </p:spPr>
        <p:txBody>
          <a:bodyPr lIns="0" tIns="0" rIns="0" bIns="0" rtlCol="0" anchor="t">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lv-LV" sz="2000" b="0" i="0" u="none" strike="noStrike" kern="1200" cap="none" spc="0" normalizeH="0" baseline="0" noProof="0">
                <a:ln>
                  <a:noFill/>
                </a:ln>
                <a:solidFill>
                  <a:schemeClr val="bg1"/>
                </a:solidFill>
                <a:effectLst/>
                <a:uLnTx/>
                <a:uFillTx/>
                <a:latin typeface="Poppins"/>
                <a:ea typeface="+mn-ea"/>
                <a:cs typeface="+mn-cs"/>
              </a:rPr>
              <a:t>vismaz </a:t>
            </a:r>
            <a:r>
              <a:rPr kumimoji="0" lang="lv-LV" sz="3200" b="1" i="0" strike="noStrike" kern="1200" cap="none" spc="0" normalizeH="0" baseline="0" noProof="0">
                <a:ln>
                  <a:noFill/>
                </a:ln>
                <a:solidFill>
                  <a:schemeClr val="bg1"/>
                </a:solidFill>
                <a:effectLst/>
                <a:uLnTx/>
                <a:uFillTx/>
                <a:latin typeface="Poppins"/>
                <a:ea typeface="+mn-ea"/>
                <a:cs typeface="+mn-cs"/>
              </a:rPr>
              <a:t>323 000 </a:t>
            </a:r>
            <a:r>
              <a:rPr kumimoji="0" lang="lv-LV" sz="2000" b="0" i="0" u="none" strike="noStrike" kern="1200" cap="none" spc="0" normalizeH="0" baseline="0" noProof="0">
                <a:ln>
                  <a:noFill/>
                </a:ln>
                <a:solidFill>
                  <a:schemeClr val="bg1"/>
                </a:solidFill>
                <a:effectLst/>
                <a:uLnTx/>
                <a:uFillTx/>
                <a:latin typeface="Poppins"/>
                <a:ea typeface="+mn-ea"/>
                <a:cs typeface="+mn-cs"/>
              </a:rPr>
              <a:t>jaunā vai modernizētā publiskā transporta lietotāju skaits gadā</a:t>
            </a:r>
          </a:p>
        </p:txBody>
      </p:sp>
      <p:pic>
        <p:nvPicPr>
          <p:cNvPr id="28" name="Picture 27">
            <a:extLst>
              <a:ext uri="{FF2B5EF4-FFF2-40B4-BE49-F238E27FC236}">
                <a16:creationId xmlns:a16="http://schemas.microsoft.com/office/drawing/2014/main" id="{348C0B4D-6719-F5DE-DC01-11C5654D99B7}"/>
              </a:ext>
            </a:extLst>
          </p:cNvPr>
          <p:cNvPicPr>
            <a:picLocks noChangeAspect="1"/>
          </p:cNvPicPr>
          <p:nvPr>
            <p:custDataLst>
              <p:tags r:id="rId14"/>
            </p:custDataLst>
          </p:nvPr>
        </p:nvPicPr>
        <p:blipFill>
          <a:blip r:embed="rId21" cstate="print">
            <a:lum bright="70000" contrast="-70000"/>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tretch>
            <a:fillRect/>
          </a:stretch>
        </p:blipFill>
        <p:spPr>
          <a:xfrm>
            <a:off x="10526782" y="2116524"/>
            <a:ext cx="3031076" cy="3026976"/>
          </a:xfrm>
          <a:prstGeom prst="rect">
            <a:avLst/>
          </a:prstGeom>
          <a:noFill/>
          <a:ln>
            <a:noFill/>
          </a:ln>
        </p:spPr>
      </p:pic>
      <p:pic>
        <p:nvPicPr>
          <p:cNvPr id="29" name="Picture 28" descr="A black background with a black square&#10;&#10;Description automatically generated with medium confidence">
            <a:extLst>
              <a:ext uri="{FF2B5EF4-FFF2-40B4-BE49-F238E27FC236}">
                <a16:creationId xmlns:a16="http://schemas.microsoft.com/office/drawing/2014/main" id="{EBC2E30F-EB57-FB5C-9F3E-D276B5575B4C}"/>
              </a:ext>
            </a:extLst>
          </p:cNvPr>
          <p:cNvPicPr>
            <a:picLocks noChangeAspect="1"/>
          </p:cNvPicPr>
          <p:nvPr>
            <p:custDataLst>
              <p:tags r:id="rId15"/>
            </p:custDataLst>
          </p:nvPr>
        </p:nvPicPr>
        <p:blipFill>
          <a:blip r:embed="rId23" cstate="print">
            <a:lum bright="70000" contrast="-70000"/>
            <a:extLst>
              <a:ext uri="{28A0092B-C50C-407E-A947-70E740481C1C}">
                <a14:useLocalDpi xmlns:a14="http://schemas.microsoft.com/office/drawing/2010/main" val="0"/>
              </a:ext>
            </a:extLst>
          </a:blip>
          <a:stretch>
            <a:fillRect/>
          </a:stretch>
        </p:blipFill>
        <p:spPr>
          <a:xfrm>
            <a:off x="10527501" y="5653402"/>
            <a:ext cx="3030357" cy="30262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143546" y="0"/>
            <a:ext cx="18537909" cy="102996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stretch>
              <a:fillRect l="-20312" r="-20312"/>
            </a:stretch>
          </a:blipFill>
        </p:spPr>
        <p:txBody>
          <a:bodyPr/>
          <a:lstStyle/>
          <a:p>
            <a:endParaRPr lang="lv-LV" spc="100"/>
          </a:p>
        </p:txBody>
      </p:sp>
      <p:sp>
        <p:nvSpPr>
          <p:cNvPr id="9" name="Rectangle: Diagonal Corners Rounded 8">
            <a:extLst>
              <a:ext uri="{FF2B5EF4-FFF2-40B4-BE49-F238E27FC236}">
                <a16:creationId xmlns:a16="http://schemas.microsoft.com/office/drawing/2014/main" id="{DD08FF4E-98F0-83E6-EE6D-7B63ADC4D7A2}"/>
              </a:ext>
            </a:extLst>
          </p:cNvPr>
          <p:cNvSpPr/>
          <p:nvPr>
            <p:custDataLst>
              <p:tags r:id="rId2"/>
            </p:custDataLst>
          </p:nvPr>
        </p:nvSpPr>
        <p:spPr>
          <a:xfrm rot="10800000">
            <a:off x="11146977" y="5534194"/>
            <a:ext cx="6705892" cy="3625317"/>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Diagonal Corners Rounded 9">
            <a:extLst>
              <a:ext uri="{FF2B5EF4-FFF2-40B4-BE49-F238E27FC236}">
                <a16:creationId xmlns:a16="http://schemas.microsoft.com/office/drawing/2014/main" id="{2853C8DC-3C98-C12C-F698-4605D99E9D57}"/>
              </a:ext>
            </a:extLst>
          </p:cNvPr>
          <p:cNvSpPr/>
          <p:nvPr>
            <p:custDataLst>
              <p:tags r:id="rId3"/>
            </p:custDataLst>
          </p:nvPr>
        </p:nvSpPr>
        <p:spPr>
          <a:xfrm rot="10800000">
            <a:off x="420703" y="1589704"/>
            <a:ext cx="9286510" cy="3078229"/>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7"/>
          <p:cNvSpPr txBox="1"/>
          <p:nvPr>
            <p:custDataLst>
              <p:tags r:id="rId4"/>
            </p:custDataLst>
          </p:nvPr>
        </p:nvSpPr>
        <p:spPr>
          <a:xfrm>
            <a:off x="420704" y="507865"/>
            <a:ext cx="17106900" cy="742447"/>
          </a:xfrm>
          <a:prstGeom prst="rect">
            <a:avLst/>
          </a:prstGeom>
        </p:spPr>
        <p:txBody>
          <a:bodyPr wrap="square" lIns="0" tIns="0" rIns="0" bIns="0" rtlCol="0" anchor="t">
            <a:spAutoFit/>
          </a:bodyPr>
          <a:lstStyle/>
          <a:p>
            <a:pPr>
              <a:lnSpc>
                <a:spcPts val="6018"/>
              </a:lnSpc>
              <a:spcBef>
                <a:spcPct val="0"/>
              </a:spcBef>
            </a:pPr>
            <a:r>
              <a:rPr lang="lv-LV" sz="4298">
                <a:solidFill>
                  <a:srgbClr val="593C8F"/>
                </a:solidFill>
                <a:latin typeface="League Spartan"/>
              </a:rPr>
              <a:t>ATBALSTĀMĀS DARBĪBAS UN ATTIECINĀMĀS IZMAKSAS</a:t>
            </a:r>
          </a:p>
        </p:txBody>
      </p:sp>
      <p:sp>
        <p:nvSpPr>
          <p:cNvPr id="16" name="TextBox 16"/>
          <p:cNvSpPr txBox="1"/>
          <p:nvPr>
            <p:custDataLst>
              <p:tags r:id="rId5"/>
            </p:custDataLst>
          </p:nvPr>
        </p:nvSpPr>
        <p:spPr>
          <a:xfrm>
            <a:off x="760395" y="1733144"/>
            <a:ext cx="8802168" cy="2918876"/>
          </a:xfrm>
          <a:prstGeom prst="rect">
            <a:avLst/>
          </a:prstGeom>
        </p:spPr>
        <p:txBody>
          <a:bodyPr wrap="square" lIns="0" tIns="0" rIns="0" bIns="0" rtlCol="0" anchor="t">
            <a:spAutoFit/>
          </a:bodyPr>
          <a:lstStyle/>
          <a:p>
            <a:pPr>
              <a:lnSpc>
                <a:spcPts val="3200"/>
              </a:lnSpc>
              <a:spcBef>
                <a:spcPct val="0"/>
              </a:spcBef>
            </a:pPr>
            <a:r>
              <a:rPr lang="lv-LV" sz="2800" b="1" spc="100">
                <a:solidFill>
                  <a:srgbClr val="7030A0"/>
                </a:solidFill>
                <a:latin typeface="Poppins"/>
              </a:rPr>
              <a:t>M1</a:t>
            </a:r>
            <a:r>
              <a:rPr lang="lv-LV" sz="2800" spc="100">
                <a:solidFill>
                  <a:srgbClr val="000000"/>
                </a:solidFill>
                <a:latin typeface="Poppins"/>
              </a:rPr>
              <a:t> </a:t>
            </a:r>
            <a:r>
              <a:rPr lang="lv-LV" sz="2800" b="1" spc="100">
                <a:solidFill>
                  <a:srgbClr val="7030A0"/>
                </a:solidFill>
                <a:latin typeface="Poppins"/>
              </a:rPr>
              <a:t>specializētā,</a:t>
            </a:r>
            <a:r>
              <a:rPr lang="lv-LV" sz="2800" spc="100">
                <a:solidFill>
                  <a:srgbClr val="000000"/>
                </a:solidFill>
                <a:latin typeface="Poppins"/>
              </a:rPr>
              <a:t> </a:t>
            </a:r>
            <a:r>
              <a:rPr lang="lv-LV" sz="2800" b="1" spc="100">
                <a:solidFill>
                  <a:srgbClr val="7030A0"/>
                </a:solidFill>
                <a:latin typeface="Poppins"/>
              </a:rPr>
              <a:t>M2</a:t>
            </a:r>
            <a:r>
              <a:rPr lang="lv-LV" sz="2800" spc="100">
                <a:solidFill>
                  <a:srgbClr val="000000"/>
                </a:solidFill>
                <a:latin typeface="Poppins"/>
              </a:rPr>
              <a:t> vai </a:t>
            </a:r>
            <a:r>
              <a:rPr lang="lv-LV" sz="2800" b="1" spc="100">
                <a:solidFill>
                  <a:srgbClr val="7030A0"/>
                </a:solidFill>
                <a:latin typeface="Poppins"/>
              </a:rPr>
              <a:t>M3</a:t>
            </a:r>
            <a:r>
              <a:rPr lang="lv-LV" sz="2800" spc="100">
                <a:solidFill>
                  <a:srgbClr val="000000"/>
                </a:solidFill>
                <a:latin typeface="Poppins"/>
              </a:rPr>
              <a:t> kategorijas </a:t>
            </a:r>
            <a:r>
              <a:rPr lang="lv-LV" sz="2800" spc="100" err="1">
                <a:solidFill>
                  <a:srgbClr val="000000"/>
                </a:solidFill>
                <a:latin typeface="Poppins"/>
              </a:rPr>
              <a:t>bezemisiju</a:t>
            </a:r>
            <a:r>
              <a:rPr lang="lv-LV" sz="2800" spc="100">
                <a:solidFill>
                  <a:srgbClr val="000000"/>
                </a:solidFill>
                <a:latin typeface="Poppins"/>
              </a:rPr>
              <a:t> transportlīdzekļa iegāde </a:t>
            </a:r>
          </a:p>
          <a:p>
            <a:pPr>
              <a:spcBef>
                <a:spcPts val="600"/>
              </a:spcBef>
            </a:pPr>
            <a:r>
              <a:rPr lang="lv-LV" sz="2000" i="1" spc="100">
                <a:solidFill>
                  <a:srgbClr val="000000"/>
                </a:solidFill>
                <a:latin typeface="Poppins"/>
              </a:rPr>
              <a:t>(jauns rūpnieciski ražots vai par </a:t>
            </a:r>
            <a:r>
              <a:rPr lang="lv-LV" sz="2000" i="1" spc="100" err="1">
                <a:solidFill>
                  <a:srgbClr val="000000"/>
                </a:solidFill>
                <a:latin typeface="Poppins"/>
              </a:rPr>
              <a:t>bezemisiju</a:t>
            </a:r>
            <a:r>
              <a:rPr lang="lv-LV" sz="2000" i="1" spc="100">
                <a:solidFill>
                  <a:srgbClr val="000000"/>
                </a:solidFill>
                <a:latin typeface="Poppins"/>
              </a:rPr>
              <a:t> transportlīdzekli pārbūvēts)</a:t>
            </a:r>
          </a:p>
          <a:p>
            <a:pPr>
              <a:spcBef>
                <a:spcPts val="600"/>
              </a:spcBef>
            </a:pPr>
            <a:endParaRPr lang="lv-LV" sz="2000" i="1" spc="100">
              <a:solidFill>
                <a:srgbClr val="000000"/>
              </a:solidFill>
              <a:latin typeface="Poppins"/>
            </a:endParaRPr>
          </a:p>
          <a:p>
            <a:pPr>
              <a:lnSpc>
                <a:spcPts val="2700"/>
              </a:lnSpc>
              <a:spcBef>
                <a:spcPct val="0"/>
              </a:spcBef>
            </a:pPr>
            <a:r>
              <a:rPr lang="lv-LV" sz="2000" u="sng" spc="100">
                <a:solidFill>
                  <a:srgbClr val="000000"/>
                </a:solidFill>
                <a:latin typeface="Poppins"/>
              </a:rPr>
              <a:t>Maksimālais</a:t>
            </a:r>
            <a:r>
              <a:rPr lang="lv-LV" sz="2000" spc="100">
                <a:solidFill>
                  <a:srgbClr val="000000"/>
                </a:solidFill>
                <a:latin typeface="Poppins"/>
              </a:rPr>
              <a:t> TPF finansējums:</a:t>
            </a:r>
          </a:p>
          <a:p>
            <a:pPr>
              <a:lnSpc>
                <a:spcPts val="2700"/>
              </a:lnSpc>
              <a:spcBef>
                <a:spcPct val="0"/>
              </a:spcBef>
            </a:pPr>
            <a:r>
              <a:rPr lang="lv-LV" sz="2000" b="1" spc="100">
                <a:solidFill>
                  <a:srgbClr val="000000"/>
                </a:solidFill>
                <a:latin typeface="Poppins"/>
              </a:rPr>
              <a:t>M1</a:t>
            </a:r>
            <a:r>
              <a:rPr lang="lv-LV" sz="2000" spc="100">
                <a:solidFill>
                  <a:srgbClr val="000000"/>
                </a:solidFill>
                <a:latin typeface="Poppins"/>
              </a:rPr>
              <a:t> , </a:t>
            </a:r>
            <a:r>
              <a:rPr lang="lv-LV" sz="2000" b="1" spc="100">
                <a:solidFill>
                  <a:srgbClr val="000000"/>
                </a:solidFill>
                <a:latin typeface="Poppins"/>
              </a:rPr>
              <a:t>M2</a:t>
            </a:r>
            <a:r>
              <a:rPr lang="lv-LV" sz="2000" spc="100">
                <a:solidFill>
                  <a:srgbClr val="000000"/>
                </a:solidFill>
                <a:latin typeface="Poppins"/>
              </a:rPr>
              <a:t> kategorijai – </a:t>
            </a:r>
            <a:r>
              <a:rPr lang="lv-LV" sz="2000" spc="100">
                <a:solidFill>
                  <a:srgbClr val="7030A0"/>
                </a:solidFill>
                <a:latin typeface="Poppins"/>
              </a:rPr>
              <a:t>300 000</a:t>
            </a:r>
            <a:r>
              <a:rPr lang="lv-LV" sz="2000" spc="100">
                <a:solidFill>
                  <a:srgbClr val="000000"/>
                </a:solidFill>
                <a:latin typeface="Poppins"/>
              </a:rPr>
              <a:t> </a:t>
            </a:r>
            <a:r>
              <a:rPr lang="lv-LV" sz="2000" i="1" spc="100" err="1">
                <a:solidFill>
                  <a:srgbClr val="000000"/>
                </a:solidFill>
                <a:latin typeface="Poppins"/>
              </a:rPr>
              <a:t>euro</a:t>
            </a:r>
            <a:r>
              <a:rPr lang="lv-LV" sz="2000" spc="100">
                <a:solidFill>
                  <a:srgbClr val="000000"/>
                </a:solidFill>
                <a:latin typeface="Poppins"/>
              </a:rPr>
              <a:t>; </a:t>
            </a:r>
          </a:p>
          <a:p>
            <a:pPr>
              <a:lnSpc>
                <a:spcPts val="2700"/>
              </a:lnSpc>
              <a:spcBef>
                <a:spcPct val="0"/>
              </a:spcBef>
            </a:pPr>
            <a:r>
              <a:rPr lang="lv-LV" sz="2000" b="1" spc="100">
                <a:latin typeface="Poppins"/>
              </a:rPr>
              <a:t>M3</a:t>
            </a:r>
            <a:r>
              <a:rPr lang="lv-LV" sz="2000" spc="100">
                <a:solidFill>
                  <a:srgbClr val="000000"/>
                </a:solidFill>
                <a:latin typeface="Poppins"/>
              </a:rPr>
              <a:t> kategorijai – </a:t>
            </a:r>
            <a:r>
              <a:rPr lang="lv-LV" sz="2000" spc="100">
                <a:solidFill>
                  <a:srgbClr val="7030A0"/>
                </a:solidFill>
                <a:latin typeface="Poppins"/>
              </a:rPr>
              <a:t>557 350 </a:t>
            </a:r>
            <a:r>
              <a:rPr lang="lv-LV" sz="2000" i="1" spc="100" err="1">
                <a:solidFill>
                  <a:srgbClr val="000000"/>
                </a:solidFill>
                <a:latin typeface="Poppins"/>
              </a:rPr>
              <a:t>euro</a:t>
            </a:r>
            <a:r>
              <a:rPr lang="lv-LV" sz="2000" i="1" spc="100">
                <a:solidFill>
                  <a:srgbClr val="000000"/>
                </a:solidFill>
                <a:latin typeface="Poppins"/>
              </a:rPr>
              <a:t> </a:t>
            </a:r>
          </a:p>
        </p:txBody>
      </p:sp>
      <p:sp>
        <p:nvSpPr>
          <p:cNvPr id="12" name="Rectangle: Diagonal Corners Rounded 11">
            <a:extLst>
              <a:ext uri="{FF2B5EF4-FFF2-40B4-BE49-F238E27FC236}">
                <a16:creationId xmlns:a16="http://schemas.microsoft.com/office/drawing/2014/main" id="{8C3B5613-7F64-E0B4-E167-9212EC365BFC}"/>
              </a:ext>
            </a:extLst>
          </p:cNvPr>
          <p:cNvSpPr/>
          <p:nvPr>
            <p:custDataLst>
              <p:tags r:id="rId6"/>
            </p:custDataLst>
          </p:nvPr>
        </p:nvSpPr>
        <p:spPr>
          <a:xfrm rot="10800000">
            <a:off x="435128" y="4894828"/>
            <a:ext cx="9272080" cy="5156946"/>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6">
            <a:extLst>
              <a:ext uri="{FF2B5EF4-FFF2-40B4-BE49-F238E27FC236}">
                <a16:creationId xmlns:a16="http://schemas.microsoft.com/office/drawing/2014/main" id="{7A1742FB-926E-D8DE-F5D8-349886FA55AD}"/>
              </a:ext>
            </a:extLst>
          </p:cNvPr>
          <p:cNvSpPr txBox="1"/>
          <p:nvPr>
            <p:custDataLst>
              <p:tags r:id="rId7"/>
            </p:custDataLst>
          </p:nvPr>
        </p:nvSpPr>
        <p:spPr>
          <a:xfrm>
            <a:off x="760395" y="5281237"/>
            <a:ext cx="8802167" cy="4585871"/>
          </a:xfrm>
          <a:prstGeom prst="rect">
            <a:avLst/>
          </a:prstGeom>
        </p:spPr>
        <p:txBody>
          <a:bodyPr wrap="square" lIns="0" tIns="0" rIns="0" bIns="0" rtlCol="0" anchor="t">
            <a:spAutoFit/>
          </a:bodyPr>
          <a:lstStyle/>
          <a:p>
            <a:pPr>
              <a:lnSpc>
                <a:spcPts val="2448"/>
              </a:lnSpc>
              <a:spcBef>
                <a:spcPct val="0"/>
              </a:spcBef>
            </a:pPr>
            <a:r>
              <a:rPr lang="lv-LV" sz="2800" spc="100" err="1">
                <a:solidFill>
                  <a:srgbClr val="000000"/>
                </a:solidFill>
                <a:latin typeface="Poppins"/>
              </a:rPr>
              <a:t>Bezemisiju</a:t>
            </a:r>
            <a:r>
              <a:rPr lang="lv-LV" sz="2800" spc="100">
                <a:solidFill>
                  <a:srgbClr val="000000"/>
                </a:solidFill>
                <a:latin typeface="Poppins"/>
              </a:rPr>
              <a:t> transportlīdzekļu </a:t>
            </a:r>
          </a:p>
          <a:p>
            <a:pPr>
              <a:lnSpc>
                <a:spcPts val="2448"/>
              </a:lnSpc>
              <a:spcBef>
                <a:spcPct val="0"/>
              </a:spcBef>
            </a:pPr>
            <a:r>
              <a:rPr lang="lv-LV" sz="2800" spc="100">
                <a:solidFill>
                  <a:srgbClr val="000000"/>
                </a:solidFill>
                <a:latin typeface="Poppins"/>
              </a:rPr>
              <a:t>darbības nodrošināšanai </a:t>
            </a:r>
          </a:p>
          <a:p>
            <a:pPr>
              <a:lnSpc>
                <a:spcPts val="2448"/>
              </a:lnSpc>
              <a:spcBef>
                <a:spcPct val="0"/>
              </a:spcBef>
            </a:pPr>
            <a:r>
              <a:rPr lang="lv-LV" sz="2800" spc="100">
                <a:solidFill>
                  <a:srgbClr val="000000"/>
                </a:solidFill>
                <a:latin typeface="Poppins"/>
              </a:rPr>
              <a:t>nepieciešamās </a:t>
            </a:r>
            <a:r>
              <a:rPr lang="lv-LV" sz="2800" b="1" spc="100">
                <a:solidFill>
                  <a:srgbClr val="7030A0"/>
                </a:solidFill>
                <a:latin typeface="Poppins"/>
              </a:rPr>
              <a:t>uzlādes </a:t>
            </a:r>
          </a:p>
          <a:p>
            <a:pPr>
              <a:spcBef>
                <a:spcPct val="0"/>
              </a:spcBef>
              <a:spcAft>
                <a:spcPts val="600"/>
              </a:spcAft>
            </a:pPr>
            <a:r>
              <a:rPr lang="lv-LV" sz="2800" b="1" spc="100">
                <a:solidFill>
                  <a:srgbClr val="7030A0"/>
                </a:solidFill>
                <a:latin typeface="Poppins"/>
              </a:rPr>
              <a:t>infrastruktūras izveide </a:t>
            </a:r>
          </a:p>
          <a:p>
            <a:pPr>
              <a:lnSpc>
                <a:spcPts val="2448"/>
              </a:lnSpc>
            </a:pPr>
            <a:r>
              <a:rPr lang="lv-LV" sz="2000" i="1" spc="100">
                <a:solidFill>
                  <a:srgbClr val="000000"/>
                </a:solidFill>
                <a:latin typeface="Poppins"/>
              </a:rPr>
              <a:t>(</a:t>
            </a:r>
            <a:r>
              <a:rPr lang="lv-LV" sz="2000" b="1" i="1" spc="100">
                <a:solidFill>
                  <a:srgbClr val="7030A0"/>
                </a:solidFill>
                <a:latin typeface="Poppins"/>
              </a:rPr>
              <a:t>līdz  30% </a:t>
            </a:r>
            <a:r>
              <a:rPr lang="lv-LV" sz="2000" i="1" spc="100">
                <a:solidFill>
                  <a:srgbClr val="000000"/>
                </a:solidFill>
                <a:latin typeface="Poppins"/>
              </a:rPr>
              <a:t>no projekta kopējām </a:t>
            </a:r>
          </a:p>
          <a:p>
            <a:pPr>
              <a:lnSpc>
                <a:spcPts val="2448"/>
              </a:lnSpc>
            </a:pPr>
            <a:r>
              <a:rPr lang="lv-LV" sz="2000" i="1" spc="100">
                <a:solidFill>
                  <a:srgbClr val="000000"/>
                </a:solidFill>
                <a:latin typeface="Poppins"/>
              </a:rPr>
              <a:t>attiecināmajām izmaksām)</a:t>
            </a:r>
          </a:p>
          <a:p>
            <a:pPr>
              <a:lnSpc>
                <a:spcPts val="2448"/>
              </a:lnSpc>
              <a:spcBef>
                <a:spcPts val="600"/>
              </a:spcBef>
            </a:pPr>
            <a:endParaRPr lang="lv-LV" sz="2000" i="1" spc="100">
              <a:solidFill>
                <a:srgbClr val="000000"/>
              </a:solidFill>
              <a:latin typeface="Poppins"/>
            </a:endParaRPr>
          </a:p>
          <a:p>
            <a:pPr marL="342900" indent="-342900">
              <a:lnSpc>
                <a:spcPts val="2448"/>
              </a:lnSpc>
              <a:spcBef>
                <a:spcPts val="600"/>
              </a:spcBef>
              <a:buFont typeface="Poppins" panose="00000500000000000000" pitchFamily="2" charset="-70"/>
              <a:buChar char="◌"/>
            </a:pPr>
            <a:r>
              <a:rPr lang="lv-LV" sz="2000" spc="100">
                <a:latin typeface="Poppins"/>
              </a:rPr>
              <a:t>uzlādes punkts – </a:t>
            </a:r>
            <a:r>
              <a:rPr lang="lv-LV" sz="2000" b="1" spc="100">
                <a:solidFill>
                  <a:srgbClr val="7030A0"/>
                </a:solidFill>
                <a:latin typeface="Poppins"/>
              </a:rPr>
              <a:t>mobils vai stacionārs</a:t>
            </a:r>
          </a:p>
          <a:p>
            <a:pPr marL="342900" indent="-342900">
              <a:lnSpc>
                <a:spcPts val="2448"/>
              </a:lnSpc>
              <a:spcBef>
                <a:spcPts val="600"/>
              </a:spcBef>
              <a:buFont typeface="Poppins" panose="00000500000000000000" pitchFamily="2" charset="-70"/>
              <a:buChar char="◌"/>
            </a:pPr>
            <a:r>
              <a:rPr lang="lv-LV" sz="2000" b="1" spc="100">
                <a:solidFill>
                  <a:srgbClr val="7030A0"/>
                </a:solidFill>
                <a:latin typeface="Poppins"/>
              </a:rPr>
              <a:t>stāvvietu un piebrauktuvju </a:t>
            </a:r>
            <a:r>
              <a:rPr lang="lv-LV" sz="2000" spc="100">
                <a:latin typeface="Poppins"/>
              </a:rPr>
              <a:t>izbūves izmaksas (stacionāram uzlādes punktam)</a:t>
            </a:r>
          </a:p>
          <a:p>
            <a:pPr marL="342900" indent="-342900">
              <a:lnSpc>
                <a:spcPts val="2448"/>
              </a:lnSpc>
              <a:spcBef>
                <a:spcPts val="600"/>
              </a:spcBef>
              <a:buFont typeface="Poppins" panose="00000500000000000000" pitchFamily="2" charset="-70"/>
              <a:buChar char="◌"/>
            </a:pPr>
            <a:r>
              <a:rPr lang="lv-LV" sz="2000" b="1" spc="100">
                <a:solidFill>
                  <a:srgbClr val="7030A0"/>
                </a:solidFill>
                <a:latin typeface="Poppins"/>
              </a:rPr>
              <a:t>drošības sistēmu </a:t>
            </a:r>
            <a:r>
              <a:rPr lang="lv-LV" sz="2000" spc="100">
                <a:latin typeface="Poppins"/>
              </a:rPr>
              <a:t>iegādes izmaksas</a:t>
            </a:r>
          </a:p>
          <a:p>
            <a:pPr marL="342900" indent="-342900">
              <a:lnSpc>
                <a:spcPts val="2448"/>
              </a:lnSpc>
              <a:spcBef>
                <a:spcPts val="600"/>
              </a:spcBef>
              <a:buFont typeface="Poppins" panose="00000500000000000000" pitchFamily="2" charset="-70"/>
              <a:buChar char="◌"/>
            </a:pPr>
            <a:r>
              <a:rPr lang="lv-LV" sz="2000" spc="100">
                <a:latin typeface="Poppins"/>
              </a:rPr>
              <a:t>izmaksas, kas saistītas ar </a:t>
            </a:r>
            <a:r>
              <a:rPr lang="lv-LV" sz="2000" b="1" spc="100">
                <a:solidFill>
                  <a:srgbClr val="7030A0"/>
                </a:solidFill>
                <a:latin typeface="Poppins"/>
              </a:rPr>
              <a:t>būvobjekta nodošanu ekspluatācijā</a:t>
            </a:r>
            <a:r>
              <a:rPr lang="lv-LV" sz="2000" spc="100">
                <a:latin typeface="Poppins"/>
              </a:rPr>
              <a:t> (stacionāram uzlādes punktam)</a:t>
            </a:r>
          </a:p>
        </p:txBody>
      </p:sp>
      <p:sp>
        <p:nvSpPr>
          <p:cNvPr id="25" name="TextBox 16">
            <a:extLst>
              <a:ext uri="{FF2B5EF4-FFF2-40B4-BE49-F238E27FC236}">
                <a16:creationId xmlns:a16="http://schemas.microsoft.com/office/drawing/2014/main" id="{807F077A-BA57-CA21-FA08-69E753DFCBC9}"/>
              </a:ext>
            </a:extLst>
          </p:cNvPr>
          <p:cNvSpPr txBox="1">
            <a:spLocks/>
          </p:cNvSpPr>
          <p:nvPr>
            <p:custDataLst>
              <p:tags r:id="rId8"/>
            </p:custDataLst>
          </p:nvPr>
        </p:nvSpPr>
        <p:spPr>
          <a:xfrm>
            <a:off x="11643348" y="5807970"/>
            <a:ext cx="5884256" cy="3077766"/>
          </a:xfrm>
          <a:prstGeom prst="rect">
            <a:avLst/>
          </a:prstGeom>
        </p:spPr>
        <p:txBody>
          <a:bodyPr wrap="square" lIns="0" tIns="0" rIns="0" bIns="0" rtlCol="0" anchor="t">
            <a:spAutoFit/>
          </a:bodyPr>
          <a:lstStyle/>
          <a:p>
            <a:pPr marL="342900" indent="-342900">
              <a:lnSpc>
                <a:spcPts val="2448"/>
              </a:lnSpc>
              <a:spcBef>
                <a:spcPts val="600"/>
              </a:spcBef>
              <a:spcAft>
                <a:spcPts val="600"/>
              </a:spcAft>
              <a:buFontTx/>
              <a:buChar char="◌"/>
            </a:pPr>
            <a:r>
              <a:rPr lang="lv-LV" sz="2200" b="1" spc="100">
                <a:solidFill>
                  <a:srgbClr val="000000"/>
                </a:solidFill>
                <a:latin typeface="Poppins"/>
              </a:rPr>
              <a:t>Komunikācijas un vizuālās identitātes </a:t>
            </a:r>
            <a:r>
              <a:rPr lang="lv-LV" sz="2200" spc="100">
                <a:solidFill>
                  <a:srgbClr val="000000"/>
                </a:solidFill>
                <a:latin typeface="Poppins"/>
              </a:rPr>
              <a:t>prasību nodrošināšanas pasākumi</a:t>
            </a:r>
          </a:p>
          <a:p>
            <a:pPr marL="342900" indent="-342900">
              <a:lnSpc>
                <a:spcPts val="2448"/>
              </a:lnSpc>
              <a:spcBef>
                <a:spcPts val="600"/>
              </a:spcBef>
              <a:spcAft>
                <a:spcPts val="600"/>
              </a:spcAft>
              <a:buFontTx/>
              <a:buChar char="◌"/>
            </a:pPr>
            <a:r>
              <a:rPr lang="lv-LV" sz="2200" b="1" spc="100">
                <a:solidFill>
                  <a:srgbClr val="000000"/>
                </a:solidFill>
                <a:latin typeface="Poppins"/>
              </a:rPr>
              <a:t>Projekta vadības </a:t>
            </a:r>
            <a:r>
              <a:rPr lang="lv-LV" sz="2200" spc="100">
                <a:solidFill>
                  <a:srgbClr val="000000"/>
                </a:solidFill>
                <a:latin typeface="Poppins"/>
              </a:rPr>
              <a:t>nodrošināšana</a:t>
            </a:r>
          </a:p>
          <a:p>
            <a:pPr marL="342900" indent="-342900">
              <a:lnSpc>
                <a:spcPts val="2448"/>
              </a:lnSpc>
              <a:spcBef>
                <a:spcPts val="600"/>
              </a:spcBef>
              <a:spcAft>
                <a:spcPts val="600"/>
              </a:spcAft>
              <a:buFontTx/>
              <a:buChar char="◌"/>
            </a:pPr>
            <a:r>
              <a:rPr lang="lv-LV" sz="2200" spc="100">
                <a:latin typeface="Poppins" panose="00000500000000000000" pitchFamily="2" charset="-70"/>
                <a:cs typeface="Poppins" panose="00000500000000000000" pitchFamily="2" charset="-70"/>
              </a:rPr>
              <a:t>P</a:t>
            </a:r>
            <a:r>
              <a:rPr lang="lv-LV" sz="2200" b="0" i="0" spc="100">
                <a:effectLst/>
                <a:latin typeface="Poppins" panose="00000500000000000000" pitchFamily="2" charset="-70"/>
                <a:cs typeface="Poppins" panose="00000500000000000000" pitchFamily="2" charset="-70"/>
              </a:rPr>
              <a:t>rojekta iesniegumu </a:t>
            </a:r>
            <a:r>
              <a:rPr lang="lv-LV" sz="2200" b="1" i="0" spc="100">
                <a:effectLst/>
                <a:latin typeface="Poppins" panose="00000500000000000000" pitchFamily="2" charset="-70"/>
                <a:cs typeface="Poppins" panose="00000500000000000000" pitchFamily="2" charset="-70"/>
              </a:rPr>
              <a:t>pamatojošās dokumentācijas sagatavošanas un uzraudzības izmaksas </a:t>
            </a:r>
            <a:r>
              <a:rPr lang="lv-LV" sz="2000" i="1" spc="100">
                <a:solidFill>
                  <a:srgbClr val="000000"/>
                </a:solidFill>
                <a:latin typeface="Poppins" panose="00000500000000000000" pitchFamily="2" charset="-70"/>
                <a:cs typeface="Poppins" panose="00000500000000000000" pitchFamily="2" charset="-70"/>
              </a:rPr>
              <a:t>(</a:t>
            </a:r>
            <a:r>
              <a:rPr lang="lv-LV" sz="2000" b="1" i="1" spc="100">
                <a:solidFill>
                  <a:srgbClr val="7030A0"/>
                </a:solidFill>
                <a:latin typeface="Poppins" panose="00000500000000000000" pitchFamily="2" charset="-70"/>
                <a:cs typeface="Poppins" panose="00000500000000000000" pitchFamily="2" charset="-70"/>
              </a:rPr>
              <a:t>līdz 10% </a:t>
            </a:r>
            <a:r>
              <a:rPr lang="lv-LV" sz="2000" i="1" spc="100">
                <a:solidFill>
                  <a:srgbClr val="000000"/>
                </a:solidFill>
                <a:latin typeface="Poppins" panose="00000500000000000000" pitchFamily="2" charset="-70"/>
                <a:cs typeface="Poppins" panose="00000500000000000000" pitchFamily="2" charset="-70"/>
              </a:rPr>
              <a:t>no projekta kopējām attiecināmajām izmaksām)</a:t>
            </a:r>
            <a:endParaRPr lang="lv-LV" sz="2200">
              <a:solidFill>
                <a:srgbClr val="000000"/>
              </a:solidFill>
              <a:latin typeface="Poppins"/>
            </a:endParaRPr>
          </a:p>
        </p:txBody>
      </p:sp>
      <p:sp>
        <p:nvSpPr>
          <p:cNvPr id="11" name="Rectangle: Diagonal Corners Rounded 10">
            <a:extLst>
              <a:ext uri="{FF2B5EF4-FFF2-40B4-BE49-F238E27FC236}">
                <a16:creationId xmlns:a16="http://schemas.microsoft.com/office/drawing/2014/main" id="{1B4B6AE8-643E-C0D2-06CF-B222628033E6}"/>
              </a:ext>
            </a:extLst>
          </p:cNvPr>
          <p:cNvSpPr/>
          <p:nvPr>
            <p:custDataLst>
              <p:tags r:id="rId9"/>
            </p:custDataLst>
          </p:nvPr>
        </p:nvSpPr>
        <p:spPr>
          <a:xfrm rot="10800000">
            <a:off x="11081896" y="1526518"/>
            <a:ext cx="6770973" cy="3305125"/>
          </a:xfrm>
          <a:prstGeom prst="round2Diag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6">
            <a:extLst>
              <a:ext uri="{FF2B5EF4-FFF2-40B4-BE49-F238E27FC236}">
                <a16:creationId xmlns:a16="http://schemas.microsoft.com/office/drawing/2014/main" id="{44182D99-5C03-0354-0D81-508216B28B6B}"/>
              </a:ext>
            </a:extLst>
          </p:cNvPr>
          <p:cNvSpPr txBox="1"/>
          <p:nvPr>
            <p:custDataLst>
              <p:tags r:id="rId10"/>
            </p:custDataLst>
          </p:nvPr>
        </p:nvSpPr>
        <p:spPr>
          <a:xfrm>
            <a:off x="11711672" y="2128545"/>
            <a:ext cx="5884256" cy="2000548"/>
          </a:xfrm>
          <a:prstGeom prst="rect">
            <a:avLst/>
          </a:prstGeom>
        </p:spPr>
        <p:txBody>
          <a:bodyPr wrap="square" lIns="0" tIns="0" rIns="0" bIns="0" rtlCol="0" anchor="t">
            <a:spAutoFit/>
          </a:bodyPr>
          <a:lstStyle/>
          <a:p>
            <a:pPr marL="342900" indent="-342900">
              <a:lnSpc>
                <a:spcPts val="2448"/>
              </a:lnSpc>
              <a:spcBef>
                <a:spcPts val="600"/>
              </a:spcBef>
              <a:spcAft>
                <a:spcPts val="600"/>
              </a:spcAft>
              <a:buFont typeface="Poppins" panose="00000500000000000000" pitchFamily="2" charset="-70"/>
              <a:buChar char="◌"/>
            </a:pPr>
            <a:r>
              <a:rPr lang="lv-LV" sz="2000" b="1" spc="100">
                <a:latin typeface="Poppins"/>
              </a:rPr>
              <a:t> </a:t>
            </a:r>
            <a:r>
              <a:rPr lang="lv-LV" sz="2000" b="1" spc="100">
                <a:solidFill>
                  <a:srgbClr val="7030A0"/>
                </a:solidFill>
                <a:latin typeface="Poppins"/>
              </a:rPr>
              <a:t>Monitoringa</a:t>
            </a:r>
            <a:r>
              <a:rPr lang="lv-LV" sz="2000" spc="100">
                <a:latin typeface="Poppins"/>
              </a:rPr>
              <a:t> sistēmas, </a:t>
            </a:r>
            <a:r>
              <a:rPr lang="lv-LV" sz="2000" b="1" spc="100">
                <a:solidFill>
                  <a:srgbClr val="7030A0"/>
                </a:solidFill>
                <a:latin typeface="Poppins"/>
              </a:rPr>
              <a:t>globālās pozicionēšanas </a:t>
            </a:r>
            <a:r>
              <a:rPr lang="lv-LV" sz="2000" spc="100">
                <a:latin typeface="Poppins"/>
              </a:rPr>
              <a:t>sistēmas, </a:t>
            </a:r>
            <a:r>
              <a:rPr lang="lv-LV" sz="2000" b="1" spc="100">
                <a:solidFill>
                  <a:srgbClr val="7030A0"/>
                </a:solidFill>
                <a:latin typeface="Poppins"/>
              </a:rPr>
              <a:t>videoreģistratora, </a:t>
            </a:r>
            <a:r>
              <a:rPr lang="lv-LV" sz="2000" spc="100">
                <a:latin typeface="Poppins"/>
              </a:rPr>
              <a:t>automātiskās </a:t>
            </a:r>
            <a:r>
              <a:rPr lang="lv-LV" sz="2000" b="1" spc="100">
                <a:solidFill>
                  <a:srgbClr val="7030A0"/>
                </a:solidFill>
                <a:latin typeface="Poppins"/>
              </a:rPr>
              <a:t>pasažieru uzskaites</a:t>
            </a:r>
            <a:r>
              <a:rPr lang="lv-LV" sz="2000" spc="100">
                <a:solidFill>
                  <a:srgbClr val="7030A0"/>
                </a:solidFill>
                <a:latin typeface="Poppins"/>
              </a:rPr>
              <a:t> </a:t>
            </a:r>
            <a:r>
              <a:rPr lang="lv-LV" sz="2000" spc="100">
                <a:latin typeface="Poppins"/>
              </a:rPr>
              <a:t>sistēmas </a:t>
            </a:r>
            <a:r>
              <a:rPr lang="lv-LV" sz="2000" b="1" spc="100">
                <a:latin typeface="Poppins"/>
              </a:rPr>
              <a:t>iegādes un uzstādīšanas izmaksas</a:t>
            </a:r>
            <a:endParaRPr lang="lv-LV" sz="2000" spc="100">
              <a:latin typeface="Poppins"/>
            </a:endParaRPr>
          </a:p>
          <a:p>
            <a:pPr marL="342900" indent="-342900">
              <a:lnSpc>
                <a:spcPts val="2448"/>
              </a:lnSpc>
              <a:spcBef>
                <a:spcPts val="600"/>
              </a:spcBef>
              <a:spcAft>
                <a:spcPts val="600"/>
              </a:spcAft>
              <a:buFont typeface="Poppins" panose="00000500000000000000" pitchFamily="2" charset="-70"/>
              <a:buChar char="◌"/>
            </a:pPr>
            <a:r>
              <a:rPr lang="lv-LV" sz="2000" b="1" spc="100">
                <a:latin typeface="Poppins"/>
              </a:rPr>
              <a:t>OCTA</a:t>
            </a:r>
            <a:r>
              <a:rPr lang="lv-LV" sz="2000" spc="100">
                <a:latin typeface="Poppins"/>
              </a:rPr>
              <a:t> un </a:t>
            </a:r>
            <a:r>
              <a:rPr lang="lv-LV" sz="2000" b="1" spc="100">
                <a:latin typeface="Poppins"/>
              </a:rPr>
              <a:t>KASKO</a:t>
            </a:r>
            <a:r>
              <a:rPr lang="lv-LV" sz="2000" spc="100">
                <a:latin typeface="Poppins"/>
              </a:rPr>
              <a:t> izmaksas</a:t>
            </a:r>
          </a:p>
        </p:txBody>
      </p:sp>
      <p:pic>
        <p:nvPicPr>
          <p:cNvPr id="3076" name="Picture 4" descr="Yellow Electric Bus At Refuelling Power Charging Station On Future City  Modern Hybrid Futuristic Vehicle Technology And Eco Public Transport  Environment Care Electricity Vector Illustration Stock Illustration -  Download Image Now - iStock">
            <a:extLst>
              <a:ext uri="{FF2B5EF4-FFF2-40B4-BE49-F238E27FC236}">
                <a16:creationId xmlns:a16="http://schemas.microsoft.com/office/drawing/2014/main" id="{D474556F-FAAF-7E26-12A4-1346C90701FA}"/>
              </a:ext>
            </a:extLst>
          </p:cNvPr>
          <p:cNvPicPr>
            <a:picLocks noChangeAspect="1" noChangeArrowheads="1"/>
          </p:cNvPicPr>
          <p:nvPr>
            <p:custDataLst>
              <p:tags r:id="rId11"/>
            </p:custDataLst>
          </p:nvPr>
        </p:nvPicPr>
        <p:blipFill>
          <a:blip r:embed="rId16">
            <a:extLst>
              <a:ext uri="{BEBA8EAE-BF5A-486C-A8C5-ECC9F3942E4B}">
                <a14:imgProps xmlns:a14="http://schemas.microsoft.com/office/drawing/2010/main">
                  <a14:imgLayer r:embed="rId1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99126" y="3469557"/>
            <a:ext cx="5255606" cy="3503737"/>
          </a:xfrm>
          <a:prstGeom prst="round2DiagRect">
            <a:avLst>
              <a:gd name="adj1" fmla="val 16667"/>
              <a:gd name="adj2" fmla="val 0"/>
            </a:avLst>
          </a:prstGeom>
          <a:ln w="88900" cap="sq">
            <a:solidFill>
              <a:srgbClr val="346D7A"/>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7B76C2B8-8D53-11D9-933B-F4EA47163B4C}"/>
              </a:ext>
            </a:extLst>
          </p:cNvPr>
          <p:cNvSpPr/>
          <p:nvPr>
            <p:custDataLst>
              <p:tags r:id="rId12"/>
            </p:custDataLst>
          </p:nvPr>
        </p:nvSpPr>
        <p:spPr>
          <a:xfrm>
            <a:off x="9915896" y="2719449"/>
            <a:ext cx="1021350" cy="267276"/>
          </a:xfrm>
          <a:prstGeom prst="rightArrow">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3">
            <a:extLst>
              <a:ext uri="{FF2B5EF4-FFF2-40B4-BE49-F238E27FC236}">
                <a16:creationId xmlns:a16="http://schemas.microsoft.com/office/drawing/2014/main" id="{78F6C18C-7673-0A57-39B9-1AF55E335EA4}"/>
              </a:ext>
            </a:extLst>
          </p:cNvPr>
          <p:cNvSpPr txBox="1"/>
          <p:nvPr>
            <p:custDataLst>
              <p:tags r:id="rId13"/>
            </p:custDataLst>
          </p:nvPr>
        </p:nvSpPr>
        <p:spPr>
          <a:xfrm>
            <a:off x="9573411" y="2322929"/>
            <a:ext cx="1602868" cy="400110"/>
          </a:xfrm>
          <a:prstGeom prst="rect">
            <a:avLst/>
          </a:prstGeom>
          <a:noFill/>
        </p:spPr>
        <p:txBody>
          <a:bodyPr wrap="square" rtlCol="0">
            <a:spAutoFit/>
          </a:bodyPr>
          <a:lstStyle/>
          <a:p>
            <a:pPr algn="ctr"/>
            <a:r>
              <a:rPr lang="lv-LV" sz="2000">
                <a:latin typeface="Poppins" panose="00000500000000000000" pitchFamily="2" charset="-70"/>
                <a:cs typeface="Poppins" panose="00000500000000000000" pitchFamily="2" charset="-70"/>
              </a:rPr>
              <a:t>tai skaitā: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FDB91217-57B0-64A3-0131-935D0D4F78C9}"/>
              </a:ext>
            </a:extLst>
          </p:cNvPr>
          <p:cNvSpPr/>
          <p:nvPr>
            <p:custDataLst>
              <p:tags r:id="rId1"/>
            </p:custDataLst>
          </p:nvPr>
        </p:nvSpPr>
        <p:spPr>
          <a:xfrm>
            <a:off x="-143546" y="0"/>
            <a:ext cx="18537909" cy="102996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9"/>
            <a:stretch>
              <a:fillRect l="-20312" r="-20312"/>
            </a:stretch>
          </a:blipFill>
        </p:spPr>
        <p:txBody>
          <a:bodyPr/>
          <a:lstStyle/>
          <a:p>
            <a:endParaRPr lang="lv-LV" spc="100"/>
          </a:p>
        </p:txBody>
      </p:sp>
      <p:grpSp>
        <p:nvGrpSpPr>
          <p:cNvPr id="5" name="Group 5"/>
          <p:cNvGrpSpPr/>
          <p:nvPr>
            <p:custDataLst>
              <p:tags r:id="rId2"/>
            </p:custDataLst>
          </p:nvPr>
        </p:nvGrpSpPr>
        <p:grpSpPr>
          <a:xfrm>
            <a:off x="-143546" y="-230588"/>
            <a:ext cx="6203296" cy="10525576"/>
            <a:chOff x="0" y="-47625"/>
            <a:chExt cx="812800" cy="2756958"/>
          </a:xfrm>
        </p:grpSpPr>
        <p:sp>
          <p:nvSpPr>
            <p:cNvPr id="6" name="Freeform 6"/>
            <p:cNvSpPr/>
            <p:nvPr>
              <p:custDataLst>
                <p:tags r:id="rId25"/>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593C8F"/>
            </a:solidFill>
          </p:spPr>
          <p:txBody>
            <a:bodyPr/>
            <a:lstStyle/>
            <a:p>
              <a:endParaRPr lang="lv-LV"/>
            </a:p>
          </p:txBody>
        </p:sp>
        <p:sp>
          <p:nvSpPr>
            <p:cNvPr id="7" name="TextBox 7"/>
            <p:cNvSpPr txBox="1"/>
            <p:nvPr>
              <p:custDataLst>
                <p:tags r:id="rId26"/>
              </p:custDataLst>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3" name="TextBox 3"/>
          <p:cNvSpPr txBox="1"/>
          <p:nvPr>
            <p:custDataLst>
              <p:tags r:id="rId3"/>
            </p:custDataLst>
          </p:nvPr>
        </p:nvSpPr>
        <p:spPr>
          <a:xfrm>
            <a:off x="102559" y="3819987"/>
            <a:ext cx="5597787" cy="1444883"/>
          </a:xfrm>
          <a:prstGeom prst="rect">
            <a:avLst/>
          </a:prstGeom>
        </p:spPr>
        <p:txBody>
          <a:bodyPr wrap="square" lIns="0" tIns="0" rIns="0" bIns="0" rtlCol="0" anchor="t">
            <a:spAutoFit/>
          </a:bodyPr>
          <a:lstStyle/>
          <a:p>
            <a:pPr algn="ctr">
              <a:lnSpc>
                <a:spcPts val="6018"/>
              </a:lnSpc>
              <a:spcBef>
                <a:spcPct val="0"/>
              </a:spcBef>
            </a:pPr>
            <a:r>
              <a:rPr lang="lv-LV" sz="4000">
                <a:solidFill>
                  <a:schemeClr val="bg1"/>
                </a:solidFill>
                <a:latin typeface="League Spartan"/>
              </a:rPr>
              <a:t>INFRASTRUKTŪRAS</a:t>
            </a:r>
          </a:p>
          <a:p>
            <a:pPr algn="ctr">
              <a:lnSpc>
                <a:spcPts val="6018"/>
              </a:lnSpc>
              <a:spcBef>
                <a:spcPct val="0"/>
              </a:spcBef>
            </a:pPr>
            <a:r>
              <a:rPr lang="lv-LV" sz="3600">
                <a:latin typeface="Lato Bold" panose="020B0604020202020204" charset="0"/>
                <a:ea typeface="Lato Bold" panose="020B0604020202020204" charset="0"/>
                <a:cs typeface="Lato Bold" panose="020B0604020202020204" charset="0"/>
              </a:rPr>
              <a:t>IZMANTOŠANA</a:t>
            </a:r>
            <a:endParaRPr lang="en-US" sz="3600">
              <a:latin typeface="Lato Bold" panose="020B0604020202020204" charset="0"/>
              <a:ea typeface="Lato Bold" panose="020B0604020202020204" charset="0"/>
              <a:cs typeface="Lato Bold" panose="020B0604020202020204" charset="0"/>
            </a:endParaRPr>
          </a:p>
        </p:txBody>
      </p:sp>
      <p:sp>
        <p:nvSpPr>
          <p:cNvPr id="4" name="AutoShape 4"/>
          <p:cNvSpPr/>
          <p:nvPr>
            <p:custDataLst>
              <p:tags r:id="rId4"/>
            </p:custDataLst>
          </p:nvPr>
        </p:nvSpPr>
        <p:spPr>
          <a:xfrm flipV="1">
            <a:off x="302149" y="5367130"/>
            <a:ext cx="4980661" cy="7952"/>
          </a:xfrm>
          <a:prstGeom prst="line">
            <a:avLst/>
          </a:prstGeom>
          <a:ln w="38100" cap="flat">
            <a:solidFill>
              <a:srgbClr val="000000"/>
            </a:solidFill>
            <a:prstDash val="solid"/>
            <a:headEnd type="none" w="sm" len="sm"/>
            <a:tailEnd type="none" w="sm" len="sm"/>
          </a:ln>
        </p:spPr>
        <p:txBody>
          <a:bodyPr/>
          <a:lstStyle/>
          <a:p>
            <a:endParaRPr lang="lv-LV"/>
          </a:p>
        </p:txBody>
      </p:sp>
      <p:grpSp>
        <p:nvGrpSpPr>
          <p:cNvPr id="11" name="Group 11"/>
          <p:cNvGrpSpPr>
            <a:grpSpLocks noChangeAspect="1"/>
          </p:cNvGrpSpPr>
          <p:nvPr>
            <p:custDataLst>
              <p:tags r:id="rId5"/>
            </p:custDataLst>
          </p:nvPr>
        </p:nvGrpSpPr>
        <p:grpSpPr>
          <a:xfrm>
            <a:off x="6256472" y="3739940"/>
            <a:ext cx="3498400" cy="1998129"/>
            <a:chOff x="0" y="0"/>
            <a:chExt cx="6350000" cy="6558280"/>
          </a:xfrm>
        </p:grpSpPr>
        <p:sp>
          <p:nvSpPr>
            <p:cNvPr id="12" name="Freeform 12"/>
            <p:cNvSpPr/>
            <p:nvPr>
              <p:custDataLst>
                <p:tags r:id="rId23"/>
              </p:custDataLst>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chemeClr val="accent4">
                <a:lumMod val="20000"/>
                <a:lumOff val="80000"/>
              </a:schemeClr>
            </a:solidFill>
          </p:spPr>
          <p:txBody>
            <a:bodyPr/>
            <a:lstStyle/>
            <a:p>
              <a:endParaRPr lang="lv-LV"/>
            </a:p>
          </p:txBody>
        </p:sp>
        <p:sp>
          <p:nvSpPr>
            <p:cNvPr id="13" name="Freeform 13"/>
            <p:cNvSpPr/>
            <p:nvPr>
              <p:custDataLst>
                <p:tags r:id="rId24"/>
              </p:custDataLst>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chemeClr val="accent4">
                <a:lumMod val="75000"/>
              </a:schemeClr>
            </a:solidFill>
            <a:ln>
              <a:solidFill>
                <a:schemeClr val="accent4">
                  <a:lumMod val="75000"/>
                </a:schemeClr>
              </a:solidFill>
            </a:ln>
          </p:spPr>
          <p:txBody>
            <a:bodyPr/>
            <a:lstStyle/>
            <a:p>
              <a:endParaRPr lang="lv-LV"/>
            </a:p>
          </p:txBody>
        </p:sp>
      </p:grpSp>
      <p:sp>
        <p:nvSpPr>
          <p:cNvPr id="21" name="TextBox 21"/>
          <p:cNvSpPr txBox="1"/>
          <p:nvPr>
            <p:custDataLst>
              <p:tags r:id="rId6"/>
            </p:custDataLst>
          </p:nvPr>
        </p:nvSpPr>
        <p:spPr>
          <a:xfrm>
            <a:off x="9974630" y="511812"/>
            <a:ext cx="8118468" cy="2937407"/>
          </a:xfrm>
          <a:prstGeom prst="rect">
            <a:avLst/>
          </a:prstGeom>
        </p:spPr>
        <p:txBody>
          <a:bodyPr wrap="square" lIns="0" tIns="0" rIns="0" bIns="0" rtlCol="0" anchor="t">
            <a:spAutoFit/>
          </a:bodyPr>
          <a:lstStyle/>
          <a:p>
            <a:pPr algn="just">
              <a:lnSpc>
                <a:spcPts val="2948"/>
              </a:lnSpc>
              <a:spcBef>
                <a:spcPct val="0"/>
              </a:spcBef>
            </a:pPr>
            <a:r>
              <a:rPr lang="lv-LV" sz="1900" b="1" i="0" spc="100">
                <a:effectLst/>
                <a:latin typeface="Poppins" panose="00000500000000000000" pitchFamily="2" charset="-70"/>
                <a:ea typeface="Lato Bold" panose="020B0604020202020204" charset="0"/>
                <a:cs typeface="Poppins" panose="00000500000000000000" pitchFamily="2" charset="-70"/>
              </a:rPr>
              <a:t>Pašvaldību autonomo funkciju </a:t>
            </a:r>
            <a:r>
              <a:rPr lang="lv-LV" sz="1900" i="0" spc="100">
                <a:effectLst/>
                <a:latin typeface="Poppins" panose="00000500000000000000" pitchFamily="2" charset="-70"/>
                <a:ea typeface="Lato Bold" panose="020B0604020202020204" charset="0"/>
                <a:cs typeface="Poppins" panose="00000500000000000000" pitchFamily="2" charset="-70"/>
              </a:rPr>
              <a:t>– gādāt par iedzīvotāju </a:t>
            </a:r>
            <a:r>
              <a:rPr lang="lv-LV" sz="1900" b="1" i="0" spc="100">
                <a:solidFill>
                  <a:srgbClr val="7030A0"/>
                </a:solidFill>
                <a:effectLst/>
                <a:latin typeface="Poppins" panose="00000500000000000000" pitchFamily="2" charset="-70"/>
                <a:ea typeface="Lato Bold" panose="020B0604020202020204" charset="0"/>
                <a:cs typeface="Poppins" panose="00000500000000000000" pitchFamily="2" charset="-70"/>
              </a:rPr>
              <a:t>izglītību</a:t>
            </a:r>
            <a:r>
              <a:rPr lang="lv-LV" sz="1900" i="0" spc="100">
                <a:solidFill>
                  <a:schemeClr val="accent4">
                    <a:lumMod val="75000"/>
                  </a:schemeClr>
                </a:solidFill>
                <a:effectLst/>
                <a:latin typeface="Poppins" panose="00000500000000000000" pitchFamily="2" charset="-70"/>
                <a:ea typeface="Lato Bold" panose="020B0604020202020204" charset="0"/>
                <a:cs typeface="Poppins" panose="00000500000000000000" pitchFamily="2" charset="-70"/>
              </a:rPr>
              <a:t>, </a:t>
            </a:r>
            <a:r>
              <a:rPr lang="lv-LV" sz="1900" i="0" spc="100">
                <a:effectLst/>
                <a:latin typeface="Poppins" panose="00000500000000000000" pitchFamily="2" charset="-70"/>
                <a:ea typeface="Lato Bold" panose="020B0604020202020204" charset="0"/>
                <a:cs typeface="Poppins" panose="00000500000000000000" pitchFamily="2" charset="-70"/>
              </a:rPr>
              <a:t>nodrošināt iedzīvotājiem atbalstu </a:t>
            </a:r>
            <a:r>
              <a:rPr lang="lv-LV" sz="1900" b="1" i="0" spc="100">
                <a:solidFill>
                  <a:srgbClr val="7030A0"/>
                </a:solidFill>
                <a:effectLst/>
                <a:latin typeface="Poppins" panose="00000500000000000000" pitchFamily="2" charset="-70"/>
                <a:ea typeface="Lato Bold" panose="020B0604020202020204" charset="0"/>
                <a:cs typeface="Poppins" panose="00000500000000000000" pitchFamily="2" charset="-70"/>
              </a:rPr>
              <a:t>sociālo</a:t>
            </a:r>
            <a:r>
              <a:rPr lang="lv-LV" sz="1900" i="0" spc="100">
                <a:solidFill>
                  <a:schemeClr val="accent4">
                    <a:lumMod val="75000"/>
                  </a:schemeClr>
                </a:solidFill>
                <a:effectLst/>
                <a:latin typeface="Poppins" panose="00000500000000000000" pitchFamily="2" charset="-70"/>
                <a:ea typeface="Lato Bold" panose="020B0604020202020204" charset="0"/>
                <a:cs typeface="Poppins" panose="00000500000000000000" pitchFamily="2" charset="-70"/>
              </a:rPr>
              <a:t> </a:t>
            </a:r>
            <a:r>
              <a:rPr lang="lv-LV" sz="1900" i="0" spc="100">
                <a:effectLst/>
                <a:latin typeface="Poppins" panose="00000500000000000000" pitchFamily="2" charset="-70"/>
                <a:ea typeface="Lato Bold" panose="020B0604020202020204" charset="0"/>
                <a:cs typeface="Poppins" panose="00000500000000000000" pitchFamily="2" charset="-70"/>
              </a:rPr>
              <a:t>problēmu risināšanā, kā arī iespēju saņemt sociālo palīdzību un sociālos pakalpojumus, sniegt iedzīvotājiem daudzveidīgu </a:t>
            </a:r>
            <a:r>
              <a:rPr lang="lv-LV" sz="1900" b="1" spc="100">
                <a:solidFill>
                  <a:srgbClr val="7030A0"/>
                </a:solidFill>
                <a:effectLst/>
                <a:latin typeface="Poppins" panose="00000500000000000000" pitchFamily="2" charset="-70"/>
                <a:ea typeface="Lato Bold" panose="020B0604020202020204" charset="0"/>
                <a:cs typeface="Poppins" panose="00000500000000000000" pitchFamily="2" charset="-70"/>
              </a:rPr>
              <a:t>kultūras</a:t>
            </a:r>
            <a:r>
              <a:rPr lang="lv-LV" sz="1900" i="0" spc="100">
                <a:solidFill>
                  <a:schemeClr val="accent4">
                    <a:lumMod val="75000"/>
                  </a:schemeClr>
                </a:solidFill>
                <a:effectLst/>
                <a:latin typeface="Poppins" panose="00000500000000000000" pitchFamily="2" charset="-70"/>
                <a:ea typeface="Lato Bold" panose="020B0604020202020204" charset="0"/>
                <a:cs typeface="Poppins" panose="00000500000000000000" pitchFamily="2" charset="-70"/>
              </a:rPr>
              <a:t> </a:t>
            </a:r>
            <a:r>
              <a:rPr lang="lv-LV" sz="1900" i="0" spc="100">
                <a:effectLst/>
                <a:latin typeface="Poppins" panose="00000500000000000000" pitchFamily="2" charset="-70"/>
                <a:ea typeface="Lato Bold" panose="020B0604020202020204" charset="0"/>
                <a:cs typeface="Poppins" panose="00000500000000000000" pitchFamily="2" charset="-70"/>
              </a:rPr>
              <a:t>piedāvājumu un iespēju piedalīties kultūras dzīvē un gādāt par iedzīvotāju </a:t>
            </a:r>
            <a:r>
              <a:rPr lang="lv-LV" sz="1900" b="1" i="0" spc="100">
                <a:solidFill>
                  <a:srgbClr val="7030A0"/>
                </a:solidFill>
                <a:effectLst/>
                <a:latin typeface="Poppins" panose="00000500000000000000" pitchFamily="2" charset="-70"/>
                <a:ea typeface="Lato Bold" panose="020B0604020202020204" charset="0"/>
                <a:cs typeface="Poppins" panose="00000500000000000000" pitchFamily="2" charset="-70"/>
              </a:rPr>
              <a:t>veselību</a:t>
            </a:r>
            <a:r>
              <a:rPr lang="lv-LV" sz="1900" i="0" spc="100">
                <a:effectLst/>
                <a:latin typeface="Poppins" panose="00000500000000000000" pitchFamily="2" charset="-70"/>
                <a:ea typeface="Lato Bold" panose="020B0604020202020204" charset="0"/>
                <a:cs typeface="Poppins" panose="00000500000000000000" pitchFamily="2" charset="-70"/>
              </a:rPr>
              <a:t>, organizējot veselības aprūpes pakalpojumu pieejamību – </a:t>
            </a:r>
            <a:r>
              <a:rPr lang="lv-LV" sz="1900" b="1" i="0" spc="100">
                <a:effectLst/>
                <a:latin typeface="Poppins" panose="00000500000000000000" pitchFamily="2" charset="-70"/>
                <a:ea typeface="Lato Bold" panose="020B0604020202020204" charset="0"/>
                <a:cs typeface="Poppins" panose="00000500000000000000" pitchFamily="2" charset="-70"/>
              </a:rPr>
              <a:t>un no tām izrietošo pārvaldes uzdevumu izpildes nodrošināšana</a:t>
            </a:r>
            <a:endParaRPr lang="en-US" sz="1900" b="1" spc="100">
              <a:latin typeface="Poppins" panose="00000500000000000000" pitchFamily="2" charset="-70"/>
              <a:ea typeface="Lato Bold" panose="020B0604020202020204" charset="0"/>
              <a:cs typeface="Poppins" panose="00000500000000000000" pitchFamily="2" charset="-70"/>
            </a:endParaRPr>
          </a:p>
        </p:txBody>
      </p:sp>
      <p:sp>
        <p:nvSpPr>
          <p:cNvPr id="22" name="TextBox 22"/>
          <p:cNvSpPr txBox="1"/>
          <p:nvPr>
            <p:custDataLst>
              <p:tags r:id="rId7"/>
            </p:custDataLst>
          </p:nvPr>
        </p:nvSpPr>
        <p:spPr>
          <a:xfrm>
            <a:off x="9974630" y="4009381"/>
            <a:ext cx="8118468" cy="1459246"/>
          </a:xfrm>
          <a:prstGeom prst="rect">
            <a:avLst/>
          </a:prstGeom>
        </p:spPr>
        <p:txBody>
          <a:bodyPr wrap="square" lIns="0" tIns="0" rIns="0" bIns="0" rtlCol="0" anchor="t">
            <a:spAutoFit/>
          </a:bodyPr>
          <a:lstStyle/>
          <a:p>
            <a:pPr algn="just">
              <a:lnSpc>
                <a:spcPts val="2948"/>
              </a:lnSpc>
              <a:spcBef>
                <a:spcPct val="0"/>
              </a:spcBef>
            </a:pPr>
            <a:r>
              <a:rPr lang="lv-LV" sz="1900" b="1" spc="100">
                <a:latin typeface="Poppins" panose="00000500000000000000" pitchFamily="2" charset="-70"/>
                <a:ea typeface="Lato Bold" panose="020B0604020202020204" charset="0"/>
                <a:cs typeface="Poppins" panose="00000500000000000000" pitchFamily="2" charset="-70"/>
              </a:rPr>
              <a:t>M</a:t>
            </a:r>
            <a:r>
              <a:rPr lang="lv-LV" sz="1900" b="1" i="0" spc="100">
                <a:effectLst/>
                <a:latin typeface="Poppins" panose="00000500000000000000" pitchFamily="2" charset="-70"/>
                <a:ea typeface="Lato Bold" panose="020B0604020202020204" charset="0"/>
                <a:cs typeface="Poppins" panose="00000500000000000000" pitchFamily="2" charset="-70"/>
              </a:rPr>
              <a:t>obilitātes nodrošināšana pasākumos</a:t>
            </a:r>
            <a:r>
              <a:rPr lang="lv-LV" sz="1900" b="0" i="0" spc="100">
                <a:effectLst/>
                <a:latin typeface="Poppins" panose="00000500000000000000" pitchFamily="2" charset="-70"/>
                <a:ea typeface="Lato Bold" panose="020B0604020202020204" charset="0"/>
                <a:cs typeface="Poppins" panose="00000500000000000000" pitchFamily="2" charset="-70"/>
              </a:rPr>
              <a:t>, kas ir </a:t>
            </a:r>
            <a:r>
              <a:rPr lang="lv-LV" sz="1900" b="1" i="0" spc="100">
                <a:solidFill>
                  <a:srgbClr val="7030A0"/>
                </a:solidFill>
                <a:effectLst/>
                <a:latin typeface="Poppins" panose="00000500000000000000" pitchFamily="2" charset="-70"/>
                <a:ea typeface="Lato Bold" panose="020B0604020202020204" charset="0"/>
                <a:cs typeface="Poppins" panose="00000500000000000000" pitchFamily="2" charset="-70"/>
              </a:rPr>
              <a:t>tieši saistīti un nepieciešami vai nesaraujami saistīti </a:t>
            </a:r>
            <a:r>
              <a:rPr lang="lv-LV" sz="1900" b="0" i="0" spc="100">
                <a:effectLst/>
                <a:latin typeface="Poppins" panose="00000500000000000000" pitchFamily="2" charset="-70"/>
                <a:ea typeface="Lato Bold" panose="020B0604020202020204" charset="0"/>
                <a:cs typeface="Poppins" panose="00000500000000000000" pitchFamily="2" charset="-70"/>
              </a:rPr>
              <a:t>ar šo noteikumos minēto pašvaldību autonomo funkciju īstenošanu un no tām izrietošo pārvaldes uzdevumu izpildi</a:t>
            </a:r>
            <a:endParaRPr lang="en-US" sz="1900" spc="100">
              <a:latin typeface="Poppins" panose="00000500000000000000" pitchFamily="2" charset="-70"/>
              <a:ea typeface="Lato Bold" panose="020B0604020202020204" charset="0"/>
              <a:cs typeface="Poppins" panose="00000500000000000000" pitchFamily="2" charset="-70"/>
            </a:endParaRPr>
          </a:p>
        </p:txBody>
      </p:sp>
      <p:sp>
        <p:nvSpPr>
          <p:cNvPr id="24" name="TextBox 23">
            <a:extLst>
              <a:ext uri="{FF2B5EF4-FFF2-40B4-BE49-F238E27FC236}">
                <a16:creationId xmlns:a16="http://schemas.microsoft.com/office/drawing/2014/main" id="{9A35DD51-9435-ECA3-8854-B7EFEA1DD078}"/>
              </a:ext>
            </a:extLst>
          </p:cNvPr>
          <p:cNvSpPr txBox="1"/>
          <p:nvPr>
            <p:custDataLst>
              <p:tags r:id="rId8"/>
            </p:custDataLst>
          </p:nvPr>
        </p:nvSpPr>
        <p:spPr>
          <a:xfrm>
            <a:off x="6343224" y="3959034"/>
            <a:ext cx="3408509" cy="1569660"/>
          </a:xfrm>
          <a:prstGeom prst="rect">
            <a:avLst/>
          </a:prstGeom>
          <a:noFill/>
        </p:spPr>
        <p:txBody>
          <a:bodyPr wrap="square" rtlCol="0">
            <a:spAutoFit/>
          </a:bodyPr>
          <a:lstStyle/>
          <a:p>
            <a:pPr algn="ctr"/>
            <a:r>
              <a:rPr lang="lv-LV" sz="2400">
                <a:latin typeface="Lato Bold" panose="020B0604020202020204" charset="0"/>
                <a:ea typeface="Lato Bold" panose="020B0604020202020204" charset="0"/>
                <a:cs typeface="Lato Bold" panose="020B0604020202020204" charset="0"/>
              </a:rPr>
              <a:t>līdz </a:t>
            </a:r>
            <a:r>
              <a:rPr lang="lv-LV" sz="2400" b="1">
                <a:solidFill>
                  <a:srgbClr val="7030A0"/>
                </a:solidFill>
                <a:latin typeface="Lato Bold" panose="020B0604020202020204" charset="0"/>
                <a:ea typeface="Lato Bold" panose="020B0604020202020204" charset="0"/>
                <a:cs typeface="Lato Bold" panose="020B0604020202020204" charset="0"/>
              </a:rPr>
              <a:t>20% </a:t>
            </a:r>
            <a:r>
              <a:rPr lang="lv-LV" sz="2400">
                <a:latin typeface="Lato Bold" panose="020B0604020202020204" charset="0"/>
                <a:ea typeface="Lato Bold" panose="020B0604020202020204" charset="0"/>
                <a:cs typeface="Lato Bold" panose="020B0604020202020204" charset="0"/>
              </a:rPr>
              <a:t>PAPILDINOŠAI SAIMNIECISKAJAI DARBĪBAI (PSD)</a:t>
            </a:r>
          </a:p>
        </p:txBody>
      </p:sp>
      <p:grpSp>
        <p:nvGrpSpPr>
          <p:cNvPr id="25" name="Group 11">
            <a:extLst>
              <a:ext uri="{FF2B5EF4-FFF2-40B4-BE49-F238E27FC236}">
                <a16:creationId xmlns:a16="http://schemas.microsoft.com/office/drawing/2014/main" id="{CA7E9BDB-79B0-84D5-10AE-4AFA0AAC74E4}"/>
              </a:ext>
            </a:extLst>
          </p:cNvPr>
          <p:cNvGrpSpPr>
            <a:grpSpLocks noChangeAspect="1"/>
          </p:cNvGrpSpPr>
          <p:nvPr>
            <p:custDataLst>
              <p:tags r:id="rId9"/>
            </p:custDataLst>
          </p:nvPr>
        </p:nvGrpSpPr>
        <p:grpSpPr>
          <a:xfrm>
            <a:off x="6302473" y="5860110"/>
            <a:ext cx="3453454" cy="2389321"/>
            <a:chOff x="0" y="0"/>
            <a:chExt cx="6350000" cy="6558280"/>
          </a:xfrm>
        </p:grpSpPr>
        <p:sp>
          <p:nvSpPr>
            <p:cNvPr id="26" name="Freeform 12">
              <a:extLst>
                <a:ext uri="{FF2B5EF4-FFF2-40B4-BE49-F238E27FC236}">
                  <a16:creationId xmlns:a16="http://schemas.microsoft.com/office/drawing/2014/main" id="{5911379D-20F9-7B98-A8AA-32F6C45A8B20}"/>
                </a:ext>
              </a:extLst>
            </p:cNvPr>
            <p:cNvSpPr/>
            <p:nvPr>
              <p:custDataLst>
                <p:tags r:id="rId21"/>
              </p:custDataLst>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chemeClr val="accent4">
                <a:lumMod val="20000"/>
                <a:lumOff val="80000"/>
              </a:schemeClr>
            </a:solidFill>
          </p:spPr>
          <p:txBody>
            <a:bodyPr/>
            <a:lstStyle/>
            <a:p>
              <a:endParaRPr lang="lv-LV"/>
            </a:p>
          </p:txBody>
        </p:sp>
        <p:sp>
          <p:nvSpPr>
            <p:cNvPr id="27" name="Freeform 13">
              <a:extLst>
                <a:ext uri="{FF2B5EF4-FFF2-40B4-BE49-F238E27FC236}">
                  <a16:creationId xmlns:a16="http://schemas.microsoft.com/office/drawing/2014/main" id="{A8A46550-6A0A-BC4F-9022-3DCBAA9F224F}"/>
                </a:ext>
              </a:extLst>
            </p:cNvPr>
            <p:cNvSpPr/>
            <p:nvPr>
              <p:custDataLst>
                <p:tags r:id="rId22"/>
              </p:custDataLst>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chemeClr val="accent4">
                <a:lumMod val="75000"/>
              </a:schemeClr>
            </a:solidFill>
            <a:ln>
              <a:solidFill>
                <a:schemeClr val="accent4">
                  <a:lumMod val="75000"/>
                </a:schemeClr>
              </a:solidFill>
            </a:ln>
          </p:spPr>
          <p:txBody>
            <a:bodyPr/>
            <a:lstStyle/>
            <a:p>
              <a:endParaRPr lang="lv-LV"/>
            </a:p>
          </p:txBody>
        </p:sp>
      </p:grpSp>
      <p:grpSp>
        <p:nvGrpSpPr>
          <p:cNvPr id="29" name="Group 11">
            <a:extLst>
              <a:ext uri="{FF2B5EF4-FFF2-40B4-BE49-F238E27FC236}">
                <a16:creationId xmlns:a16="http://schemas.microsoft.com/office/drawing/2014/main" id="{60AEEC6F-E0AA-FA2E-2764-171AE626DA85}"/>
              </a:ext>
            </a:extLst>
          </p:cNvPr>
          <p:cNvGrpSpPr>
            <a:grpSpLocks noChangeAspect="1"/>
          </p:cNvGrpSpPr>
          <p:nvPr>
            <p:custDataLst>
              <p:tags r:id="rId10"/>
            </p:custDataLst>
          </p:nvPr>
        </p:nvGrpSpPr>
        <p:grpSpPr>
          <a:xfrm>
            <a:off x="6347417" y="8439173"/>
            <a:ext cx="3408509" cy="1453328"/>
            <a:chOff x="0" y="0"/>
            <a:chExt cx="6350000" cy="6558280"/>
          </a:xfrm>
        </p:grpSpPr>
        <p:sp>
          <p:nvSpPr>
            <p:cNvPr id="30" name="Freeform 12">
              <a:extLst>
                <a:ext uri="{FF2B5EF4-FFF2-40B4-BE49-F238E27FC236}">
                  <a16:creationId xmlns:a16="http://schemas.microsoft.com/office/drawing/2014/main" id="{52EA3B26-6967-99CF-1EDC-C1B0B20433CD}"/>
                </a:ext>
              </a:extLst>
            </p:cNvPr>
            <p:cNvSpPr/>
            <p:nvPr>
              <p:custDataLst>
                <p:tags r:id="rId19"/>
              </p:custDataLst>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chemeClr val="accent4">
                <a:lumMod val="20000"/>
                <a:lumOff val="80000"/>
              </a:schemeClr>
            </a:solidFill>
          </p:spPr>
          <p:txBody>
            <a:bodyPr/>
            <a:lstStyle/>
            <a:p>
              <a:endParaRPr lang="lv-LV"/>
            </a:p>
          </p:txBody>
        </p:sp>
        <p:sp>
          <p:nvSpPr>
            <p:cNvPr id="31" name="Freeform 13">
              <a:extLst>
                <a:ext uri="{FF2B5EF4-FFF2-40B4-BE49-F238E27FC236}">
                  <a16:creationId xmlns:a16="http://schemas.microsoft.com/office/drawing/2014/main" id="{2B17E48B-C9F0-EEC2-D68A-1133C48BF527}"/>
                </a:ext>
              </a:extLst>
            </p:cNvPr>
            <p:cNvSpPr/>
            <p:nvPr>
              <p:custDataLst>
                <p:tags r:id="rId20"/>
              </p:custDataLst>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chemeClr val="accent4">
                <a:lumMod val="75000"/>
              </a:schemeClr>
            </a:solidFill>
            <a:ln>
              <a:solidFill>
                <a:schemeClr val="accent4">
                  <a:lumMod val="75000"/>
                </a:schemeClr>
              </a:solidFill>
            </a:ln>
          </p:spPr>
          <p:txBody>
            <a:bodyPr/>
            <a:lstStyle/>
            <a:p>
              <a:endParaRPr lang="lv-LV"/>
            </a:p>
          </p:txBody>
        </p:sp>
      </p:grpSp>
      <p:grpSp>
        <p:nvGrpSpPr>
          <p:cNvPr id="32" name="Group 11">
            <a:extLst>
              <a:ext uri="{FF2B5EF4-FFF2-40B4-BE49-F238E27FC236}">
                <a16:creationId xmlns:a16="http://schemas.microsoft.com/office/drawing/2014/main" id="{EB95F660-2BE7-E4E8-9200-A25B23FC543B}"/>
              </a:ext>
            </a:extLst>
          </p:cNvPr>
          <p:cNvGrpSpPr>
            <a:grpSpLocks noChangeAspect="1"/>
          </p:cNvGrpSpPr>
          <p:nvPr>
            <p:custDataLst>
              <p:tags r:id="rId11"/>
            </p:custDataLst>
          </p:nvPr>
        </p:nvGrpSpPr>
        <p:grpSpPr>
          <a:xfrm>
            <a:off x="6234035" y="286247"/>
            <a:ext cx="3521892" cy="3341372"/>
            <a:chOff x="0" y="0"/>
            <a:chExt cx="6350000" cy="6558280"/>
          </a:xfrm>
        </p:grpSpPr>
        <p:sp>
          <p:nvSpPr>
            <p:cNvPr id="33" name="Freeform 12">
              <a:extLst>
                <a:ext uri="{FF2B5EF4-FFF2-40B4-BE49-F238E27FC236}">
                  <a16:creationId xmlns:a16="http://schemas.microsoft.com/office/drawing/2014/main" id="{7B1FBE67-4E08-F085-5415-E28CC2AFFD4E}"/>
                </a:ext>
              </a:extLst>
            </p:cNvPr>
            <p:cNvSpPr/>
            <p:nvPr>
              <p:custDataLst>
                <p:tags r:id="rId17"/>
              </p:custDataLst>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chemeClr val="accent4">
                <a:lumMod val="20000"/>
                <a:lumOff val="80000"/>
              </a:schemeClr>
            </a:solidFill>
          </p:spPr>
          <p:txBody>
            <a:bodyPr/>
            <a:lstStyle/>
            <a:p>
              <a:endParaRPr lang="lv-LV"/>
            </a:p>
          </p:txBody>
        </p:sp>
        <p:sp>
          <p:nvSpPr>
            <p:cNvPr id="34" name="Freeform 13">
              <a:extLst>
                <a:ext uri="{FF2B5EF4-FFF2-40B4-BE49-F238E27FC236}">
                  <a16:creationId xmlns:a16="http://schemas.microsoft.com/office/drawing/2014/main" id="{BDC1CA56-E5A6-8A9F-28A1-525EF0EF2955}"/>
                </a:ext>
              </a:extLst>
            </p:cNvPr>
            <p:cNvSpPr/>
            <p:nvPr>
              <p:custDataLst>
                <p:tags r:id="rId18"/>
              </p:custDataLst>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chemeClr val="accent4">
                <a:lumMod val="75000"/>
              </a:schemeClr>
            </a:solidFill>
            <a:ln>
              <a:solidFill>
                <a:schemeClr val="accent4">
                  <a:lumMod val="75000"/>
                </a:schemeClr>
              </a:solidFill>
            </a:ln>
          </p:spPr>
          <p:txBody>
            <a:bodyPr/>
            <a:lstStyle/>
            <a:p>
              <a:endParaRPr lang="lv-LV"/>
            </a:p>
          </p:txBody>
        </p:sp>
      </p:grpSp>
      <p:sp>
        <p:nvSpPr>
          <p:cNvPr id="35" name="TextBox 34">
            <a:extLst>
              <a:ext uri="{FF2B5EF4-FFF2-40B4-BE49-F238E27FC236}">
                <a16:creationId xmlns:a16="http://schemas.microsoft.com/office/drawing/2014/main" id="{59108F9D-1132-9F3D-80B6-522667107AA6}"/>
              </a:ext>
            </a:extLst>
          </p:cNvPr>
          <p:cNvSpPr txBox="1"/>
          <p:nvPr>
            <p:custDataLst>
              <p:tags r:id="rId12"/>
            </p:custDataLst>
          </p:nvPr>
        </p:nvSpPr>
        <p:spPr>
          <a:xfrm>
            <a:off x="6309004" y="1526546"/>
            <a:ext cx="3371952" cy="907941"/>
          </a:xfrm>
          <a:prstGeom prst="rect">
            <a:avLst/>
          </a:prstGeom>
          <a:noFill/>
        </p:spPr>
        <p:txBody>
          <a:bodyPr wrap="square" rtlCol="0">
            <a:spAutoFit/>
          </a:bodyPr>
          <a:lstStyle/>
          <a:p>
            <a:pPr algn="ctr"/>
            <a:r>
              <a:rPr lang="lv-LV" sz="2400">
                <a:latin typeface="Lato Bold" panose="020B0604020202020204" charset="0"/>
                <a:ea typeface="Lato Bold" panose="020B0604020202020204" charset="0"/>
                <a:cs typeface="Lato Bold" panose="020B0604020202020204" charset="0"/>
              </a:rPr>
              <a:t>vismaz </a:t>
            </a:r>
            <a:r>
              <a:rPr lang="lv-LV" sz="2400">
                <a:solidFill>
                  <a:srgbClr val="7030A0"/>
                </a:solidFill>
                <a:latin typeface="Lato Bold" panose="020B0604020202020204" charset="0"/>
                <a:ea typeface="Lato Bold" panose="020B0604020202020204" charset="0"/>
                <a:cs typeface="Lato Bold" panose="020B0604020202020204" charset="0"/>
              </a:rPr>
              <a:t>80%</a:t>
            </a:r>
          </a:p>
          <a:p>
            <a:pPr algn="ctr">
              <a:spcBef>
                <a:spcPts val="600"/>
              </a:spcBef>
            </a:pPr>
            <a:r>
              <a:rPr lang="lv-LV" sz="2400">
                <a:latin typeface="Lato Bold" panose="020B0604020202020204" charset="0"/>
                <a:ea typeface="Lato Bold" panose="020B0604020202020204" charset="0"/>
                <a:cs typeface="Lato Bold" panose="020B0604020202020204" charset="0"/>
              </a:rPr>
              <a:t>PAMATDARBĪBAI</a:t>
            </a:r>
          </a:p>
        </p:txBody>
      </p:sp>
      <p:sp>
        <p:nvSpPr>
          <p:cNvPr id="36" name="TextBox 35">
            <a:extLst>
              <a:ext uri="{FF2B5EF4-FFF2-40B4-BE49-F238E27FC236}">
                <a16:creationId xmlns:a16="http://schemas.microsoft.com/office/drawing/2014/main" id="{18573DB1-04E4-46F7-2D74-1BF862322432}"/>
              </a:ext>
            </a:extLst>
          </p:cNvPr>
          <p:cNvSpPr txBox="1"/>
          <p:nvPr>
            <p:custDataLst>
              <p:tags r:id="rId13"/>
            </p:custDataLst>
          </p:nvPr>
        </p:nvSpPr>
        <p:spPr>
          <a:xfrm>
            <a:off x="6319696" y="6469150"/>
            <a:ext cx="3371952" cy="1200329"/>
          </a:xfrm>
          <a:prstGeom prst="rect">
            <a:avLst/>
          </a:prstGeom>
          <a:noFill/>
        </p:spPr>
        <p:txBody>
          <a:bodyPr wrap="square" rtlCol="0">
            <a:spAutoFit/>
          </a:bodyPr>
          <a:lstStyle/>
          <a:p>
            <a:pPr algn="ctr"/>
            <a:r>
              <a:rPr lang="lv-LV" sz="2400">
                <a:solidFill>
                  <a:srgbClr val="7030A0"/>
                </a:solidFill>
                <a:latin typeface="Lato Bold" panose="020B0604020202020204" charset="0"/>
                <a:ea typeface="Lato Bold" panose="020B0604020202020204" charset="0"/>
                <a:cs typeface="Lato Bold" panose="020B0604020202020204" charset="0"/>
              </a:rPr>
              <a:t>0% </a:t>
            </a:r>
            <a:r>
              <a:rPr lang="lv-LV" sz="2400">
                <a:latin typeface="Lato Bold" panose="020B0604020202020204" charset="0"/>
                <a:ea typeface="Lato Bold" panose="020B0604020202020204" charset="0"/>
                <a:cs typeface="Lato Bold" panose="020B0604020202020204" charset="0"/>
              </a:rPr>
              <a:t>CITAI SAIMNIECISKAJAI DARBĪBAI</a:t>
            </a:r>
          </a:p>
        </p:txBody>
      </p:sp>
      <p:sp>
        <p:nvSpPr>
          <p:cNvPr id="37" name="TextBox 36">
            <a:extLst>
              <a:ext uri="{FF2B5EF4-FFF2-40B4-BE49-F238E27FC236}">
                <a16:creationId xmlns:a16="http://schemas.microsoft.com/office/drawing/2014/main" id="{3EFFA4A6-53A1-BC1D-983A-FC4CBC2110C5}"/>
              </a:ext>
            </a:extLst>
          </p:cNvPr>
          <p:cNvSpPr txBox="1"/>
          <p:nvPr>
            <p:custDataLst>
              <p:tags r:id="rId14"/>
            </p:custDataLst>
          </p:nvPr>
        </p:nvSpPr>
        <p:spPr>
          <a:xfrm>
            <a:off x="6361015" y="8606275"/>
            <a:ext cx="3381311" cy="1200329"/>
          </a:xfrm>
          <a:prstGeom prst="rect">
            <a:avLst/>
          </a:prstGeom>
          <a:noFill/>
        </p:spPr>
        <p:txBody>
          <a:bodyPr wrap="square" rtlCol="0">
            <a:spAutoFit/>
          </a:bodyPr>
          <a:lstStyle/>
          <a:p>
            <a:pPr algn="ctr"/>
            <a:r>
              <a:rPr lang="lv-LV" sz="2400">
                <a:solidFill>
                  <a:srgbClr val="7030A0"/>
                </a:solidFill>
                <a:latin typeface="Lato Bold" panose="020B0604020202020204" charset="0"/>
                <a:ea typeface="Lato Bold" panose="020B0604020202020204" charset="0"/>
                <a:cs typeface="Lato Bold" panose="020B0604020202020204" charset="0"/>
              </a:rPr>
              <a:t>0% </a:t>
            </a:r>
            <a:r>
              <a:rPr lang="lv-LV" sz="2400">
                <a:latin typeface="Lato Bold" panose="020B0604020202020204" charset="0"/>
                <a:ea typeface="Lato Bold" panose="020B0604020202020204" charset="0"/>
                <a:cs typeface="Lato Bold" panose="020B0604020202020204" charset="0"/>
              </a:rPr>
              <a:t>CITU PAŠVALDĪBU FUNKCIJU ĪSTENOŠANAI </a:t>
            </a:r>
          </a:p>
        </p:txBody>
      </p:sp>
      <p:sp>
        <p:nvSpPr>
          <p:cNvPr id="40" name="TextBox 22">
            <a:extLst>
              <a:ext uri="{FF2B5EF4-FFF2-40B4-BE49-F238E27FC236}">
                <a16:creationId xmlns:a16="http://schemas.microsoft.com/office/drawing/2014/main" id="{A9A0C74D-FA9F-92D3-351E-9ED706E897B0}"/>
              </a:ext>
            </a:extLst>
          </p:cNvPr>
          <p:cNvSpPr txBox="1"/>
          <p:nvPr>
            <p:custDataLst>
              <p:tags r:id="rId15"/>
            </p:custDataLst>
          </p:nvPr>
        </p:nvSpPr>
        <p:spPr>
          <a:xfrm>
            <a:off x="9998650" y="5965780"/>
            <a:ext cx="8118467" cy="2206630"/>
          </a:xfrm>
          <a:prstGeom prst="rect">
            <a:avLst/>
          </a:prstGeom>
        </p:spPr>
        <p:txBody>
          <a:bodyPr wrap="square" lIns="0" tIns="0" rIns="0" bIns="0" rtlCol="0" anchor="t">
            <a:spAutoFit/>
          </a:bodyPr>
          <a:lstStyle/>
          <a:p>
            <a:pPr algn="just">
              <a:lnSpc>
                <a:spcPts val="2948"/>
              </a:lnSpc>
              <a:spcBef>
                <a:spcPct val="0"/>
              </a:spcBef>
            </a:pPr>
            <a:r>
              <a:rPr lang="lv-LV" sz="1900" b="1" spc="100">
                <a:solidFill>
                  <a:srgbClr val="7030A0"/>
                </a:solidFill>
                <a:latin typeface="Poppins" panose="00000500000000000000" pitchFamily="2" charset="-70"/>
                <a:ea typeface="Lato Bold" panose="020B0604020202020204" charset="0"/>
                <a:cs typeface="Poppins" panose="00000500000000000000" pitchFamily="2" charset="-70"/>
              </a:rPr>
              <a:t>Nav atbalstāma pasākuma ietvaros. </a:t>
            </a:r>
            <a:r>
              <a:rPr lang="lv-LV" sz="1900" spc="100">
                <a:latin typeface="Poppins" panose="00000500000000000000" pitchFamily="2" charset="-70"/>
                <a:ea typeface="Lato Bold" panose="020B0604020202020204" charset="0"/>
                <a:cs typeface="Poppins" panose="00000500000000000000" pitchFamily="2" charset="-70"/>
              </a:rPr>
              <a:t>Saimnieciskā darbība, </a:t>
            </a:r>
            <a:r>
              <a:rPr lang="lv-LV" sz="1900" b="1" spc="100">
                <a:solidFill>
                  <a:srgbClr val="7030A0"/>
                </a:solidFill>
                <a:latin typeface="Poppins" panose="00000500000000000000" pitchFamily="2" charset="-70"/>
                <a:ea typeface="Lato Bold" panose="020B0604020202020204" charset="0"/>
                <a:cs typeface="Poppins" panose="00000500000000000000" pitchFamily="2" charset="-70"/>
              </a:rPr>
              <a:t>kas nav PSD</a:t>
            </a:r>
            <a:r>
              <a:rPr lang="lv-LV" sz="1900" spc="100">
                <a:latin typeface="Poppins" panose="00000500000000000000" pitchFamily="2" charset="-70"/>
                <a:ea typeface="Lato Bold" panose="020B0604020202020204" charset="0"/>
                <a:cs typeface="Poppins" panose="00000500000000000000" pitchFamily="2" charset="-70"/>
              </a:rPr>
              <a:t>, piemēram, </a:t>
            </a:r>
            <a:r>
              <a:rPr lang="lv-LV" sz="1900" spc="100" err="1">
                <a:latin typeface="Poppins" panose="00000500000000000000" pitchFamily="2" charset="-70"/>
                <a:ea typeface="Lato Bold" panose="020B0604020202020204" charset="0"/>
                <a:cs typeface="Poppins" panose="00000500000000000000" pitchFamily="2" charset="-70"/>
              </a:rPr>
              <a:t>amatiermākslas</a:t>
            </a:r>
            <a:r>
              <a:rPr lang="lv-LV" sz="1900" spc="100">
                <a:latin typeface="Poppins" panose="00000500000000000000" pitchFamily="2" charset="-70"/>
                <a:ea typeface="Lato Bold" panose="020B0604020202020204" charset="0"/>
                <a:cs typeface="Poppins" panose="00000500000000000000" pitchFamily="2" charset="-70"/>
              </a:rPr>
              <a:t> kolektīvu un to vadītāju </a:t>
            </a:r>
            <a:r>
              <a:rPr lang="lv-LV" sz="1900" spc="100">
                <a:effectLst/>
                <a:latin typeface="Poppins" panose="00000500000000000000" pitchFamily="2" charset="-70"/>
                <a:ea typeface="Calibri" panose="020F0502020204030204" pitchFamily="34" charset="0"/>
                <a:cs typeface="Poppins" panose="00000500000000000000" pitchFamily="2" charset="-70"/>
              </a:rPr>
              <a:t>nogādāšana saliedēšanas pasākumos, t.sk. nodrošināšana ar transportu uz ekskursiju, koncertu vai tamlīdzīgiem pasākumiem, kas nav tieši ar pašvaldības kultūras piedāvājuma nodrošināšanu</a:t>
            </a:r>
            <a:endParaRPr lang="en-US" sz="1900" spc="100">
              <a:latin typeface="Poppins" panose="00000500000000000000" pitchFamily="2" charset="-70"/>
              <a:ea typeface="Lato Bold" panose="020B0604020202020204" charset="0"/>
              <a:cs typeface="Poppins" panose="00000500000000000000" pitchFamily="2" charset="-70"/>
            </a:endParaRPr>
          </a:p>
        </p:txBody>
      </p:sp>
      <p:sp>
        <p:nvSpPr>
          <p:cNvPr id="41" name="TextBox 22">
            <a:extLst>
              <a:ext uri="{FF2B5EF4-FFF2-40B4-BE49-F238E27FC236}">
                <a16:creationId xmlns:a16="http://schemas.microsoft.com/office/drawing/2014/main" id="{2B859A53-3AF6-61FC-7B5D-6E7ED7335A2A}"/>
              </a:ext>
            </a:extLst>
          </p:cNvPr>
          <p:cNvSpPr txBox="1"/>
          <p:nvPr>
            <p:custDataLst>
              <p:tags r:id="rId16"/>
            </p:custDataLst>
          </p:nvPr>
        </p:nvSpPr>
        <p:spPr>
          <a:xfrm>
            <a:off x="10064519" y="8662764"/>
            <a:ext cx="8028579" cy="1087349"/>
          </a:xfrm>
          <a:prstGeom prst="rect">
            <a:avLst/>
          </a:prstGeom>
        </p:spPr>
        <p:txBody>
          <a:bodyPr wrap="square" lIns="0" tIns="0" rIns="0" bIns="0" rtlCol="0" anchor="t">
            <a:spAutoFit/>
          </a:bodyPr>
          <a:lstStyle/>
          <a:p>
            <a:pPr>
              <a:lnSpc>
                <a:spcPts val="2948"/>
              </a:lnSpc>
              <a:spcBef>
                <a:spcPct val="0"/>
              </a:spcBef>
            </a:pPr>
            <a:r>
              <a:rPr lang="lv-LV" sz="1900" b="1" spc="100">
                <a:solidFill>
                  <a:srgbClr val="7030A0"/>
                </a:solidFill>
                <a:latin typeface="Poppins" panose="00000500000000000000" pitchFamily="2" charset="-70"/>
                <a:ea typeface="Lato Bold" panose="020B0604020202020204" charset="0"/>
                <a:cs typeface="Poppins" panose="00000500000000000000" pitchFamily="2" charset="-70"/>
              </a:rPr>
              <a:t>Nav atbalstāma pasākuma ietvaros</a:t>
            </a:r>
            <a:r>
              <a:rPr lang="lv-LV" sz="1900" spc="100">
                <a:solidFill>
                  <a:srgbClr val="000000"/>
                </a:solidFill>
                <a:latin typeface="Poppins" panose="00000500000000000000" pitchFamily="2" charset="-70"/>
                <a:ea typeface="Lato Bold" panose="020B0604020202020204" charset="0"/>
                <a:cs typeface="Poppins" panose="00000500000000000000" pitchFamily="2" charset="-70"/>
              </a:rPr>
              <a:t>, piemēram, uzlādes infrastruktūras izmantošana pašvaldības policijas transportlīdzekļu uzlādei</a:t>
            </a:r>
            <a:endParaRPr lang="en-US" sz="1900" spc="100">
              <a:solidFill>
                <a:srgbClr val="000000"/>
              </a:solidFill>
              <a:latin typeface="Poppins" panose="00000500000000000000" pitchFamily="2" charset="-70"/>
              <a:ea typeface="Lato Bold" panose="020B0604020202020204" charset="0"/>
              <a:cs typeface="Poppins" panose="00000500000000000000" pitchFamily="2" charset="-70"/>
            </a:endParaRPr>
          </a:p>
        </p:txBody>
      </p:sp>
    </p:spTree>
    <p:extLst>
      <p:ext uri="{BB962C8B-B14F-4D97-AF65-F5344CB8AC3E}">
        <p14:creationId xmlns:p14="http://schemas.microsoft.com/office/powerpoint/2010/main" val="122566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2">
            <a:extLst>
              <a:ext uri="{FF2B5EF4-FFF2-40B4-BE49-F238E27FC236}">
                <a16:creationId xmlns:a16="http://schemas.microsoft.com/office/drawing/2014/main" id="{36DDA725-794B-FC33-F5C0-845A535A7AF2}"/>
              </a:ext>
            </a:extLst>
          </p:cNvPr>
          <p:cNvSpPr/>
          <p:nvPr>
            <p:custDataLst>
              <p:tags r:id="rId1"/>
            </p:custDataLst>
          </p:nvPr>
        </p:nvSpPr>
        <p:spPr>
          <a:xfrm>
            <a:off x="-143546" y="0"/>
            <a:ext cx="18537909" cy="102996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l="-20312" r="-20312"/>
            </a:stretch>
          </a:blipFill>
        </p:spPr>
        <p:txBody>
          <a:bodyPr/>
          <a:lstStyle/>
          <a:p>
            <a:endParaRPr lang="lv-LV" spc="100"/>
          </a:p>
        </p:txBody>
      </p:sp>
      <p:sp>
        <p:nvSpPr>
          <p:cNvPr id="7" name="TextBox 7"/>
          <p:cNvSpPr txBox="1"/>
          <p:nvPr>
            <p:custDataLst>
              <p:tags r:id="rId2"/>
            </p:custDataLst>
          </p:nvPr>
        </p:nvSpPr>
        <p:spPr>
          <a:xfrm>
            <a:off x="354355" y="399261"/>
            <a:ext cx="10068074" cy="742447"/>
          </a:xfrm>
          <a:prstGeom prst="rect">
            <a:avLst/>
          </a:prstGeom>
        </p:spPr>
        <p:txBody>
          <a:bodyPr wrap="square" lIns="0" tIns="0" rIns="0" bIns="0" rtlCol="0" anchor="t">
            <a:spAutoFit/>
          </a:bodyPr>
          <a:lstStyle/>
          <a:p>
            <a:pPr>
              <a:lnSpc>
                <a:spcPts val="6018"/>
              </a:lnSpc>
              <a:spcBef>
                <a:spcPct val="0"/>
              </a:spcBef>
            </a:pPr>
            <a:r>
              <a:rPr lang="lv-LV" sz="4298">
                <a:solidFill>
                  <a:srgbClr val="593C8F"/>
                </a:solidFill>
                <a:latin typeface="League Spartan"/>
              </a:rPr>
              <a:t>PSD UZSKAITE UN UZRAUDZĪBA</a:t>
            </a:r>
          </a:p>
        </p:txBody>
      </p:sp>
      <p:sp>
        <p:nvSpPr>
          <p:cNvPr id="9" name="Rectangle: Diagonal Corners Rounded 8">
            <a:extLst>
              <a:ext uri="{FF2B5EF4-FFF2-40B4-BE49-F238E27FC236}">
                <a16:creationId xmlns:a16="http://schemas.microsoft.com/office/drawing/2014/main" id="{815077F4-BE58-48FA-B32D-8D9127CD523E}"/>
              </a:ext>
            </a:extLst>
          </p:cNvPr>
          <p:cNvSpPr/>
          <p:nvPr>
            <p:custDataLst>
              <p:tags r:id="rId3"/>
            </p:custDataLst>
          </p:nvPr>
        </p:nvSpPr>
        <p:spPr>
          <a:xfrm rot="10800000">
            <a:off x="354356" y="1142985"/>
            <a:ext cx="15133915" cy="2902230"/>
          </a:xfrm>
          <a:prstGeom prst="round2Diag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Diagonal Corners Rounded 10">
            <a:extLst>
              <a:ext uri="{FF2B5EF4-FFF2-40B4-BE49-F238E27FC236}">
                <a16:creationId xmlns:a16="http://schemas.microsoft.com/office/drawing/2014/main" id="{8E68BAB5-ED75-EA6C-B9AD-4EBC8DD4A58F}"/>
              </a:ext>
            </a:extLst>
          </p:cNvPr>
          <p:cNvSpPr/>
          <p:nvPr>
            <p:custDataLst>
              <p:tags r:id="rId4"/>
            </p:custDataLst>
          </p:nvPr>
        </p:nvSpPr>
        <p:spPr>
          <a:xfrm rot="10800000">
            <a:off x="354355" y="7031718"/>
            <a:ext cx="15133915" cy="3065318"/>
          </a:xfrm>
          <a:prstGeom prst="round2Diag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Diagonal Corners Rounded 9">
            <a:extLst>
              <a:ext uri="{FF2B5EF4-FFF2-40B4-BE49-F238E27FC236}">
                <a16:creationId xmlns:a16="http://schemas.microsoft.com/office/drawing/2014/main" id="{1B8B5C4F-6644-2D41-784B-80A9D557232E}"/>
              </a:ext>
            </a:extLst>
          </p:cNvPr>
          <p:cNvSpPr/>
          <p:nvPr>
            <p:custDataLst>
              <p:tags r:id="rId5"/>
            </p:custDataLst>
          </p:nvPr>
        </p:nvSpPr>
        <p:spPr>
          <a:xfrm rot="10800000">
            <a:off x="3724930" y="4280568"/>
            <a:ext cx="14208713" cy="2541651"/>
          </a:xfrm>
          <a:prstGeom prst="round2Diag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TextBox 16">
            <a:extLst>
              <a:ext uri="{FF2B5EF4-FFF2-40B4-BE49-F238E27FC236}">
                <a16:creationId xmlns:a16="http://schemas.microsoft.com/office/drawing/2014/main" id="{807F077A-BA57-CA21-FA08-69E753DFCBC9}"/>
              </a:ext>
            </a:extLst>
          </p:cNvPr>
          <p:cNvSpPr txBox="1"/>
          <p:nvPr>
            <p:custDataLst>
              <p:tags r:id="rId6"/>
            </p:custDataLst>
          </p:nvPr>
        </p:nvSpPr>
        <p:spPr>
          <a:xfrm>
            <a:off x="4014022" y="4447971"/>
            <a:ext cx="13792398" cy="2257028"/>
          </a:xfrm>
          <a:prstGeom prst="rect">
            <a:avLst/>
          </a:prstGeom>
        </p:spPr>
        <p:txBody>
          <a:bodyPr wrap="square" lIns="0" tIns="0" rIns="0" bIns="0" rtlCol="0" anchor="t">
            <a:spAutoFit/>
          </a:bodyPr>
          <a:lstStyle/>
          <a:p>
            <a:pPr marL="342900" indent="-342900" algn="just">
              <a:spcBef>
                <a:spcPts val="800"/>
              </a:spcBef>
              <a:spcAft>
                <a:spcPts val="800"/>
              </a:spcAft>
              <a:buFont typeface="Poppins" panose="00000500000000000000" pitchFamily="2" charset="-70"/>
              <a:buChar char="◌"/>
            </a:pPr>
            <a:r>
              <a:rPr lang="lv-LV" sz="2000">
                <a:effectLst/>
                <a:latin typeface="Poppins" panose="00000500000000000000" pitchFamily="2" charset="-70"/>
                <a:ea typeface="Calibri" panose="020F0502020204030204" pitchFamily="34" charset="0"/>
                <a:cs typeface="Poppins" panose="00000500000000000000" pitchFamily="2" charset="-70"/>
              </a:rPr>
              <a:t>PSD </a:t>
            </a:r>
            <a:r>
              <a:rPr lang="lv-LV" sz="2000" b="1">
                <a:effectLst/>
                <a:latin typeface="Poppins" panose="00000500000000000000" pitchFamily="2" charset="-70"/>
                <a:ea typeface="Calibri" panose="020F0502020204030204" pitchFamily="34" charset="0"/>
                <a:cs typeface="Poppins" panose="00000500000000000000" pitchFamily="2" charset="-70"/>
              </a:rPr>
              <a:t>pārskatu sagatavo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par katru </a:t>
            </a:r>
            <a:r>
              <a:rPr lang="lv-LV" sz="2000">
                <a:effectLst/>
                <a:latin typeface="Poppins" panose="00000500000000000000" pitchFamily="2" charset="-70"/>
                <a:ea typeface="Calibri" panose="020F0502020204030204" pitchFamily="34" charset="0"/>
                <a:cs typeface="Poppins" panose="00000500000000000000" pitchFamily="2" charset="-70"/>
              </a:rPr>
              <a:t>pašvaldības autonomo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funkciju</a:t>
            </a:r>
            <a:r>
              <a:rPr lang="lv-LV" sz="2000">
                <a:effectLst/>
                <a:latin typeface="Poppins" panose="00000500000000000000" pitchFamily="2" charset="-70"/>
                <a:ea typeface="Calibri" panose="020F0502020204030204" pitchFamily="34" charset="0"/>
                <a:cs typeface="Poppins" panose="00000500000000000000" pitchFamily="2" charset="-70"/>
              </a:rPr>
              <a:t>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atsevišķi, </a:t>
            </a:r>
            <a:r>
              <a:rPr lang="lv-LV" sz="2000">
                <a:effectLst/>
                <a:latin typeface="Poppins" panose="00000500000000000000" pitchFamily="2" charset="-70"/>
                <a:ea typeface="Calibri" panose="020F0502020204030204" pitchFamily="34" charset="0"/>
                <a:cs typeface="Poppins" panose="00000500000000000000" pitchFamily="2" charset="-70"/>
              </a:rPr>
              <a:t>pievieno pamatojošos dokumentus</a:t>
            </a:r>
          </a:p>
          <a:p>
            <a:pPr marL="342900" indent="-342900" algn="just">
              <a:spcBef>
                <a:spcPts val="800"/>
              </a:spcBef>
              <a:spcAft>
                <a:spcPts val="800"/>
              </a:spcAft>
              <a:buFont typeface="Poppins" panose="00000500000000000000" pitchFamily="2" charset="-70"/>
              <a:buChar char="◌"/>
            </a:pPr>
            <a:r>
              <a:rPr lang="lv-LV" sz="2000" b="1">
                <a:effectLst/>
                <a:latin typeface="Poppins" panose="00000500000000000000" pitchFamily="2" charset="-70"/>
                <a:ea typeface="Calibri" panose="020F0502020204030204" pitchFamily="34" charset="0"/>
                <a:cs typeface="Poppins" panose="00000500000000000000" pitchFamily="2" charset="-70"/>
              </a:rPr>
              <a:t>PSD apjoms līdz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20% </a:t>
            </a:r>
            <a:r>
              <a:rPr lang="lv-LV" sz="2000">
                <a:effectLst/>
                <a:latin typeface="Poppins" panose="00000500000000000000" pitchFamily="2" charset="-70"/>
                <a:ea typeface="Calibri" panose="020F0502020204030204" pitchFamily="34" charset="0"/>
                <a:cs typeface="Poppins" panose="00000500000000000000" pitchFamily="2" charset="-70"/>
              </a:rPr>
              <a:t>no infrastruktūras kopējās gada jaudas laika izteiksmē </a:t>
            </a:r>
            <a:r>
              <a:rPr lang="lv-LV" sz="2000" b="1">
                <a:effectLst/>
                <a:latin typeface="Poppins" panose="00000500000000000000" pitchFamily="2" charset="-70"/>
                <a:ea typeface="Calibri" panose="020F0502020204030204" pitchFamily="34" charset="0"/>
                <a:cs typeface="Poppins" panose="00000500000000000000" pitchFamily="2" charset="-70"/>
              </a:rPr>
              <a:t>tiek vērtēts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pret katru </a:t>
            </a:r>
            <a:r>
              <a:rPr lang="lv-LV" sz="2000">
                <a:effectLst/>
                <a:latin typeface="Poppins" panose="00000500000000000000" pitchFamily="2" charset="-70"/>
                <a:ea typeface="Calibri" panose="020F0502020204030204" pitchFamily="34" charset="0"/>
                <a:cs typeface="Poppins" panose="00000500000000000000" pitchFamily="2" charset="-70"/>
              </a:rPr>
              <a:t>pašvaldības </a:t>
            </a:r>
            <a:r>
              <a:rPr lang="lv-LV" sz="2000" b="1">
                <a:effectLst/>
                <a:latin typeface="Poppins" panose="00000500000000000000" pitchFamily="2" charset="-70"/>
                <a:ea typeface="Calibri" panose="020F0502020204030204" pitchFamily="34" charset="0"/>
                <a:cs typeface="Poppins" panose="00000500000000000000" pitchFamily="2" charset="-70"/>
              </a:rPr>
              <a:t>autonomo funkciju atsevišķi  </a:t>
            </a:r>
            <a:r>
              <a:rPr lang="lv-LV" sz="2000">
                <a:effectLst/>
                <a:latin typeface="Poppins" panose="00000500000000000000" pitchFamily="2" charset="-70"/>
                <a:ea typeface="Calibri" panose="020F0502020204030204" pitchFamily="34" charset="0"/>
                <a:cs typeface="Poppins" panose="00000500000000000000" pitchFamily="2" charset="-70"/>
              </a:rPr>
              <a:t>- katram </a:t>
            </a:r>
            <a:r>
              <a:rPr lang="lv-LV" sz="2000" err="1">
                <a:effectLst/>
                <a:latin typeface="Poppins" panose="00000500000000000000" pitchFamily="2" charset="-70"/>
                <a:ea typeface="Calibri" panose="020F0502020204030204" pitchFamily="34" charset="0"/>
                <a:cs typeface="Poppins" panose="00000500000000000000" pitchFamily="2" charset="-70"/>
              </a:rPr>
              <a:t>bezemisiju</a:t>
            </a:r>
            <a:r>
              <a:rPr lang="lv-LV" sz="2000">
                <a:effectLst/>
                <a:latin typeface="Poppins" panose="00000500000000000000" pitchFamily="2" charset="-70"/>
                <a:ea typeface="Calibri" panose="020F0502020204030204" pitchFamily="34" charset="0"/>
                <a:cs typeface="Poppins" panose="00000500000000000000" pitchFamily="2" charset="-70"/>
              </a:rPr>
              <a:t> transportlīdzeklim un saistītajai tā darbības nodrošināšanai nepieciešamajai uzlādes infrastruktūrai, ja tāda projekta ietvaros izveidota</a:t>
            </a:r>
          </a:p>
          <a:p>
            <a:pPr marL="342900" indent="-342900" algn="just">
              <a:spcBef>
                <a:spcPts val="800"/>
              </a:spcBef>
              <a:spcAft>
                <a:spcPts val="800"/>
              </a:spcAft>
              <a:buFont typeface="Poppins" panose="00000500000000000000" pitchFamily="2" charset="-70"/>
              <a:buChar char="◌"/>
            </a:pPr>
            <a:r>
              <a:rPr lang="lv-LV" sz="2000" b="1">
                <a:latin typeface="Poppins" panose="00000500000000000000" pitchFamily="2" charset="-70"/>
                <a:ea typeface="Calibri" panose="020F0502020204030204" pitchFamily="34" charset="0"/>
                <a:cs typeface="Poppins" panose="00000500000000000000" pitchFamily="2" charset="-70"/>
              </a:rPr>
              <a:t> </a:t>
            </a:r>
            <a:r>
              <a:rPr lang="lv-LV" sz="2000">
                <a:latin typeface="Poppins" panose="00000500000000000000" pitchFamily="2" charset="-70"/>
                <a:ea typeface="Calibri" panose="020F0502020204030204" pitchFamily="34" charset="0"/>
                <a:cs typeface="Poppins" panose="00000500000000000000" pitchFamily="2" charset="-70"/>
              </a:rPr>
              <a:t>pārskatu</a:t>
            </a:r>
            <a:r>
              <a:rPr lang="lv-LV" sz="2000" b="1">
                <a:latin typeface="Poppins" panose="00000500000000000000" pitchFamily="2" charset="-70"/>
                <a:ea typeface="Calibri" panose="020F0502020204030204" pitchFamily="34" charset="0"/>
                <a:cs typeface="Poppins" panose="00000500000000000000" pitchFamily="2" charset="-70"/>
              </a:rPr>
              <a:t> </a:t>
            </a:r>
            <a:r>
              <a:rPr lang="lv-LV" sz="2000">
                <a:latin typeface="Poppins" panose="00000500000000000000" pitchFamily="2" charset="-70"/>
                <a:ea typeface="Calibri" panose="020F0502020204030204" pitchFamily="34" charset="0"/>
                <a:cs typeface="Poppins" panose="00000500000000000000" pitchFamily="2" charset="-70"/>
              </a:rPr>
              <a:t>par PSD veikšanu sagatavo </a:t>
            </a:r>
            <a:r>
              <a:rPr lang="lv-LV" sz="2000" b="1">
                <a:latin typeface="Poppins" panose="00000500000000000000" pitchFamily="2" charset="-70"/>
                <a:ea typeface="Calibri" panose="020F0502020204030204" pitchFamily="34" charset="0"/>
                <a:cs typeface="Poppins" panose="00000500000000000000" pitchFamily="2" charset="-70"/>
              </a:rPr>
              <a:t>par katru kalendāra gadu </a:t>
            </a:r>
            <a:r>
              <a:rPr lang="lv-LV" sz="2000">
                <a:latin typeface="Poppins" panose="00000500000000000000" pitchFamily="2" charset="-70"/>
                <a:ea typeface="Calibri" panose="020F0502020204030204" pitchFamily="34" charset="0"/>
                <a:cs typeface="Poppins" panose="00000500000000000000" pitchFamily="2" charset="-70"/>
              </a:rPr>
              <a:t>līdz</a:t>
            </a:r>
            <a:r>
              <a:rPr lang="lv-LV" sz="2000" b="1">
                <a:latin typeface="Poppins" panose="00000500000000000000" pitchFamily="2" charset="-70"/>
                <a:ea typeface="Calibri" panose="020F0502020204030204" pitchFamily="34" charset="0"/>
                <a:cs typeface="Poppins" panose="00000500000000000000" pitchFamily="2" charset="-70"/>
              </a:rPr>
              <a:t> </a:t>
            </a:r>
            <a:r>
              <a:rPr lang="lv-LV" sz="2000">
                <a:latin typeface="Poppins" panose="00000500000000000000" pitchFamily="2" charset="-70"/>
                <a:ea typeface="Calibri" panose="020F0502020204030204" pitchFamily="34" charset="0"/>
                <a:cs typeface="Poppins" panose="00000500000000000000" pitchFamily="2" charset="-70"/>
              </a:rPr>
              <a:t>nākošā gada </a:t>
            </a:r>
            <a:r>
              <a:rPr lang="lv-LV" sz="2000" b="1">
                <a:solidFill>
                  <a:srgbClr val="7030A0"/>
                </a:solidFill>
                <a:latin typeface="Poppins" panose="00000500000000000000" pitchFamily="2" charset="-70"/>
                <a:ea typeface="Calibri" panose="020F0502020204030204" pitchFamily="34" charset="0"/>
                <a:cs typeface="Poppins" panose="00000500000000000000" pitchFamily="2" charset="-70"/>
              </a:rPr>
              <a:t>1. februārim</a:t>
            </a:r>
            <a:endParaRPr lang="lv-LV" sz="2000">
              <a:effectLst/>
              <a:latin typeface="Poppins" panose="00000500000000000000" pitchFamily="2" charset="-70"/>
              <a:ea typeface="Calibri" panose="020F0502020204030204" pitchFamily="34" charset="0"/>
              <a:cs typeface="Poppins" panose="00000500000000000000" pitchFamily="2" charset="-70"/>
            </a:endParaRPr>
          </a:p>
        </p:txBody>
      </p:sp>
      <p:sp>
        <p:nvSpPr>
          <p:cNvPr id="16" name="TextBox 16"/>
          <p:cNvSpPr txBox="1"/>
          <p:nvPr>
            <p:custDataLst>
              <p:tags r:id="rId7"/>
            </p:custDataLst>
          </p:nvPr>
        </p:nvSpPr>
        <p:spPr>
          <a:xfrm>
            <a:off x="586544" y="1378337"/>
            <a:ext cx="14711631" cy="2616101"/>
          </a:xfrm>
          <a:prstGeom prst="rect">
            <a:avLst/>
          </a:prstGeom>
        </p:spPr>
        <p:txBody>
          <a:bodyPr wrap="square" lIns="0" tIns="0" rIns="0" bIns="0" rtlCol="0" anchor="t">
            <a:spAutoFit/>
          </a:bodyPr>
          <a:lstStyle/>
          <a:p>
            <a:pPr marL="342900" indent="-342900" algn="just">
              <a:buFont typeface="Poppins" panose="00000500000000000000" pitchFamily="2" charset="-70"/>
              <a:buChar char="◌"/>
            </a:pPr>
            <a:r>
              <a:rPr lang="lv-LV" sz="2000">
                <a:effectLst/>
                <a:latin typeface="Poppins" panose="00000500000000000000" pitchFamily="2" charset="-70"/>
                <a:ea typeface="Calibri" panose="020F0502020204030204" pitchFamily="34" charset="0"/>
                <a:cs typeface="Poppins" panose="00000500000000000000" pitchFamily="2" charset="-70"/>
              </a:rPr>
              <a:t>PSD uzskaiti</a:t>
            </a:r>
            <a:r>
              <a:rPr lang="lv-LV" sz="2000">
                <a:latin typeface="Poppins" panose="00000500000000000000" pitchFamily="2" charset="-70"/>
                <a:ea typeface="Calibri" panose="020F0502020204030204" pitchFamily="34" charset="0"/>
                <a:cs typeface="Poppins" panose="00000500000000000000" pitchFamily="2" charset="-70"/>
              </a:rPr>
              <a:t> veic,</a:t>
            </a:r>
            <a:r>
              <a:rPr lang="lv-LV" sz="2000">
                <a:effectLst/>
                <a:latin typeface="Poppins" panose="00000500000000000000" pitchFamily="2" charset="-70"/>
                <a:ea typeface="Calibri" panose="020F0502020204030204" pitchFamily="34" charset="0"/>
                <a:cs typeface="Poppins" panose="00000500000000000000" pitchFamily="2" charset="-70"/>
              </a:rPr>
              <a:t> norādot </a:t>
            </a:r>
            <a:r>
              <a:rPr lang="lv-LV" sz="2000" b="1" err="1">
                <a:effectLst/>
                <a:latin typeface="Poppins" panose="00000500000000000000" pitchFamily="2" charset="-70"/>
                <a:ea typeface="Calibri" panose="020F0502020204030204" pitchFamily="34" charset="0"/>
                <a:cs typeface="Poppins" panose="00000500000000000000" pitchFamily="2" charset="-70"/>
              </a:rPr>
              <a:t>bezemisiju</a:t>
            </a:r>
            <a:r>
              <a:rPr lang="lv-LV" sz="2000" b="1">
                <a:effectLst/>
                <a:latin typeface="Poppins" panose="00000500000000000000" pitchFamily="2" charset="-70"/>
                <a:ea typeface="Calibri" panose="020F0502020204030204" pitchFamily="34" charset="0"/>
                <a:cs typeface="Poppins" panose="00000500000000000000" pitchFamily="2" charset="-70"/>
              </a:rPr>
              <a:t> transportlīdzekļa </a:t>
            </a:r>
            <a:r>
              <a:rPr lang="lv-LV" sz="2000">
                <a:latin typeface="Poppins" panose="00000500000000000000" pitchFamily="2" charset="-70"/>
                <a:ea typeface="Calibri" panose="020F0502020204030204" pitchFamily="34" charset="0"/>
                <a:cs typeface="Poppins" panose="00000500000000000000" pitchFamily="2" charset="-70"/>
              </a:rPr>
              <a:t>izmantošanu PSD īstenošanai </a:t>
            </a:r>
            <a:r>
              <a:rPr lang="lv-LV" sz="2000" b="1">
                <a:effectLst/>
                <a:latin typeface="Poppins" panose="00000500000000000000" pitchFamily="2" charset="-70"/>
                <a:ea typeface="Calibri" panose="020F0502020204030204" pitchFamily="34" charset="0"/>
                <a:cs typeface="Poppins" panose="00000500000000000000" pitchFamily="2" charset="-70"/>
              </a:rPr>
              <a:t>laika izteiksmē</a:t>
            </a:r>
            <a:r>
              <a:rPr lang="lv-LV" sz="2000" b="1">
                <a:latin typeface="Poppins" panose="00000500000000000000" pitchFamily="2" charset="-70"/>
                <a:ea typeface="Calibri" panose="020F0502020204030204" pitchFamily="34" charset="0"/>
                <a:cs typeface="Poppins" panose="00000500000000000000" pitchFamily="2" charset="-70"/>
              </a:rPr>
              <a:t> </a:t>
            </a:r>
            <a:r>
              <a:rPr lang="lv-LV" sz="2000">
                <a:effectLst/>
                <a:latin typeface="Poppins" panose="00000500000000000000" pitchFamily="2" charset="-70"/>
                <a:ea typeface="Calibri" panose="020F0502020204030204" pitchFamily="34" charset="0"/>
                <a:cs typeface="Poppins" panose="00000500000000000000" pitchFamily="2" charset="-70"/>
              </a:rPr>
              <a:t>(</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stundās vai dienās</a:t>
            </a:r>
            <a:r>
              <a:rPr lang="lv-LV" sz="2000">
                <a:effectLst/>
                <a:latin typeface="Poppins" panose="00000500000000000000" pitchFamily="2" charset="-70"/>
                <a:ea typeface="Calibri" panose="020F0502020204030204" pitchFamily="34" charset="0"/>
                <a:cs typeface="Poppins" panose="00000500000000000000" pitchFamily="2" charset="-70"/>
              </a:rPr>
              <a:t>)</a:t>
            </a:r>
            <a:r>
              <a:rPr lang="lv-LV" sz="2000" b="1">
                <a:effectLst/>
                <a:latin typeface="Poppins" panose="00000500000000000000" pitchFamily="2" charset="-70"/>
                <a:ea typeface="Calibri" panose="020F0502020204030204" pitchFamily="34" charset="0"/>
                <a:cs typeface="Poppins" panose="00000500000000000000" pitchFamily="2" charset="-70"/>
              </a:rPr>
              <a:t> </a:t>
            </a:r>
          </a:p>
          <a:p>
            <a:pPr marL="342900" indent="-342900" algn="just">
              <a:spcBef>
                <a:spcPts val="1200"/>
              </a:spcBef>
              <a:spcAft>
                <a:spcPts val="1200"/>
              </a:spcAft>
              <a:buFont typeface="Poppins" panose="00000500000000000000" pitchFamily="2" charset="-70"/>
              <a:buChar char="◌"/>
            </a:pPr>
            <a:r>
              <a:rPr lang="lv-LV" sz="2000">
                <a:effectLst/>
                <a:latin typeface="Poppins" panose="00000500000000000000" pitchFamily="2" charset="-70"/>
                <a:ea typeface="Calibri" panose="020F0502020204030204" pitchFamily="34" charset="0"/>
                <a:cs typeface="Poppins" panose="00000500000000000000" pitchFamily="2" charset="-70"/>
              </a:rPr>
              <a:t>PSD </a:t>
            </a:r>
            <a:r>
              <a:rPr lang="lv-LV" sz="2000">
                <a:latin typeface="Poppins" panose="00000500000000000000" pitchFamily="2" charset="-70"/>
                <a:ea typeface="Calibri" panose="020F0502020204030204" pitchFamily="34" charset="0"/>
                <a:cs typeface="Poppins" panose="00000500000000000000" pitchFamily="2" charset="-70"/>
              </a:rPr>
              <a:t>uzskaiti </a:t>
            </a:r>
            <a:r>
              <a:rPr lang="lv-LV" sz="2000" err="1">
                <a:latin typeface="Poppins" panose="00000500000000000000" pitchFamily="2" charset="-70"/>
                <a:ea typeface="Calibri" panose="020F0502020204030204" pitchFamily="34" charset="0"/>
                <a:cs typeface="Poppins" panose="00000500000000000000" pitchFamily="2" charset="-70"/>
              </a:rPr>
              <a:t>bezemisiju</a:t>
            </a:r>
            <a:r>
              <a:rPr lang="lv-LV" sz="2000">
                <a:latin typeface="Poppins" panose="00000500000000000000" pitchFamily="2" charset="-70"/>
                <a:ea typeface="Calibri" panose="020F0502020204030204" pitchFamily="34" charset="0"/>
                <a:cs typeface="Poppins" panose="00000500000000000000" pitchFamily="2" charset="-70"/>
              </a:rPr>
              <a:t> transportlīdzekļa </a:t>
            </a:r>
            <a:r>
              <a:rPr lang="lv-LV" sz="2000" b="1">
                <a:latin typeface="Poppins" panose="00000500000000000000" pitchFamily="2" charset="-70"/>
                <a:ea typeface="Calibri" panose="020F0502020204030204" pitchFamily="34" charset="0"/>
                <a:cs typeface="Poppins" panose="00000500000000000000" pitchFamily="2" charset="-70"/>
              </a:rPr>
              <a:t>uzlādes infrastruktūrai </a:t>
            </a:r>
            <a:r>
              <a:rPr lang="lv-LV" sz="2000">
                <a:latin typeface="Poppins" panose="00000500000000000000" pitchFamily="2" charset="-70"/>
                <a:ea typeface="Calibri" panose="020F0502020204030204" pitchFamily="34" charset="0"/>
                <a:cs typeface="Poppins" panose="00000500000000000000" pitchFamily="2" charset="-70"/>
              </a:rPr>
              <a:t>veic, uzskaitot, cik </a:t>
            </a:r>
            <a:r>
              <a:rPr lang="lv-LV" sz="2000" b="1">
                <a:solidFill>
                  <a:srgbClr val="7030A0"/>
                </a:solidFill>
                <a:latin typeface="Poppins" panose="00000500000000000000" pitchFamily="2" charset="-70"/>
                <a:ea typeface="Calibri" panose="020F0502020204030204" pitchFamily="34" charset="0"/>
                <a:cs typeface="Poppins" panose="00000500000000000000" pitchFamily="2" charset="-70"/>
              </a:rPr>
              <a:t>stundas</a:t>
            </a:r>
            <a:r>
              <a:rPr lang="lv-LV" sz="2000">
                <a:latin typeface="Poppins" panose="00000500000000000000" pitchFamily="2" charset="-70"/>
                <a:ea typeface="Calibri" panose="020F0502020204030204" pitchFamily="34" charset="0"/>
                <a:cs typeface="Poppins" panose="00000500000000000000" pitchFamily="2" charset="-70"/>
              </a:rPr>
              <a:t> kalendāra gada laikā infrastruktūra izmantota pamatdarbībai un cik – PSD</a:t>
            </a:r>
            <a:endParaRPr lang="lv-LV" sz="2000" u="sng">
              <a:effectLst/>
              <a:latin typeface="Poppins" panose="00000500000000000000" pitchFamily="2" charset="-70"/>
              <a:ea typeface="Calibri" panose="020F0502020204030204" pitchFamily="34" charset="0"/>
              <a:cs typeface="Poppins" panose="00000500000000000000" pitchFamily="2" charset="-70"/>
            </a:endParaRPr>
          </a:p>
          <a:p>
            <a:pPr marL="342900" indent="-342900" algn="just">
              <a:spcBef>
                <a:spcPts val="1200"/>
              </a:spcBef>
              <a:buFont typeface="Poppins" panose="00000500000000000000" pitchFamily="2" charset="-70"/>
              <a:buChar char="◌"/>
            </a:pPr>
            <a:r>
              <a:rPr lang="lv-LV" sz="2000">
                <a:effectLst/>
                <a:latin typeface="Poppins" panose="00000500000000000000" pitchFamily="2" charset="-70"/>
                <a:ea typeface="Calibri" panose="020F0502020204030204" pitchFamily="34" charset="0"/>
                <a:cs typeface="Poppins" panose="00000500000000000000" pitchFamily="2" charset="-70"/>
              </a:rPr>
              <a:t>Pie projekta iesnieguma iesniegšanas </a:t>
            </a:r>
            <a:r>
              <a:rPr lang="lv-LV" sz="2000" b="1">
                <a:effectLst/>
                <a:latin typeface="Poppins" panose="00000500000000000000" pitchFamily="2" charset="-70"/>
                <a:ea typeface="Calibri" panose="020F0502020204030204" pitchFamily="34" charset="0"/>
                <a:cs typeface="Poppins" panose="00000500000000000000" pitchFamily="2" charset="-70"/>
              </a:rPr>
              <a:t>izvēlas vienu no </a:t>
            </a:r>
            <a:r>
              <a:rPr lang="lv-LV" sz="2000">
                <a:effectLst/>
                <a:latin typeface="Poppins" panose="00000500000000000000" pitchFamily="2" charset="-70"/>
                <a:ea typeface="Calibri" panose="020F0502020204030204" pitchFamily="34" charset="0"/>
                <a:cs typeface="Poppins" panose="00000500000000000000" pitchFamily="2" charset="-70"/>
              </a:rPr>
              <a:t>infrastruktūras jaudas laika izteiksmes </a:t>
            </a:r>
            <a:r>
              <a:rPr lang="lv-LV" sz="2000" b="1">
                <a:effectLst/>
                <a:latin typeface="Poppins" panose="00000500000000000000" pitchFamily="2" charset="-70"/>
                <a:ea typeface="Calibri" panose="020F0502020204030204" pitchFamily="34" charset="0"/>
                <a:cs typeface="Poppins" panose="00000500000000000000" pitchFamily="2" charset="-70"/>
              </a:rPr>
              <a:t>aprēķina metodēm </a:t>
            </a:r>
            <a:r>
              <a:rPr lang="lv-LV" sz="2000">
                <a:effectLst/>
                <a:latin typeface="Poppins" panose="00000500000000000000" pitchFamily="2" charset="-70"/>
                <a:ea typeface="Calibri" panose="020F0502020204030204" pitchFamily="34" charset="0"/>
                <a:cs typeface="Poppins" panose="00000500000000000000" pitchFamily="2" charset="-70"/>
              </a:rPr>
              <a:t>(stundās vai dienās), </a:t>
            </a:r>
            <a:r>
              <a:rPr lang="lv-LV" sz="2000">
                <a:solidFill>
                  <a:srgbClr val="000000"/>
                </a:solidFill>
                <a:effectLst/>
                <a:latin typeface="Poppins" panose="00000500000000000000" pitchFamily="2" charset="-70"/>
                <a:ea typeface="Calibri" panose="020F0502020204030204" pitchFamily="34" charset="0"/>
                <a:cs typeface="Poppins" panose="00000500000000000000" pitchFamily="2" charset="-70"/>
              </a:rPr>
              <a:t>kuru nepieciešamības gadījumā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drīkst  mainīt vienu reizi </a:t>
            </a:r>
            <a:r>
              <a:rPr lang="lv-LV" sz="2000">
                <a:solidFill>
                  <a:srgbClr val="000000"/>
                </a:solidFill>
                <a:effectLst/>
                <a:latin typeface="Poppins" panose="00000500000000000000" pitchFamily="2" charset="-70"/>
                <a:ea typeface="Calibri" panose="020F0502020204030204" pitchFamily="34" charset="0"/>
                <a:cs typeface="Poppins" panose="00000500000000000000" pitchFamily="2" charset="-70"/>
              </a:rPr>
              <a:t>līdz projekta noslēguma maksājuma pieprasījuma apstiprināšanai CFLA</a:t>
            </a:r>
            <a:endParaRPr lang="lv-LV" sz="2000">
              <a:effectLst/>
              <a:latin typeface="Poppins" panose="00000500000000000000" pitchFamily="2" charset="-70"/>
              <a:ea typeface="Calibri" panose="020F0502020204030204" pitchFamily="34" charset="0"/>
              <a:cs typeface="Poppins" panose="00000500000000000000" pitchFamily="2" charset="-70"/>
            </a:endParaRPr>
          </a:p>
        </p:txBody>
      </p:sp>
      <p:sp>
        <p:nvSpPr>
          <p:cNvPr id="20" name="TextBox 16">
            <a:extLst>
              <a:ext uri="{FF2B5EF4-FFF2-40B4-BE49-F238E27FC236}">
                <a16:creationId xmlns:a16="http://schemas.microsoft.com/office/drawing/2014/main" id="{7A1742FB-926E-D8DE-F5D8-349886FA55AD}"/>
              </a:ext>
            </a:extLst>
          </p:cNvPr>
          <p:cNvSpPr txBox="1"/>
          <p:nvPr>
            <p:custDataLst>
              <p:tags r:id="rId8"/>
            </p:custDataLst>
          </p:nvPr>
        </p:nvSpPr>
        <p:spPr>
          <a:xfrm>
            <a:off x="586543" y="7270370"/>
            <a:ext cx="14711631" cy="2462213"/>
          </a:xfrm>
          <a:prstGeom prst="rect">
            <a:avLst/>
          </a:prstGeom>
        </p:spPr>
        <p:txBody>
          <a:bodyPr wrap="square" lIns="0" tIns="0" rIns="0" bIns="0" rtlCol="0" anchor="t">
            <a:spAutoFit/>
          </a:bodyPr>
          <a:lstStyle/>
          <a:p>
            <a:pPr marL="342900" indent="-342900" algn="just">
              <a:spcBef>
                <a:spcPts val="800"/>
              </a:spcBef>
              <a:spcAft>
                <a:spcPts val="800"/>
              </a:spcAft>
              <a:buFont typeface="Poppins" panose="00000500000000000000" pitchFamily="2" charset="-70"/>
              <a:buChar char="◌"/>
            </a:pPr>
            <a:r>
              <a:rPr lang="lv-LV" sz="2000">
                <a:solidFill>
                  <a:srgbClr val="000000"/>
                </a:solidFill>
                <a:latin typeface="Poppins" panose="00000500000000000000" pitchFamily="2" charset="-70"/>
                <a:ea typeface="Calibri" panose="020F0502020204030204" pitchFamily="34" charset="0"/>
                <a:cs typeface="Poppins" panose="00000500000000000000" pitchFamily="2" charset="-70"/>
              </a:rPr>
              <a:t>P</a:t>
            </a:r>
            <a:r>
              <a:rPr lang="lv-LV" sz="2000">
                <a:solidFill>
                  <a:srgbClr val="000000"/>
                </a:solidFill>
                <a:effectLst/>
                <a:latin typeface="Poppins" panose="00000500000000000000" pitchFamily="2" charset="-70"/>
                <a:ea typeface="Calibri" panose="020F0502020204030204" pitchFamily="34" charset="0"/>
                <a:cs typeface="Poppins" panose="00000500000000000000" pitchFamily="2" charset="-70"/>
              </a:rPr>
              <a:t>rojekta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dzīves cikla sākumposmā </a:t>
            </a:r>
            <a:r>
              <a:rPr lang="lv-LV" sz="2000">
                <a:solidFill>
                  <a:srgbClr val="000000"/>
                </a:solidFill>
                <a:effectLst/>
                <a:latin typeface="Poppins" panose="00000500000000000000" pitchFamily="2" charset="-70"/>
                <a:ea typeface="Calibri" panose="020F0502020204030204" pitchFamily="34" charset="0"/>
                <a:cs typeface="Poppins" panose="00000500000000000000" pitchFamily="2" charset="-70"/>
              </a:rPr>
              <a:t>CFLA </a:t>
            </a:r>
            <a:r>
              <a:rPr lang="lv-LV" sz="2000" b="1">
                <a:solidFill>
                  <a:srgbClr val="000000"/>
                </a:solidFill>
                <a:effectLst/>
                <a:latin typeface="Poppins" panose="00000500000000000000" pitchFamily="2" charset="-70"/>
                <a:ea typeface="Calibri" panose="020F0502020204030204" pitchFamily="34" charset="0"/>
                <a:cs typeface="Poppins" panose="00000500000000000000" pitchFamily="2" charset="-70"/>
              </a:rPr>
              <a:t>veic PSD nosacījumu ievērošanas pārbaudi </a:t>
            </a:r>
            <a:r>
              <a:rPr lang="lv-LV" sz="2000">
                <a:solidFill>
                  <a:srgbClr val="000000"/>
                </a:solidFill>
                <a:effectLst/>
                <a:latin typeface="Poppins" panose="00000500000000000000" pitchFamily="2" charset="-70"/>
                <a:ea typeface="Calibri" panose="020F0502020204030204" pitchFamily="34" charset="0"/>
                <a:cs typeface="Poppins" panose="00000500000000000000" pitchFamily="2" charset="-70"/>
              </a:rPr>
              <a:t>par vienu pilnu kalendāra gadu</a:t>
            </a:r>
            <a:endParaRPr lang="lv-LV" sz="2000">
              <a:solidFill>
                <a:srgbClr val="000000"/>
              </a:solidFill>
              <a:latin typeface="Poppins" panose="00000500000000000000" pitchFamily="2" charset="-70"/>
              <a:ea typeface="Calibri" panose="020F0502020204030204" pitchFamily="34" charset="0"/>
              <a:cs typeface="Poppins" panose="00000500000000000000" pitchFamily="2" charset="-70"/>
            </a:endParaRPr>
          </a:p>
          <a:p>
            <a:pPr marL="342900" indent="-342900">
              <a:spcBef>
                <a:spcPts val="800"/>
              </a:spcBef>
              <a:spcAft>
                <a:spcPts val="800"/>
              </a:spcAft>
              <a:buFont typeface="Poppins" panose="00000500000000000000" pitchFamily="2" charset="-70"/>
              <a:buChar char="◌"/>
            </a:pPr>
            <a:r>
              <a:rPr lang="lv-LV" sz="2000">
                <a:solidFill>
                  <a:srgbClr val="000000"/>
                </a:solidFill>
                <a:latin typeface="Poppins" panose="00000500000000000000" pitchFamily="2" charset="-70"/>
                <a:ea typeface="Calibri" panose="020F0502020204030204" pitchFamily="34" charset="0"/>
                <a:cs typeface="Poppins" panose="00000500000000000000" pitchFamily="2" charset="-70"/>
              </a:rPr>
              <a:t>PSD nosacījumu ievērošanas uzraudzību veic </a:t>
            </a:r>
            <a:r>
              <a:rPr lang="lv-LV" sz="2000" b="1">
                <a:solidFill>
                  <a:srgbClr val="7030A0"/>
                </a:solidFill>
                <a:latin typeface="Poppins" panose="00000500000000000000" pitchFamily="2" charset="-70"/>
                <a:ea typeface="Calibri" panose="020F0502020204030204" pitchFamily="34" charset="0"/>
                <a:cs typeface="Poppins" panose="00000500000000000000" pitchFamily="2" charset="-70"/>
              </a:rPr>
              <a:t>izlases kārtībā </a:t>
            </a:r>
            <a:r>
              <a:rPr lang="lv-LV" sz="2000">
                <a:solidFill>
                  <a:srgbClr val="000000"/>
                </a:solidFill>
                <a:latin typeface="Poppins" panose="00000500000000000000" pitchFamily="2" charset="-70"/>
                <a:ea typeface="Calibri" panose="020F0502020204030204" pitchFamily="34" charset="0"/>
                <a:cs typeface="Poppins" panose="00000500000000000000" pitchFamily="2" charset="-70"/>
              </a:rPr>
              <a:t>visā projekta </a:t>
            </a:r>
            <a:r>
              <a:rPr lang="lv-LV" sz="2000" b="1">
                <a:solidFill>
                  <a:srgbClr val="000000"/>
                </a:solidFill>
                <a:latin typeface="Poppins" panose="00000500000000000000" pitchFamily="2" charset="-70"/>
                <a:ea typeface="Calibri" panose="020F0502020204030204" pitchFamily="34" charset="0"/>
                <a:cs typeface="Poppins" panose="00000500000000000000" pitchFamily="2" charset="-70"/>
              </a:rPr>
              <a:t>dzīves cikla laikā</a:t>
            </a:r>
            <a:endParaRPr lang="lv-LV" sz="2000" b="1">
              <a:solidFill>
                <a:srgbClr val="000000"/>
              </a:solidFill>
              <a:latin typeface="Poppins" panose="00000500000000000000" pitchFamily="2" charset="-70"/>
              <a:cs typeface="Poppins" panose="00000500000000000000" pitchFamily="2" charset="-70"/>
            </a:endParaRPr>
          </a:p>
          <a:p>
            <a:pPr marL="342900" indent="-342900">
              <a:spcBef>
                <a:spcPts val="800"/>
              </a:spcBef>
              <a:spcAft>
                <a:spcPts val="800"/>
              </a:spcAft>
              <a:buFont typeface="Poppins" panose="00000500000000000000" pitchFamily="2" charset="-70"/>
              <a:buChar char="◌"/>
            </a:pPr>
            <a:r>
              <a:rPr lang="lv-LV" sz="2000">
                <a:effectLst/>
                <a:latin typeface="Poppins" panose="00000500000000000000" pitchFamily="2" charset="-70"/>
                <a:ea typeface="Calibri" panose="020F0502020204030204" pitchFamily="34" charset="0"/>
                <a:cs typeface="Poppins" panose="00000500000000000000" pitchFamily="2" charset="-70"/>
              </a:rPr>
              <a:t>Finansējuma saņēmējs veic PSD nosacījumu izpildes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paškontroli</a:t>
            </a:r>
            <a:r>
              <a:rPr lang="lv-LV" sz="2000">
                <a:effectLst/>
                <a:latin typeface="Poppins" panose="00000500000000000000" pitchFamily="2" charset="-70"/>
                <a:ea typeface="Calibri" panose="020F0502020204030204" pitchFamily="34" charset="0"/>
                <a:cs typeface="Poppins" panose="00000500000000000000" pitchFamily="2" charset="-70"/>
              </a:rPr>
              <a:t>, izmantojot sagatavotos pārskatus </a:t>
            </a:r>
            <a:r>
              <a:rPr lang="lv-LV" sz="2000" b="1">
                <a:latin typeface="Poppins" panose="00000500000000000000" pitchFamily="2" charset="-70"/>
                <a:ea typeface="Calibri" panose="020F0502020204030204" pitchFamily="34" charset="0"/>
                <a:cs typeface="Poppins" panose="00000500000000000000" pitchFamily="2" charset="-70"/>
              </a:rPr>
              <a:t>un ir pilnībā atbildīgs par PSD nosacījumu ievērošanu</a:t>
            </a:r>
          </a:p>
          <a:p>
            <a:pPr marL="342900" indent="-342900">
              <a:spcBef>
                <a:spcPts val="800"/>
              </a:spcBef>
              <a:spcAft>
                <a:spcPts val="800"/>
              </a:spcAft>
              <a:buFont typeface="Poppins" panose="00000500000000000000" pitchFamily="2" charset="-70"/>
              <a:buChar char="◌"/>
            </a:pPr>
            <a:r>
              <a:rPr lang="lv-LV" sz="2000">
                <a:effectLst/>
                <a:latin typeface="Poppins" panose="00000500000000000000" pitchFamily="2" charset="-70"/>
                <a:ea typeface="Calibri" panose="020F0502020204030204" pitchFamily="34" charset="0"/>
                <a:cs typeface="Poppins" panose="00000500000000000000" pitchFamily="2" charset="-70"/>
              </a:rPr>
              <a:t>PSD pārskatus </a:t>
            </a:r>
            <a:r>
              <a:rPr lang="lv-LV" sz="2000" b="1">
                <a:effectLst/>
                <a:latin typeface="Poppins" panose="00000500000000000000" pitchFamily="2" charset="-70"/>
                <a:ea typeface="Calibri" panose="020F0502020204030204" pitchFamily="34" charset="0"/>
                <a:cs typeface="Poppins" panose="00000500000000000000" pitchFamily="2" charset="-70"/>
              </a:rPr>
              <a:t>iesniedz CFLA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pēc</a:t>
            </a:r>
            <a:r>
              <a:rPr lang="lv-LV" sz="2000" b="1">
                <a:effectLst/>
                <a:latin typeface="Poppins" panose="00000500000000000000" pitchFamily="2" charset="-70"/>
                <a:ea typeface="Calibri" panose="020F0502020204030204" pitchFamily="34" charset="0"/>
                <a:cs typeface="Poppins" panose="00000500000000000000" pitchFamily="2" charset="-70"/>
              </a:rPr>
              <a:t> tās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pieprasījuma</a:t>
            </a:r>
            <a:r>
              <a:rPr lang="lv-LV" sz="2000" b="1">
                <a:effectLst/>
                <a:latin typeface="Poppins" panose="00000500000000000000" pitchFamily="2" charset="-70"/>
                <a:ea typeface="Calibri" panose="020F0502020204030204" pitchFamily="34" charset="0"/>
                <a:cs typeface="Poppins" panose="00000500000000000000" pitchFamily="2" charset="-70"/>
              </a:rPr>
              <a:t> un</a:t>
            </a:r>
            <a:r>
              <a:rPr lang="lv-LV" sz="2000">
                <a:effectLst/>
                <a:latin typeface="Poppins" panose="00000500000000000000" pitchFamily="2" charset="-70"/>
                <a:ea typeface="Calibri" panose="020F0502020204030204" pitchFamily="34" charset="0"/>
                <a:cs typeface="Poppins" panose="00000500000000000000" pitchFamily="2" charset="-70"/>
              </a:rPr>
              <a:t> tajā gadījumā</a:t>
            </a:r>
            <a:r>
              <a:rPr lang="lv-LV" sz="2000" b="1">
                <a:effectLst/>
                <a:latin typeface="Poppins" panose="00000500000000000000" pitchFamily="2" charset="-70"/>
                <a:ea typeface="Calibri" panose="020F0502020204030204" pitchFamily="34" charset="0"/>
                <a:cs typeface="Poppins" panose="00000500000000000000" pitchFamily="2" charset="-70"/>
              </a:rPr>
              <a:t>, ja </a:t>
            </a:r>
            <a:r>
              <a:rPr lang="lv-LV" sz="2000">
                <a:effectLst/>
                <a:latin typeface="Poppins" panose="00000500000000000000" pitchFamily="2" charset="-70"/>
                <a:ea typeface="Calibri" panose="020F0502020204030204" pitchFamily="34" charset="0"/>
                <a:cs typeface="Poppins" panose="00000500000000000000" pitchFamily="2" charset="-70"/>
              </a:rPr>
              <a:t>finansējuma saņēmējs konstatē, ka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pārsniegts</a:t>
            </a:r>
            <a:r>
              <a:rPr lang="lv-LV" sz="2000">
                <a:effectLst/>
                <a:latin typeface="Poppins" panose="00000500000000000000" pitchFamily="2" charset="-70"/>
                <a:ea typeface="Calibri" panose="020F0502020204030204" pitchFamily="34" charset="0"/>
                <a:cs typeface="Poppins" panose="00000500000000000000" pitchFamily="2" charset="-70"/>
              </a:rPr>
              <a:t> atļautais </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PSD 20% apjoms </a:t>
            </a:r>
          </a:p>
        </p:txBody>
      </p:sp>
      <p:pic>
        <p:nvPicPr>
          <p:cNvPr id="30" name="Graphic 29" descr="Document outline">
            <a:extLst>
              <a:ext uri="{FF2B5EF4-FFF2-40B4-BE49-F238E27FC236}">
                <a16:creationId xmlns:a16="http://schemas.microsoft.com/office/drawing/2014/main" id="{54DFA0E3-D148-81FA-8816-0B75A019485D}"/>
              </a:ext>
            </a:extLst>
          </p:cNvPr>
          <p:cNvPicPr>
            <a:picLocks noChangeAspect="1"/>
          </p:cNvPicPr>
          <p:nvPr>
            <p:custDataLst>
              <p:tags r:id="rId9"/>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7180" y="4095991"/>
            <a:ext cx="2937750" cy="2937750"/>
          </a:xfrm>
          <a:prstGeom prst="rect">
            <a:avLst/>
          </a:prstGeom>
        </p:spPr>
      </p:pic>
      <p:pic>
        <p:nvPicPr>
          <p:cNvPr id="32" name="Graphic 31" descr="Hourglass 90% outline">
            <a:extLst>
              <a:ext uri="{FF2B5EF4-FFF2-40B4-BE49-F238E27FC236}">
                <a16:creationId xmlns:a16="http://schemas.microsoft.com/office/drawing/2014/main" id="{F5AE8BFB-1B01-4E13-3E21-3E29F35DB419}"/>
              </a:ext>
            </a:extLst>
          </p:cNvPr>
          <p:cNvPicPr>
            <a:picLocks noChangeAspect="1"/>
          </p:cNvPicPr>
          <p:nvPr>
            <p:custDataLst>
              <p:tags r:id="rId10"/>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298173" y="1057519"/>
            <a:ext cx="2902232" cy="2902232"/>
          </a:xfrm>
          <a:prstGeom prst="rect">
            <a:avLst/>
          </a:prstGeom>
        </p:spPr>
      </p:pic>
      <p:pic>
        <p:nvPicPr>
          <p:cNvPr id="34" name="Graphic 33" descr="Circles with arrows outline">
            <a:extLst>
              <a:ext uri="{FF2B5EF4-FFF2-40B4-BE49-F238E27FC236}">
                <a16:creationId xmlns:a16="http://schemas.microsoft.com/office/drawing/2014/main" id="{B847BE53-CAE4-C5A8-D99E-EF4F489D9CCD}"/>
              </a:ext>
            </a:extLst>
          </p:cNvPr>
          <p:cNvPicPr>
            <a:picLocks noChangeAspect="1"/>
          </p:cNvPicPr>
          <p:nvPr>
            <p:custDataLst>
              <p:tags r:id="rId11"/>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5392848" y="6878305"/>
            <a:ext cx="2902232" cy="2902232"/>
          </a:xfrm>
          <a:prstGeom prst="rect">
            <a:avLst/>
          </a:prstGeom>
        </p:spPr>
      </p:pic>
    </p:spTree>
    <p:extLst>
      <p:ext uri="{BB962C8B-B14F-4D97-AF65-F5344CB8AC3E}">
        <p14:creationId xmlns:p14="http://schemas.microsoft.com/office/powerpoint/2010/main" val="74071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1A629604-9D52-5A28-B3A2-A1F8AFDBE3DD}"/>
              </a:ext>
            </a:extLst>
          </p:cNvPr>
          <p:cNvSpPr/>
          <p:nvPr>
            <p:custDataLst>
              <p:tags r:id="rId1"/>
            </p:custDataLst>
          </p:nvPr>
        </p:nvSpPr>
        <p:spPr>
          <a:xfrm>
            <a:off x="-143546" y="0"/>
            <a:ext cx="18537909" cy="102996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9"/>
            <a:stretch>
              <a:fillRect l="-20312" r="-20312"/>
            </a:stretch>
          </a:blipFill>
        </p:spPr>
        <p:txBody>
          <a:bodyPr/>
          <a:lstStyle/>
          <a:p>
            <a:endParaRPr lang="lv-LV" spc="100"/>
          </a:p>
        </p:txBody>
      </p:sp>
      <p:sp>
        <p:nvSpPr>
          <p:cNvPr id="2" name="Freeform 2"/>
          <p:cNvSpPr/>
          <p:nvPr>
            <p:custDataLst>
              <p:tags r:id="rId2"/>
            </p:custDataLst>
          </p:nvPr>
        </p:nvSpPr>
        <p:spPr>
          <a:xfrm>
            <a:off x="-132008" y="0"/>
            <a:ext cx="18894956" cy="107442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9"/>
            <a:stretch>
              <a:fillRect l="-20312" r="-20312"/>
            </a:stretch>
          </a:blipFill>
        </p:spPr>
        <p:txBody>
          <a:bodyPr/>
          <a:lstStyle/>
          <a:p>
            <a:endParaRPr lang="lv-LV"/>
          </a:p>
        </p:txBody>
      </p:sp>
      <p:sp>
        <p:nvSpPr>
          <p:cNvPr id="7" name="TextBox 7"/>
          <p:cNvSpPr txBox="1"/>
          <p:nvPr>
            <p:custDataLst>
              <p:tags r:id="rId3"/>
            </p:custDataLst>
          </p:nvPr>
        </p:nvSpPr>
        <p:spPr>
          <a:xfrm>
            <a:off x="515999" y="521219"/>
            <a:ext cx="12420600" cy="742447"/>
          </a:xfrm>
          <a:prstGeom prst="rect">
            <a:avLst/>
          </a:prstGeom>
        </p:spPr>
        <p:txBody>
          <a:bodyPr wrap="square" lIns="0" tIns="0" rIns="0" bIns="0" rtlCol="0" anchor="t">
            <a:spAutoFit/>
          </a:bodyPr>
          <a:lstStyle/>
          <a:p>
            <a:pPr>
              <a:lnSpc>
                <a:spcPts val="6018"/>
              </a:lnSpc>
              <a:spcBef>
                <a:spcPct val="0"/>
              </a:spcBef>
            </a:pPr>
            <a:r>
              <a:rPr lang="lv-LV" sz="4298">
                <a:solidFill>
                  <a:srgbClr val="593C8F"/>
                </a:solidFill>
                <a:latin typeface="League Spartan"/>
              </a:rPr>
              <a:t>PAMATDARBĪBAS UN PSD PIEMĒRI</a:t>
            </a:r>
          </a:p>
        </p:txBody>
      </p:sp>
      <p:sp>
        <p:nvSpPr>
          <p:cNvPr id="13" name="TextBox 16">
            <a:extLst>
              <a:ext uri="{FF2B5EF4-FFF2-40B4-BE49-F238E27FC236}">
                <a16:creationId xmlns:a16="http://schemas.microsoft.com/office/drawing/2014/main" id="{3587DFD9-275D-B8A5-65D3-29BC1A043C3A}"/>
              </a:ext>
            </a:extLst>
          </p:cNvPr>
          <p:cNvSpPr txBox="1"/>
          <p:nvPr>
            <p:custDataLst>
              <p:tags r:id="rId4"/>
            </p:custDataLst>
          </p:nvPr>
        </p:nvSpPr>
        <p:spPr>
          <a:xfrm>
            <a:off x="4906056" y="1638588"/>
            <a:ext cx="4320000" cy="8197116"/>
          </a:xfrm>
          <a:prstGeom prst="rect">
            <a:avLst/>
          </a:prstGeom>
          <a:noFill/>
        </p:spPr>
        <p:txBody>
          <a:bodyPr wrap="square" lIns="0" tIns="0" rIns="0" bIns="0" rtlCol="0" anchor="t">
            <a:spAutoFit/>
          </a:bodyPr>
          <a:lstStyle/>
          <a:p>
            <a:r>
              <a:rPr lang="lv-LV" sz="1600" i="1" spc="100">
                <a:effectLst/>
                <a:latin typeface="Poppins" panose="00000500000000000000" pitchFamily="2" charset="-70"/>
                <a:ea typeface="Lato Bold" panose="020B0604020202020204" charset="0"/>
                <a:cs typeface="Poppins" panose="00000500000000000000" pitchFamily="2" charset="-70"/>
              </a:rPr>
              <a:t>Pašvaldību funkcija - </a:t>
            </a:r>
            <a:r>
              <a:rPr lang="lv-LV" sz="1600" b="1" i="1" spc="100">
                <a:solidFill>
                  <a:srgbClr val="7030A0"/>
                </a:solidFill>
                <a:effectLst/>
                <a:latin typeface="Poppins" panose="00000500000000000000" pitchFamily="2" charset="-70"/>
                <a:ea typeface="Lato Bold" panose="020B0604020202020204" charset="0"/>
                <a:cs typeface="Poppins" panose="00000500000000000000" pitchFamily="2" charset="-70"/>
              </a:rPr>
              <a:t>sniegt iedzīvotājiem daudzveidīgu kultūras piedāvājumu un iespēju piedalīties kultūras dzīvē</a:t>
            </a:r>
            <a:endParaRPr lang="lv-LV" sz="1600" b="1" i="1" spc="100">
              <a:solidFill>
                <a:srgbClr val="7030A0"/>
              </a:solidFill>
              <a:latin typeface="Poppins" panose="00000500000000000000" pitchFamily="2" charset="-70"/>
              <a:ea typeface="Lato Bold" panose="020B0604020202020204" charset="0"/>
              <a:cs typeface="Poppins" panose="00000500000000000000" pitchFamily="2" charset="-70"/>
            </a:endParaRPr>
          </a:p>
          <a:p>
            <a:endParaRPr lang="lv-LV" sz="1600" b="1" spc="100">
              <a:solidFill>
                <a:srgbClr val="7030A0"/>
              </a:solidFill>
              <a:latin typeface="Poppins" panose="00000500000000000000" pitchFamily="2" charset="-70"/>
              <a:ea typeface="Lato Bold" panose="020B0604020202020204" charset="0"/>
              <a:cs typeface="Poppins" panose="00000500000000000000" pitchFamily="2" charset="-70"/>
            </a:endParaRPr>
          </a:p>
          <a:p>
            <a:r>
              <a:rPr lang="lv-LV" sz="1600" b="1" spc="100">
                <a:solidFill>
                  <a:srgbClr val="7030A0"/>
                </a:solidFill>
                <a:latin typeface="Poppins" panose="00000500000000000000" pitchFamily="2" charset="-70"/>
                <a:ea typeface="Lato Bold" panose="020B0604020202020204" charset="0"/>
                <a:cs typeface="Poppins" panose="00000500000000000000" pitchFamily="2" charset="-70"/>
              </a:rPr>
              <a:t>PAMATDARBĪBA: </a:t>
            </a:r>
          </a:p>
          <a:p>
            <a:pPr marL="342900" indent="-342900">
              <a:spcBef>
                <a:spcPts val="400"/>
              </a:spcBef>
              <a:spcAft>
                <a:spcPts val="400"/>
              </a:spcAft>
              <a:buFont typeface="Poppins" panose="00000500000000000000" pitchFamily="2" charset="-70"/>
              <a:buChar char="◌"/>
            </a:pPr>
            <a:r>
              <a:rPr lang="lv-LV" sz="1600" spc="100" err="1">
                <a:effectLst/>
                <a:latin typeface="Poppins" panose="00000500000000000000" pitchFamily="2" charset="-70"/>
                <a:ea typeface="Lato Bold" panose="020B0604020202020204" charset="0"/>
                <a:cs typeface="Poppins" panose="00000500000000000000" pitchFamily="2" charset="-70"/>
              </a:rPr>
              <a:t>amatiermākslas</a:t>
            </a:r>
            <a:r>
              <a:rPr lang="lv-LV" sz="1600" spc="100">
                <a:effectLst/>
                <a:latin typeface="Poppins" panose="00000500000000000000" pitchFamily="2" charset="-70"/>
                <a:ea typeface="Lato Bold" panose="020B0604020202020204" charset="0"/>
                <a:cs typeface="Poppins" panose="00000500000000000000" pitchFamily="2" charset="-70"/>
              </a:rPr>
              <a:t> kolektīvu un pašvaldības kultūras darbinieku nogādāšanai </a:t>
            </a:r>
            <a:r>
              <a:rPr lang="lv-LV" sz="1600" b="1" spc="100">
                <a:effectLst/>
                <a:latin typeface="Poppins" panose="00000500000000000000" pitchFamily="2" charset="-70"/>
                <a:ea typeface="Lato Bold" panose="020B0604020202020204" charset="0"/>
                <a:cs typeface="Poppins" panose="00000500000000000000" pitchFamily="2" charset="-70"/>
              </a:rPr>
              <a:t>valsts vai pašvaldības mēroga kultūras pasākumos</a:t>
            </a:r>
            <a:endParaRPr lang="lv-LV" sz="1600" spc="100">
              <a:solidFill>
                <a:srgbClr val="000000"/>
              </a:solidFill>
              <a:latin typeface="Poppins" panose="00000500000000000000" pitchFamily="2" charset="-70"/>
              <a:ea typeface="Lato Bold" panose="020B0604020202020204" charset="0"/>
              <a:cs typeface="Poppins" panose="00000500000000000000" pitchFamily="2" charset="-70"/>
            </a:endParaRPr>
          </a:p>
          <a:p>
            <a:pPr marL="342900" indent="-342900">
              <a:spcBef>
                <a:spcPts val="400"/>
              </a:spcBef>
              <a:spcAft>
                <a:spcPts val="400"/>
              </a:spcAft>
              <a:buFont typeface="Poppins" panose="00000500000000000000" pitchFamily="2" charset="-70"/>
              <a:buChar char="◌"/>
            </a:pPr>
            <a:r>
              <a:rPr lang="lv-LV" sz="1600" spc="100">
                <a:effectLst/>
                <a:latin typeface="Poppins" panose="00000500000000000000" pitchFamily="2" charset="-70"/>
                <a:ea typeface="Lato Bold" panose="020B0604020202020204" charset="0"/>
                <a:cs typeface="Poppins" panose="00000500000000000000" pitchFamily="2" charset="-70"/>
              </a:rPr>
              <a:t>muzikālā kolektīva dalībnieku nogādāšanai </a:t>
            </a:r>
            <a:r>
              <a:rPr lang="lv-LV" sz="1600" b="1" spc="100">
                <a:effectLst/>
                <a:latin typeface="Poppins" panose="00000500000000000000" pitchFamily="2" charset="-70"/>
                <a:ea typeface="Lato Bold" panose="020B0604020202020204" charset="0"/>
                <a:cs typeface="Poppins" panose="00000500000000000000" pitchFamily="2" charset="-70"/>
              </a:rPr>
              <a:t>uz mēģinājuma norises vietu pašvaldības administratīvajā teritorijā</a:t>
            </a:r>
            <a:endParaRPr lang="en-US" sz="1600" b="1" spc="100">
              <a:effectLst/>
              <a:latin typeface="Poppins" panose="00000500000000000000" pitchFamily="2" charset="-70"/>
              <a:ea typeface="Lato Bold" panose="020B0604020202020204" charset="0"/>
              <a:cs typeface="Poppins" panose="00000500000000000000" pitchFamily="2" charset="-70"/>
            </a:endParaRPr>
          </a:p>
          <a:p>
            <a:pPr>
              <a:spcBef>
                <a:spcPts val="400"/>
              </a:spcBef>
              <a:spcAft>
                <a:spcPts val="400"/>
              </a:spcAft>
            </a:pPr>
            <a:endParaRPr lang="en-US" sz="1600" b="1" spc="100">
              <a:latin typeface="Poppins" panose="00000500000000000000" pitchFamily="2" charset="-70"/>
              <a:ea typeface="Lato Bold" panose="020B0604020202020204" charset="0"/>
              <a:cs typeface="Poppins" panose="00000500000000000000" pitchFamily="2" charset="-70"/>
            </a:endParaRPr>
          </a:p>
          <a:p>
            <a:pPr>
              <a:spcBef>
                <a:spcPts val="400"/>
              </a:spcBef>
              <a:spcAft>
                <a:spcPts val="400"/>
              </a:spcAft>
            </a:pPr>
            <a:r>
              <a:rPr lang="lv-LV" sz="1600" b="1" spc="100">
                <a:solidFill>
                  <a:srgbClr val="7030A0"/>
                </a:solidFill>
                <a:latin typeface="Poppins" panose="00000500000000000000" pitchFamily="2" charset="-70"/>
                <a:ea typeface="Lato Bold" panose="020B0604020202020204" charset="0"/>
                <a:cs typeface="Poppins" panose="00000500000000000000" pitchFamily="2" charset="-70"/>
              </a:rPr>
              <a:t>PSD: </a:t>
            </a:r>
          </a:p>
          <a:p>
            <a:pPr marL="342900" indent="-342900" algn="just">
              <a:spcBef>
                <a:spcPts val="400"/>
              </a:spcBef>
              <a:spcAft>
                <a:spcPts val="400"/>
              </a:spcAft>
              <a:buFont typeface="Poppins" panose="00000500000000000000" pitchFamily="2" charset="-70"/>
              <a:buChar char="◌"/>
            </a:pPr>
            <a:r>
              <a:rPr lang="lv-LV" sz="1600" spc="100">
                <a:effectLst/>
                <a:latin typeface="Poppins" panose="00000500000000000000" pitchFamily="2" charset="-70"/>
                <a:ea typeface="Lato Bold" panose="020B0604020202020204" charset="0"/>
                <a:cs typeface="Poppins" panose="00000500000000000000" pitchFamily="2" charset="-70"/>
              </a:rPr>
              <a:t>pašvaldības deju kolektīvu vadītāju nogādāšana </a:t>
            </a:r>
            <a:r>
              <a:rPr lang="lv-LV" sz="1600" b="1" spc="100">
                <a:effectLst/>
                <a:latin typeface="Poppins" panose="00000500000000000000" pitchFamily="2" charset="-70"/>
                <a:ea typeface="Lato Bold" panose="020B0604020202020204" charset="0"/>
                <a:cs typeface="Poppins" panose="00000500000000000000" pitchFamily="2" charset="-70"/>
              </a:rPr>
              <a:t>profesionālās kompetences pilnveides kursos </a:t>
            </a:r>
            <a:r>
              <a:rPr lang="lv-LV" sz="1600" spc="100">
                <a:effectLst/>
                <a:latin typeface="Poppins" panose="00000500000000000000" pitchFamily="2" charset="-70"/>
                <a:ea typeface="Lato Bold" panose="020B0604020202020204" charset="0"/>
                <a:cs typeface="Poppins" panose="00000500000000000000" pitchFamily="2" charset="-70"/>
              </a:rPr>
              <a:t>un atpakaļ</a:t>
            </a:r>
          </a:p>
          <a:p>
            <a:pPr marL="342900" indent="-342900">
              <a:spcBef>
                <a:spcPts val="400"/>
              </a:spcBef>
              <a:spcAft>
                <a:spcPts val="400"/>
              </a:spcAft>
              <a:buFont typeface="Poppins" panose="00000500000000000000" pitchFamily="2" charset="-70"/>
              <a:buChar char="◌"/>
            </a:pPr>
            <a:r>
              <a:rPr lang="lv-LV" sz="1600" spc="100" err="1">
                <a:latin typeface="Poppins" panose="00000500000000000000" pitchFamily="2" charset="-70"/>
                <a:ea typeface="Lato Bold" panose="020B0604020202020204" charset="0"/>
                <a:cs typeface="Poppins" panose="00000500000000000000" pitchFamily="2" charset="-70"/>
              </a:rPr>
              <a:t>a</a:t>
            </a:r>
            <a:r>
              <a:rPr lang="lv-LV" sz="1600" spc="100" err="1">
                <a:effectLst/>
                <a:latin typeface="Poppins" panose="00000500000000000000" pitchFamily="2" charset="-70"/>
                <a:ea typeface="Lato Bold" panose="020B0604020202020204" charset="0"/>
                <a:cs typeface="Poppins" panose="00000500000000000000" pitchFamily="2" charset="-70"/>
              </a:rPr>
              <a:t>matiermākslas</a:t>
            </a:r>
            <a:r>
              <a:rPr lang="lv-LV" sz="1600" spc="100">
                <a:effectLst/>
                <a:latin typeface="Poppins" panose="00000500000000000000" pitchFamily="2" charset="-70"/>
                <a:ea typeface="Lato Bold" panose="020B0604020202020204" charset="0"/>
                <a:cs typeface="Poppins" panose="00000500000000000000" pitchFamily="2" charset="-70"/>
              </a:rPr>
              <a:t> kolektīvu un to vadītāju nogādāšana </a:t>
            </a:r>
            <a:r>
              <a:rPr lang="lv-LV" sz="1600" b="1" spc="100">
                <a:effectLst/>
                <a:latin typeface="Poppins" panose="00000500000000000000" pitchFamily="2" charset="-70"/>
                <a:ea typeface="Lato Bold" panose="020B0604020202020204" charset="0"/>
                <a:cs typeface="Poppins" panose="00000500000000000000" pitchFamily="2" charset="-70"/>
              </a:rPr>
              <a:t>uz citu pašvaldību priekšnesumu sniegšanai </a:t>
            </a:r>
            <a:r>
              <a:rPr lang="lv-LV" sz="1600" spc="100">
                <a:effectLst/>
                <a:latin typeface="Poppins" panose="00000500000000000000" pitchFamily="2" charset="-70"/>
                <a:ea typeface="Lato Bold" panose="020B0604020202020204" charset="0"/>
                <a:cs typeface="Poppins" panose="00000500000000000000" pitchFamily="2" charset="-70"/>
              </a:rPr>
              <a:t>šīs pašvaldības rīkoto </a:t>
            </a:r>
            <a:r>
              <a:rPr lang="lv-LV" sz="1600" b="1" spc="100">
                <a:effectLst/>
                <a:latin typeface="Poppins" panose="00000500000000000000" pitchFamily="2" charset="-70"/>
                <a:ea typeface="Lato Bold" panose="020B0604020202020204" charset="0"/>
                <a:cs typeface="Poppins" panose="00000500000000000000" pitchFamily="2" charset="-70"/>
              </a:rPr>
              <a:t>pilsētas svētku ietvaros</a:t>
            </a:r>
            <a:endParaRPr lang="lv-LV" sz="1600" b="1" spc="100">
              <a:solidFill>
                <a:srgbClr val="7030A0"/>
              </a:solidFill>
              <a:latin typeface="Poppins" panose="00000500000000000000" pitchFamily="2" charset="-70"/>
              <a:ea typeface="Lato Bold" panose="020B0604020202020204" charset="0"/>
              <a:cs typeface="Poppins" panose="00000500000000000000" pitchFamily="2" charset="-70"/>
            </a:endParaRPr>
          </a:p>
        </p:txBody>
      </p:sp>
      <p:sp>
        <p:nvSpPr>
          <p:cNvPr id="14" name="TextBox 16">
            <a:extLst>
              <a:ext uri="{FF2B5EF4-FFF2-40B4-BE49-F238E27FC236}">
                <a16:creationId xmlns:a16="http://schemas.microsoft.com/office/drawing/2014/main" id="{6133972E-71BF-D6E6-F70B-D5296B0D6792}"/>
              </a:ext>
            </a:extLst>
          </p:cNvPr>
          <p:cNvSpPr txBox="1"/>
          <p:nvPr>
            <p:custDataLst>
              <p:tags r:id="rId5"/>
            </p:custDataLst>
          </p:nvPr>
        </p:nvSpPr>
        <p:spPr>
          <a:xfrm>
            <a:off x="314920" y="1638588"/>
            <a:ext cx="4320000" cy="8104783"/>
          </a:xfrm>
          <a:prstGeom prst="rect">
            <a:avLst/>
          </a:prstGeom>
          <a:noFill/>
        </p:spPr>
        <p:txBody>
          <a:bodyPr wrap="square" lIns="0" tIns="0" rIns="0" bIns="0" rtlCol="0" anchor="t">
            <a:spAutoFit/>
          </a:bodyPr>
          <a:lstStyle/>
          <a:p>
            <a:r>
              <a:rPr lang="lv-LV" sz="1600" i="1" spc="100">
                <a:effectLst/>
                <a:latin typeface="Poppins" panose="00000500000000000000" pitchFamily="2" charset="-70"/>
                <a:ea typeface="Lato Bold" panose="020B0604020202020204" charset="0"/>
                <a:cs typeface="Poppins" panose="00000500000000000000" pitchFamily="2" charset="-70"/>
              </a:rPr>
              <a:t>Pašvaldību funkcija - </a:t>
            </a:r>
            <a:r>
              <a:rPr lang="lv-LV" sz="1600" b="1" i="1" spc="100">
                <a:solidFill>
                  <a:srgbClr val="7030A0"/>
                </a:solidFill>
                <a:effectLst/>
                <a:latin typeface="Poppins" panose="00000500000000000000" pitchFamily="2" charset="-70"/>
                <a:ea typeface="Lato Bold" panose="020B0604020202020204" charset="0"/>
                <a:cs typeface="Poppins" panose="00000500000000000000" pitchFamily="2" charset="-70"/>
              </a:rPr>
              <a:t>gādāt par iedzīvotāju izglītību</a:t>
            </a:r>
            <a:endParaRPr lang="lv-LV" sz="1600" i="1" spc="100">
              <a:solidFill>
                <a:srgbClr val="7030A0"/>
              </a:solidFill>
              <a:latin typeface="Poppins" panose="00000500000000000000" pitchFamily="2" charset="-70"/>
              <a:ea typeface="Lato Bold" panose="020B0604020202020204" charset="0"/>
              <a:cs typeface="Poppins" panose="00000500000000000000" pitchFamily="2" charset="-70"/>
            </a:endParaRPr>
          </a:p>
          <a:p>
            <a:endParaRPr lang="lv-LV" sz="1600" b="1" spc="100">
              <a:solidFill>
                <a:srgbClr val="7030A0"/>
              </a:solidFill>
              <a:latin typeface="Poppins" panose="00000500000000000000" pitchFamily="2" charset="-70"/>
              <a:ea typeface="Lato Bold" panose="020B0604020202020204" charset="0"/>
              <a:cs typeface="Poppins" panose="00000500000000000000" pitchFamily="2" charset="-70"/>
            </a:endParaRPr>
          </a:p>
          <a:p>
            <a:r>
              <a:rPr lang="lv-LV" sz="1600" b="1" spc="100">
                <a:solidFill>
                  <a:srgbClr val="7030A0"/>
                </a:solidFill>
                <a:latin typeface="Poppins" panose="00000500000000000000" pitchFamily="2" charset="-70"/>
                <a:ea typeface="Lato Bold" panose="020B0604020202020204" charset="0"/>
                <a:cs typeface="Poppins" panose="00000500000000000000" pitchFamily="2" charset="-70"/>
              </a:rPr>
              <a:t>PAMATDARBĪBA: </a:t>
            </a:r>
          </a:p>
          <a:p>
            <a:pPr marL="342900" indent="-342900">
              <a:spcBef>
                <a:spcPts val="400"/>
              </a:spcBef>
              <a:spcAft>
                <a:spcPts val="400"/>
              </a:spcAft>
              <a:buFont typeface="Poppins" panose="00000500000000000000" pitchFamily="2" charset="-70"/>
              <a:buChar char="◌"/>
            </a:pPr>
            <a:r>
              <a:rPr lang="lv-LV" sz="1600" spc="100">
                <a:latin typeface="Poppins" panose="00000500000000000000" pitchFamily="2" charset="-70"/>
                <a:ea typeface="Lato Bold" panose="020B0604020202020204" charset="0"/>
                <a:cs typeface="Poppins" panose="00000500000000000000" pitchFamily="2" charset="-70"/>
              </a:rPr>
              <a:t>i</a:t>
            </a:r>
            <a:r>
              <a:rPr lang="lv-LV" sz="1600" spc="100">
                <a:effectLst/>
                <a:latin typeface="Poppins" panose="00000500000000000000" pitchFamily="2" charset="-70"/>
                <a:ea typeface="Lato Bold" panose="020B0604020202020204" charset="0"/>
                <a:cs typeface="Poppins" panose="00000500000000000000" pitchFamily="2" charset="-70"/>
              </a:rPr>
              <a:t>zglītojamo </a:t>
            </a:r>
            <a:r>
              <a:rPr lang="lv-LV" sz="1600" b="1" spc="100">
                <a:effectLst/>
                <a:latin typeface="Poppins" panose="00000500000000000000" pitchFamily="2" charset="-70"/>
                <a:ea typeface="Lato Bold" panose="020B0604020202020204" charset="0"/>
                <a:cs typeface="Poppins" panose="00000500000000000000" pitchFamily="2" charset="-70"/>
              </a:rPr>
              <a:t>nogādāšana vispārējās izglītības sniegšanas vietā</a:t>
            </a:r>
            <a:r>
              <a:rPr lang="lv-LV" sz="1600" spc="100">
                <a:effectLst/>
                <a:latin typeface="Poppins" panose="00000500000000000000" pitchFamily="2" charset="-70"/>
                <a:ea typeface="Lato Bold" panose="020B0604020202020204" charset="0"/>
                <a:cs typeface="Poppins" panose="00000500000000000000" pitchFamily="2" charset="-70"/>
              </a:rPr>
              <a:t>, arī to izglītojamo, kas apgūst profesionālās ievirzes programmu </a:t>
            </a:r>
            <a:endParaRPr lang="en-US" sz="1600" spc="100">
              <a:effectLst/>
              <a:latin typeface="Poppins" panose="00000500000000000000" pitchFamily="2" charset="-70"/>
              <a:ea typeface="Lato Bold" panose="020B0604020202020204" charset="0"/>
              <a:cs typeface="Poppins" panose="00000500000000000000" pitchFamily="2" charset="-70"/>
            </a:endParaRPr>
          </a:p>
          <a:p>
            <a:pPr marL="342900" indent="-342900">
              <a:spcBef>
                <a:spcPts val="400"/>
              </a:spcBef>
              <a:spcAft>
                <a:spcPts val="400"/>
              </a:spcAft>
              <a:buFont typeface="Poppins" panose="00000500000000000000" pitchFamily="2" charset="-70"/>
              <a:buChar char="◌"/>
            </a:pPr>
            <a:r>
              <a:rPr lang="lv-LV" sz="1600" spc="100">
                <a:effectLst/>
                <a:latin typeface="Poppins" panose="00000500000000000000" pitchFamily="2" charset="-70"/>
                <a:ea typeface="Lato Bold" panose="020B0604020202020204" charset="0"/>
                <a:cs typeface="Poppins" panose="00000500000000000000" pitchFamily="2" charset="-70"/>
              </a:rPr>
              <a:t>Izglītojamo nogādāšana </a:t>
            </a:r>
            <a:r>
              <a:rPr lang="lv-LV" sz="1600" b="1" spc="100">
                <a:effectLst/>
                <a:latin typeface="Poppins" panose="00000500000000000000" pitchFamily="2" charset="-70"/>
                <a:ea typeface="Lato Bold" panose="020B0604020202020204" charset="0"/>
                <a:cs typeface="Poppins" panose="00000500000000000000" pitchFamily="2" charset="-70"/>
              </a:rPr>
              <a:t>mācību ekskursijā</a:t>
            </a:r>
            <a:r>
              <a:rPr lang="lv-LV" sz="1600" b="1" spc="100">
                <a:latin typeface="Poppins" panose="00000500000000000000" pitchFamily="2" charset="-70"/>
                <a:ea typeface="Lato Bold" panose="020B0604020202020204" charset="0"/>
                <a:cs typeface="Poppins" panose="00000500000000000000" pitchFamily="2" charset="-70"/>
              </a:rPr>
              <a:t>s, </a:t>
            </a:r>
            <a:r>
              <a:rPr lang="lv-LV" sz="1600" b="1" spc="100">
                <a:effectLst/>
                <a:latin typeface="Poppins" panose="00000500000000000000" pitchFamily="2" charset="-70"/>
                <a:ea typeface="Lato Bold" panose="020B0604020202020204" charset="0"/>
                <a:cs typeface="Poppins" panose="00000500000000000000" pitchFamily="2" charset="-70"/>
              </a:rPr>
              <a:t> olimpi</a:t>
            </a:r>
            <a:r>
              <a:rPr lang="lv-LV" sz="1600" b="1" spc="100">
                <a:latin typeface="Poppins" panose="00000500000000000000" pitchFamily="2" charset="-70"/>
                <a:ea typeface="Lato Bold" panose="020B0604020202020204" charset="0"/>
                <a:cs typeface="Poppins" panose="00000500000000000000" pitchFamily="2" charset="-70"/>
              </a:rPr>
              <a:t>ādēs, ja to paredz mācību programma</a:t>
            </a:r>
            <a:endParaRPr lang="en-US" sz="1600" b="1" spc="100">
              <a:latin typeface="Poppins" panose="00000500000000000000" pitchFamily="2" charset="-70"/>
              <a:ea typeface="Lato Bold" panose="020B0604020202020204" charset="0"/>
              <a:cs typeface="Poppins" panose="00000500000000000000" pitchFamily="2" charset="-70"/>
            </a:endParaRPr>
          </a:p>
          <a:p>
            <a:pPr>
              <a:spcBef>
                <a:spcPts val="400"/>
              </a:spcBef>
              <a:spcAft>
                <a:spcPts val="400"/>
              </a:spcAft>
            </a:pPr>
            <a:endParaRPr lang="lv-LV" sz="1600" spc="100">
              <a:latin typeface="Poppins" panose="00000500000000000000" pitchFamily="2" charset="-70"/>
              <a:ea typeface="Lato Bold" panose="020B0604020202020204" charset="0"/>
              <a:cs typeface="Poppins" panose="00000500000000000000" pitchFamily="2" charset="-70"/>
            </a:endParaRPr>
          </a:p>
          <a:p>
            <a:pPr algn="just">
              <a:spcBef>
                <a:spcPts val="1200"/>
              </a:spcBef>
            </a:pPr>
            <a:r>
              <a:rPr lang="lv-LV" sz="1600" b="1" spc="100">
                <a:solidFill>
                  <a:srgbClr val="7030A0"/>
                </a:solidFill>
                <a:latin typeface="Poppins" panose="00000500000000000000" pitchFamily="2" charset="-70"/>
                <a:ea typeface="Lato Bold" panose="020B0604020202020204" charset="0"/>
                <a:cs typeface="Poppins" panose="00000500000000000000" pitchFamily="2" charset="-70"/>
              </a:rPr>
              <a:t>PSD: </a:t>
            </a:r>
          </a:p>
          <a:p>
            <a:pPr marL="342900" indent="-342900">
              <a:spcBef>
                <a:spcPts val="400"/>
              </a:spcBef>
              <a:spcAft>
                <a:spcPts val="400"/>
              </a:spcAft>
              <a:buFont typeface="Poppins" panose="00000500000000000000" pitchFamily="2" charset="-70"/>
              <a:buChar char="◌"/>
            </a:pPr>
            <a:r>
              <a:rPr lang="lv-LV" sz="1600" spc="100">
                <a:effectLst/>
                <a:latin typeface="Poppins" panose="00000500000000000000" pitchFamily="2" charset="-70"/>
                <a:ea typeface="Lato Bold" panose="020B0604020202020204" charset="0"/>
                <a:cs typeface="Poppins" panose="00000500000000000000" pitchFamily="2" charset="-70"/>
              </a:rPr>
              <a:t>Izglītojamo, kas apgūst </a:t>
            </a:r>
            <a:r>
              <a:rPr lang="lv-LV" sz="1600" b="1" spc="100">
                <a:effectLst/>
                <a:latin typeface="Poppins" panose="00000500000000000000" pitchFamily="2" charset="-70"/>
                <a:ea typeface="Lato Bold" panose="020B0604020202020204" charset="0"/>
                <a:cs typeface="Poppins" panose="00000500000000000000" pitchFamily="2" charset="-70"/>
              </a:rPr>
              <a:t>profesionālās ievirzes </a:t>
            </a:r>
            <a:r>
              <a:rPr lang="lv-LV" sz="1600" spc="100">
                <a:effectLst/>
                <a:latin typeface="Poppins" panose="00000500000000000000" pitchFamily="2" charset="-70"/>
                <a:ea typeface="Lato Bold" panose="020B0604020202020204" charset="0"/>
                <a:cs typeface="Poppins" panose="00000500000000000000" pitchFamily="2" charset="-70"/>
              </a:rPr>
              <a:t>programmu, nogādāšana vispārējās izglītības iestādē </a:t>
            </a:r>
            <a:r>
              <a:rPr lang="lv-LV" sz="1600" b="1" spc="100">
                <a:effectLst/>
                <a:latin typeface="Poppins" panose="00000500000000000000" pitchFamily="2" charset="-70"/>
                <a:ea typeface="Lato Bold" panose="020B0604020202020204" charset="0"/>
                <a:cs typeface="Poppins" panose="00000500000000000000" pitchFamily="2" charset="-70"/>
              </a:rPr>
              <a:t>ar atsevišķu reisu</a:t>
            </a:r>
          </a:p>
          <a:p>
            <a:pPr marL="342900" indent="-342900">
              <a:spcBef>
                <a:spcPts val="400"/>
              </a:spcBef>
              <a:spcAft>
                <a:spcPts val="400"/>
              </a:spcAft>
              <a:buFont typeface="Poppins" panose="00000500000000000000" pitchFamily="2" charset="-70"/>
              <a:buChar char="◌"/>
            </a:pPr>
            <a:r>
              <a:rPr lang="lv-LV" sz="1600" spc="100">
                <a:solidFill>
                  <a:srgbClr val="000000"/>
                </a:solidFill>
                <a:latin typeface="Poppins" panose="00000500000000000000" pitchFamily="2" charset="-70"/>
                <a:ea typeface="Lato Bold" panose="020B0604020202020204" charset="0"/>
                <a:cs typeface="Poppins" panose="00000500000000000000" pitchFamily="2" charset="-70"/>
              </a:rPr>
              <a:t>Izglītojamo nogādāšana uz  </a:t>
            </a:r>
            <a:r>
              <a:rPr lang="lv-LV" sz="1600" b="1" spc="100">
                <a:solidFill>
                  <a:srgbClr val="000000"/>
                </a:solidFill>
                <a:latin typeface="Poppins" panose="00000500000000000000" pitchFamily="2" charset="-70"/>
                <a:ea typeface="Lato Bold" panose="020B0604020202020204" charset="0"/>
                <a:cs typeface="Poppins" panose="00000500000000000000" pitchFamily="2" charset="-70"/>
              </a:rPr>
              <a:t>teātra izrādi, koncertu vai citu pasākumu, kas nav paredzēts akreditētajā mācību programmā</a:t>
            </a:r>
            <a:r>
              <a:rPr lang="lv-LV" sz="1600" spc="100">
                <a:solidFill>
                  <a:srgbClr val="000000"/>
                </a:solidFill>
                <a:latin typeface="Poppins" panose="00000500000000000000" pitchFamily="2" charset="-70"/>
                <a:ea typeface="Lato Bold" panose="020B0604020202020204" charset="0"/>
                <a:cs typeface="Poppins" panose="00000500000000000000" pitchFamily="2" charset="-70"/>
              </a:rPr>
              <a:t>, </a:t>
            </a:r>
          </a:p>
          <a:p>
            <a:pPr marL="342900" indent="-342900">
              <a:spcBef>
                <a:spcPts val="400"/>
              </a:spcBef>
              <a:spcAft>
                <a:spcPts val="400"/>
              </a:spcAft>
              <a:buFont typeface="Poppins" panose="00000500000000000000" pitchFamily="2" charset="-70"/>
              <a:buChar char="◌"/>
            </a:pPr>
            <a:r>
              <a:rPr lang="lv-LV" sz="1600" b="1" spc="100">
                <a:solidFill>
                  <a:srgbClr val="000000"/>
                </a:solidFill>
                <a:effectLst/>
                <a:latin typeface="Poppins" panose="00000500000000000000" pitchFamily="2" charset="-70"/>
                <a:ea typeface="Calibri" panose="020F0502020204030204" pitchFamily="34" charset="0"/>
                <a:cs typeface="Poppins" panose="00000500000000000000" pitchFamily="2" charset="-70"/>
              </a:rPr>
              <a:t>Izglītības personāla nogādāšana seminārā </a:t>
            </a:r>
            <a:r>
              <a:rPr lang="lv-LV" sz="1600" spc="100">
                <a:solidFill>
                  <a:srgbClr val="000000"/>
                </a:solidFill>
                <a:effectLst/>
                <a:latin typeface="Poppins" panose="00000500000000000000" pitchFamily="2" charset="-70"/>
                <a:ea typeface="Calibri" panose="020F0502020204030204" pitchFamily="34" charset="0"/>
                <a:cs typeface="Poppins" panose="00000500000000000000" pitchFamily="2" charset="-70"/>
              </a:rPr>
              <a:t>akreditēto mācību programmu ietvaros</a:t>
            </a:r>
            <a:endParaRPr lang="lv-LV" sz="1600" spc="100">
              <a:solidFill>
                <a:srgbClr val="000000"/>
              </a:solidFill>
              <a:latin typeface="Poppins" panose="00000500000000000000" pitchFamily="2" charset="-70"/>
              <a:ea typeface="Lato Bold" panose="020B0604020202020204" charset="0"/>
              <a:cs typeface="Poppins" panose="00000500000000000000" pitchFamily="2" charset="-70"/>
            </a:endParaRPr>
          </a:p>
        </p:txBody>
      </p:sp>
      <p:sp>
        <p:nvSpPr>
          <p:cNvPr id="17" name="TextBox 16">
            <a:extLst>
              <a:ext uri="{FF2B5EF4-FFF2-40B4-BE49-F238E27FC236}">
                <a16:creationId xmlns:a16="http://schemas.microsoft.com/office/drawing/2014/main" id="{6F693135-BB7F-8BDE-A5AC-1488FAA07FAB}"/>
              </a:ext>
            </a:extLst>
          </p:cNvPr>
          <p:cNvSpPr txBox="1"/>
          <p:nvPr>
            <p:custDataLst>
              <p:tags r:id="rId6"/>
            </p:custDataLst>
          </p:nvPr>
        </p:nvSpPr>
        <p:spPr>
          <a:xfrm>
            <a:off x="9497192" y="1641559"/>
            <a:ext cx="4320000" cy="6555641"/>
          </a:xfrm>
          <a:prstGeom prst="rect">
            <a:avLst/>
          </a:prstGeom>
          <a:noFill/>
        </p:spPr>
        <p:txBody>
          <a:bodyPr wrap="square" lIns="0" tIns="0" rIns="0" bIns="0" rtlCol="0" anchor="t">
            <a:spAutoFit/>
          </a:bodyPr>
          <a:lstStyle/>
          <a:p>
            <a:pPr algn="just">
              <a:spcBef>
                <a:spcPct val="0"/>
              </a:spcBef>
            </a:pPr>
            <a:r>
              <a:rPr lang="lv-LV" sz="1600" i="1">
                <a:solidFill>
                  <a:srgbClr val="000000"/>
                </a:solidFill>
                <a:effectLst/>
                <a:latin typeface="Poppins" panose="00000500000000000000" pitchFamily="2" charset="-70"/>
                <a:ea typeface="Calibri" panose="020F0502020204030204" pitchFamily="34" charset="0"/>
                <a:cs typeface="Poppins" panose="00000500000000000000" pitchFamily="2" charset="-70"/>
              </a:rPr>
              <a:t>Pašvaldību funkcija -</a:t>
            </a:r>
            <a:r>
              <a:rPr lang="lv-LV" sz="1600" i="1">
                <a:effectLst/>
                <a:latin typeface="Poppins" panose="00000500000000000000" pitchFamily="2" charset="-70"/>
                <a:ea typeface="Calibri" panose="020F0502020204030204" pitchFamily="34" charset="0"/>
                <a:cs typeface="Poppins" panose="00000500000000000000" pitchFamily="2" charset="-70"/>
              </a:rPr>
              <a:t> </a:t>
            </a:r>
            <a:r>
              <a:rPr lang="lv-LV" sz="1600" b="1" i="1">
                <a:solidFill>
                  <a:srgbClr val="7030A0"/>
                </a:solidFill>
                <a:effectLst/>
                <a:latin typeface="Poppins" panose="00000500000000000000" pitchFamily="2" charset="-70"/>
                <a:ea typeface="Calibri" panose="020F0502020204030204" pitchFamily="34" charset="0"/>
                <a:cs typeface="Poppins" panose="00000500000000000000" pitchFamily="2" charset="-70"/>
              </a:rPr>
              <a:t>nodrošināt iedzīvotājiem atbalstu sociālo problēmu risināšanā, kā arī iespēju saņemt sociālo palīdzību un sociālos pakalpojumus</a:t>
            </a:r>
            <a:endParaRPr lang="en-US" sz="1600" b="1" i="1">
              <a:solidFill>
                <a:srgbClr val="7030A0"/>
              </a:solidFill>
              <a:effectLst/>
              <a:latin typeface="Poppins" panose="00000500000000000000" pitchFamily="2" charset="-70"/>
              <a:ea typeface="Calibri" panose="020F0502020204030204" pitchFamily="34" charset="0"/>
              <a:cs typeface="Poppins" panose="00000500000000000000" pitchFamily="2" charset="-70"/>
            </a:endParaRPr>
          </a:p>
          <a:p>
            <a:pPr algn="just">
              <a:spcBef>
                <a:spcPct val="0"/>
              </a:spcBef>
            </a:pPr>
            <a:endParaRPr lang="lv-LV" sz="1600" b="1">
              <a:solidFill>
                <a:srgbClr val="7030A0"/>
              </a:solidFill>
              <a:latin typeface="Poppins" panose="00000500000000000000" pitchFamily="2" charset="-70"/>
              <a:ea typeface="Lato Bold" panose="020B0604020202020204" charset="0"/>
              <a:cs typeface="Poppins" panose="00000500000000000000" pitchFamily="2" charset="-70"/>
            </a:endParaRPr>
          </a:p>
          <a:p>
            <a:pPr algn="just">
              <a:spcBef>
                <a:spcPct val="0"/>
              </a:spcBef>
            </a:pPr>
            <a:r>
              <a:rPr lang="lv-LV" sz="1600" b="1">
                <a:solidFill>
                  <a:srgbClr val="7030A0"/>
                </a:solidFill>
                <a:latin typeface="Poppins" panose="00000500000000000000" pitchFamily="2" charset="-70"/>
                <a:ea typeface="Lato Bold" panose="020B0604020202020204" charset="0"/>
                <a:cs typeface="Poppins" panose="00000500000000000000" pitchFamily="2" charset="-70"/>
              </a:rPr>
              <a:t>PAMATDARBĪBA: </a:t>
            </a:r>
            <a:r>
              <a:rPr lang="lv-LV" sz="1600">
                <a:effectLst/>
                <a:latin typeface="Poppins" panose="00000500000000000000" pitchFamily="2" charset="-70"/>
                <a:ea typeface="Calibri" panose="020F0502020204030204" pitchFamily="34" charset="0"/>
                <a:cs typeface="Poppins" panose="00000500000000000000" pitchFamily="2" charset="-70"/>
              </a:rPr>
              <a:t>sociālās aprūpes saņēmēju vai sociālās rehabilitācijas institūciju iemītnieku, </a:t>
            </a:r>
            <a:r>
              <a:rPr lang="lv-LV" sz="1600" b="1">
                <a:effectLst/>
                <a:latin typeface="Poppins" panose="00000500000000000000" pitchFamily="2" charset="-70"/>
                <a:ea typeface="Calibri" panose="020F0502020204030204" pitchFamily="34" charset="0"/>
                <a:cs typeface="Poppins" panose="00000500000000000000" pitchFamily="2" charset="-70"/>
              </a:rPr>
              <a:t>nogādāšana uz medicīniskām pārbaudēm vai procedūrām </a:t>
            </a:r>
            <a:r>
              <a:rPr lang="lv-LV" sz="1600">
                <a:effectLst/>
                <a:latin typeface="Poppins" panose="00000500000000000000" pitchFamily="2" charset="-70"/>
                <a:ea typeface="Calibri" panose="020F0502020204030204" pitchFamily="34" charset="0"/>
                <a:cs typeface="Poppins" panose="00000500000000000000" pitchFamily="2" charset="-70"/>
              </a:rPr>
              <a:t>vai sociālās aprūpes darbinieku nogādāšana sociālās aprūpes pakalpojuma saņēmēja </a:t>
            </a:r>
            <a:r>
              <a:rPr lang="lv-LV" sz="1600" b="1">
                <a:effectLst/>
                <a:latin typeface="Poppins" panose="00000500000000000000" pitchFamily="2" charset="-70"/>
                <a:ea typeface="Calibri" panose="020F0502020204030204" pitchFamily="34" charset="0"/>
                <a:cs typeface="Poppins" panose="00000500000000000000" pitchFamily="2" charset="-70"/>
              </a:rPr>
              <a:t>dzīvesvietā vai sociālās aprūpes institūcijā</a:t>
            </a:r>
            <a:r>
              <a:rPr lang="lv-LV" sz="1600" b="1">
                <a:solidFill>
                  <a:srgbClr val="000000"/>
                </a:solidFill>
                <a:latin typeface="Poppins" panose="00000500000000000000" pitchFamily="2" charset="-70"/>
                <a:ea typeface="Lato Bold" panose="020B0604020202020204" charset="0"/>
                <a:cs typeface="Poppins" panose="00000500000000000000" pitchFamily="2" charset="-70"/>
              </a:rPr>
              <a:t> </a:t>
            </a:r>
          </a:p>
          <a:p>
            <a:pPr marL="342900" indent="-342900" algn="just">
              <a:spcBef>
                <a:spcPct val="0"/>
              </a:spcBef>
              <a:buFont typeface="Wingdings" panose="05000000000000000000" pitchFamily="2" charset="2"/>
              <a:buChar char="Ø"/>
            </a:pPr>
            <a:endParaRPr lang="lv-LV" sz="1600">
              <a:solidFill>
                <a:srgbClr val="000000"/>
              </a:solidFill>
              <a:latin typeface="Poppins" panose="00000500000000000000" pitchFamily="2" charset="-70"/>
              <a:ea typeface="Lato Bold" panose="020B0604020202020204" charset="0"/>
              <a:cs typeface="Poppins" panose="00000500000000000000" pitchFamily="2" charset="-70"/>
            </a:endParaRPr>
          </a:p>
          <a:p>
            <a:pPr algn="just">
              <a:spcBef>
                <a:spcPct val="0"/>
              </a:spcBef>
            </a:pPr>
            <a:r>
              <a:rPr lang="lv-LV" sz="1600" b="1">
                <a:solidFill>
                  <a:srgbClr val="7030A0"/>
                </a:solidFill>
                <a:latin typeface="Poppins" panose="00000500000000000000" pitchFamily="2" charset="-70"/>
                <a:ea typeface="Lato Bold" panose="020B0604020202020204" charset="0"/>
                <a:cs typeface="Poppins" panose="00000500000000000000" pitchFamily="2" charset="-70"/>
              </a:rPr>
              <a:t>PSD:</a:t>
            </a:r>
          </a:p>
          <a:p>
            <a:pPr marL="342900" indent="-342900" algn="just">
              <a:spcBef>
                <a:spcPts val="400"/>
              </a:spcBef>
              <a:spcAft>
                <a:spcPts val="400"/>
              </a:spcAft>
              <a:buFont typeface="Poppins" panose="00000500000000000000" pitchFamily="2" charset="-70"/>
              <a:buChar char="◌"/>
            </a:pPr>
            <a:r>
              <a:rPr lang="lv-LV" sz="1600">
                <a:effectLst/>
                <a:latin typeface="Poppins" panose="00000500000000000000" pitchFamily="2" charset="-70"/>
                <a:ea typeface="Calibri" panose="020F0502020204030204" pitchFamily="34" charset="0"/>
                <a:cs typeface="Poppins" panose="00000500000000000000" pitchFamily="2" charset="-70"/>
              </a:rPr>
              <a:t>sociālo pakalpojumu, sociālās palīdzības vai sociālās aprūpes klientu </a:t>
            </a:r>
            <a:r>
              <a:rPr lang="lv-LV" sz="1600" b="1">
                <a:effectLst/>
                <a:latin typeface="Poppins" panose="00000500000000000000" pitchFamily="2" charset="-70"/>
                <a:ea typeface="Calibri" panose="020F0502020204030204" pitchFamily="34" charset="0"/>
                <a:cs typeface="Poppins" panose="00000500000000000000" pitchFamily="2" charset="-70"/>
              </a:rPr>
              <a:t>nogādāšana  uz teātri, koncertu, ekskursijā un citiem līdzīgiem pasākumiem</a:t>
            </a:r>
            <a:r>
              <a:rPr lang="lv-LV" sz="1600">
                <a:effectLst/>
                <a:latin typeface="Poppins" panose="00000500000000000000" pitchFamily="2" charset="-70"/>
                <a:ea typeface="Calibri" panose="020F0502020204030204" pitchFamily="34" charset="0"/>
                <a:cs typeface="Poppins" panose="00000500000000000000" pitchFamily="2" charset="-70"/>
              </a:rPr>
              <a:t>, </a:t>
            </a:r>
            <a:r>
              <a:rPr lang="lv-LV" sz="1600" b="1">
                <a:effectLst/>
                <a:latin typeface="Poppins" panose="00000500000000000000" pitchFamily="2" charset="-70"/>
                <a:ea typeface="Calibri" panose="020F0502020204030204" pitchFamily="34" charset="0"/>
                <a:cs typeface="Poppins" panose="00000500000000000000" pitchFamily="2" charset="-70"/>
              </a:rPr>
              <a:t>lai nodrošinātu dzīves kvalitāti</a:t>
            </a:r>
            <a:r>
              <a:rPr lang="lv-LV" sz="1600">
                <a:effectLst/>
                <a:latin typeface="Poppins" panose="00000500000000000000" pitchFamily="2" charset="-70"/>
                <a:ea typeface="Calibri" panose="020F0502020204030204" pitchFamily="34" charset="0"/>
                <a:cs typeface="Poppins" panose="00000500000000000000" pitchFamily="2" charset="-70"/>
              </a:rPr>
              <a:t>, kas ietver socializēšanu un  garīgās veselības labsajūtu, nodrošinot brīvā laika jēgpilnu izmantošanu un  saikni ar sabiedrību</a:t>
            </a:r>
          </a:p>
          <a:p>
            <a:pPr marL="342900" indent="-342900" algn="just">
              <a:spcBef>
                <a:spcPts val="400"/>
              </a:spcBef>
              <a:spcAft>
                <a:spcPts val="400"/>
              </a:spcAft>
              <a:buFont typeface="Poppins" panose="00000500000000000000" pitchFamily="2" charset="-70"/>
              <a:buChar char="◌"/>
            </a:pPr>
            <a:r>
              <a:rPr lang="lv-LV" sz="1600">
                <a:effectLst/>
                <a:latin typeface="Poppins" panose="00000500000000000000" pitchFamily="2" charset="-70"/>
                <a:ea typeface="Calibri" panose="020F0502020204030204" pitchFamily="34" charset="0"/>
                <a:cs typeface="Poppins" panose="00000500000000000000" pitchFamily="2" charset="-70"/>
              </a:rPr>
              <a:t>sociālo pakalpojumu, sociālās palīdzības vai sociālās aprūpes darbinieku </a:t>
            </a:r>
            <a:r>
              <a:rPr lang="lv-LV" sz="1600" b="1">
                <a:effectLst/>
                <a:latin typeface="Poppins" panose="00000500000000000000" pitchFamily="2" charset="-70"/>
                <a:ea typeface="Calibri" panose="020F0502020204030204" pitchFamily="34" charset="0"/>
                <a:cs typeface="Poppins" panose="00000500000000000000" pitchFamily="2" charset="-70"/>
              </a:rPr>
              <a:t>nogādāšana apmācību vai profesionālās pilnveides pasākumos</a:t>
            </a:r>
            <a:r>
              <a:rPr lang="lv-LV" sz="1600">
                <a:effectLst/>
                <a:latin typeface="Poppins" panose="00000500000000000000" pitchFamily="2" charset="-70"/>
                <a:ea typeface="Calibri" panose="020F0502020204030204" pitchFamily="34" charset="0"/>
                <a:cs typeface="Poppins" panose="00000500000000000000" pitchFamily="2" charset="-70"/>
              </a:rPr>
              <a:t>, kas ir tieši saistīti ar sociālo pakalpojumu, sociālās palīdzības vai sociālās aprūpes sniegšanu.</a:t>
            </a:r>
            <a:endParaRPr lang="lv-LV" sz="1600" b="1">
              <a:solidFill>
                <a:srgbClr val="7030A0"/>
              </a:solidFill>
              <a:latin typeface="Poppins" panose="00000500000000000000" pitchFamily="2" charset="-70"/>
              <a:cs typeface="Poppins" panose="00000500000000000000" pitchFamily="2" charset="-70"/>
            </a:endParaRPr>
          </a:p>
        </p:txBody>
      </p:sp>
      <p:sp>
        <p:nvSpPr>
          <p:cNvPr id="18" name="TextBox 16">
            <a:extLst>
              <a:ext uri="{FF2B5EF4-FFF2-40B4-BE49-F238E27FC236}">
                <a16:creationId xmlns:a16="http://schemas.microsoft.com/office/drawing/2014/main" id="{B848BBC3-A602-114C-3D81-2757146D6779}"/>
              </a:ext>
            </a:extLst>
          </p:cNvPr>
          <p:cNvSpPr txBox="1"/>
          <p:nvPr>
            <p:custDataLst>
              <p:tags r:id="rId7"/>
            </p:custDataLst>
          </p:nvPr>
        </p:nvSpPr>
        <p:spPr>
          <a:xfrm>
            <a:off x="14088328" y="1638588"/>
            <a:ext cx="4320000" cy="6401753"/>
          </a:xfrm>
          <a:prstGeom prst="rect">
            <a:avLst/>
          </a:prstGeom>
          <a:noFill/>
        </p:spPr>
        <p:txBody>
          <a:bodyPr wrap="square" lIns="0" tIns="0" rIns="0" bIns="0" rtlCol="0" anchor="t">
            <a:spAutoFit/>
          </a:bodyPr>
          <a:lstStyle/>
          <a:p>
            <a:pPr>
              <a:spcBef>
                <a:spcPct val="0"/>
              </a:spcBef>
            </a:pPr>
            <a:r>
              <a:rPr lang="lv-LV" sz="1600" i="1">
                <a:effectLst/>
                <a:latin typeface="Poppins" panose="00000500000000000000" pitchFamily="2" charset="-70"/>
                <a:ea typeface="Calibri" panose="020F0502020204030204" pitchFamily="34" charset="0"/>
                <a:cs typeface="Poppins" panose="00000500000000000000" pitchFamily="2" charset="-70"/>
              </a:rPr>
              <a:t>Pašvaldību funkcija - </a:t>
            </a:r>
            <a:r>
              <a:rPr lang="lv-LV" sz="1600" b="1" i="1">
                <a:solidFill>
                  <a:srgbClr val="7030A0"/>
                </a:solidFill>
                <a:effectLst/>
                <a:latin typeface="Poppins" panose="00000500000000000000" pitchFamily="2" charset="-70"/>
                <a:ea typeface="Calibri" panose="020F0502020204030204" pitchFamily="34" charset="0"/>
                <a:cs typeface="Poppins" panose="00000500000000000000" pitchFamily="2" charset="-70"/>
              </a:rPr>
              <a:t>gādāt par iedzīvotāju veselību</a:t>
            </a:r>
            <a:endParaRPr lang="en-US" sz="1600" b="1" i="1">
              <a:solidFill>
                <a:srgbClr val="7030A0"/>
              </a:solidFill>
              <a:effectLst/>
              <a:latin typeface="Poppins" panose="00000500000000000000" pitchFamily="2" charset="-70"/>
              <a:ea typeface="Calibri" panose="020F0502020204030204" pitchFamily="34" charset="0"/>
              <a:cs typeface="Poppins" panose="00000500000000000000" pitchFamily="2" charset="-70"/>
            </a:endParaRPr>
          </a:p>
          <a:p>
            <a:pPr>
              <a:spcBef>
                <a:spcPct val="0"/>
              </a:spcBef>
            </a:pPr>
            <a:endParaRPr lang="lv-LV" sz="1600" b="1">
              <a:solidFill>
                <a:srgbClr val="7030A0"/>
              </a:solidFill>
              <a:latin typeface="Poppins" panose="00000500000000000000" pitchFamily="2" charset="-70"/>
              <a:ea typeface="Lato Bold" panose="020B0604020202020204" charset="0"/>
              <a:cs typeface="Poppins" panose="00000500000000000000" pitchFamily="2" charset="-70"/>
            </a:endParaRPr>
          </a:p>
          <a:p>
            <a:pPr algn="just">
              <a:spcBef>
                <a:spcPct val="0"/>
              </a:spcBef>
            </a:pPr>
            <a:r>
              <a:rPr lang="lv-LV" sz="1600" b="1">
                <a:solidFill>
                  <a:srgbClr val="7030A0"/>
                </a:solidFill>
                <a:latin typeface="Poppins" panose="00000500000000000000" pitchFamily="2" charset="-70"/>
                <a:ea typeface="Lato Bold" panose="020B0604020202020204" charset="0"/>
                <a:cs typeface="Poppins" panose="00000500000000000000" pitchFamily="2" charset="-70"/>
              </a:rPr>
              <a:t>PAMATDARBĪBA: </a:t>
            </a:r>
            <a:r>
              <a:rPr lang="lv-LV" sz="1600">
                <a:effectLst/>
                <a:latin typeface="Poppins" panose="00000500000000000000" pitchFamily="2" charset="-70"/>
                <a:ea typeface="Calibri" panose="020F0502020204030204" pitchFamily="34" charset="0"/>
                <a:cs typeface="Poppins" panose="00000500000000000000" pitchFamily="2" charset="-70"/>
              </a:rPr>
              <a:t>pašvaldības </a:t>
            </a:r>
            <a:r>
              <a:rPr lang="lv-LV" sz="1600" b="1">
                <a:effectLst/>
                <a:latin typeface="Poppins" panose="00000500000000000000" pitchFamily="2" charset="-70"/>
                <a:ea typeface="Calibri" panose="020F0502020204030204" pitchFamily="34" charset="0"/>
                <a:cs typeface="Poppins" panose="00000500000000000000" pitchFamily="2" charset="-70"/>
              </a:rPr>
              <a:t>iedzīvotāju</a:t>
            </a:r>
            <a:r>
              <a:rPr lang="lv-LV" sz="1600" b="1" baseline="30000">
                <a:latin typeface="Poppins" panose="00000500000000000000" pitchFamily="2" charset="-70"/>
                <a:ea typeface="Calibri" panose="020F0502020204030204" pitchFamily="34" charset="0"/>
                <a:cs typeface="Poppins" panose="00000500000000000000" pitchFamily="2" charset="-70"/>
              </a:rPr>
              <a:t> </a:t>
            </a:r>
            <a:r>
              <a:rPr lang="lv-LV" sz="1600">
                <a:effectLst/>
                <a:latin typeface="Poppins" panose="00000500000000000000" pitchFamily="2" charset="-70"/>
                <a:ea typeface="Calibri" panose="020F0502020204030204" pitchFamily="34" charset="0"/>
                <a:cs typeface="Poppins" panose="00000500000000000000" pitchFamily="2" charset="-70"/>
              </a:rPr>
              <a:t>(veselības aprūpes pakalpojumu saņēmēju) </a:t>
            </a:r>
            <a:r>
              <a:rPr lang="lv-LV" sz="1600" b="1">
                <a:effectLst/>
                <a:latin typeface="Poppins" panose="00000500000000000000" pitchFamily="2" charset="-70"/>
                <a:ea typeface="Calibri" panose="020F0502020204030204" pitchFamily="34" charset="0"/>
                <a:cs typeface="Poppins" panose="00000500000000000000" pitchFamily="2" charset="-70"/>
              </a:rPr>
              <a:t>nogādāšana uz vai no ārstniecības iestādi veselības aprūpes pakalpojuma saņemšanai </a:t>
            </a:r>
            <a:r>
              <a:rPr lang="lv-LV" sz="1600">
                <a:effectLst/>
                <a:latin typeface="Poppins" panose="00000500000000000000" pitchFamily="2" charset="-70"/>
                <a:ea typeface="Calibri" panose="020F0502020204030204" pitchFamily="34" charset="0"/>
                <a:cs typeface="Poppins" panose="00000500000000000000" pitchFamily="2" charset="-70"/>
              </a:rPr>
              <a:t>vai </a:t>
            </a:r>
            <a:r>
              <a:rPr lang="lv-LV" sz="1600">
                <a:solidFill>
                  <a:srgbClr val="000000"/>
                </a:solidFill>
                <a:effectLst/>
                <a:latin typeface="Poppins" panose="00000500000000000000" pitchFamily="2" charset="-70"/>
                <a:ea typeface="Calibri" panose="020F0502020204030204" pitchFamily="34" charset="0"/>
                <a:cs typeface="Poppins" panose="00000500000000000000" pitchFamily="2" charset="-70"/>
              </a:rPr>
              <a:t>mājās no stacionāra,  tajos gadījumos</a:t>
            </a:r>
            <a:r>
              <a:rPr lang="lv-LV" sz="1600">
                <a:solidFill>
                  <a:srgbClr val="000000"/>
                </a:solidFill>
                <a:latin typeface="Poppins" panose="00000500000000000000" pitchFamily="2" charset="-70"/>
                <a:ea typeface="Calibri" panose="020F0502020204030204" pitchFamily="34" charset="0"/>
                <a:cs typeface="Poppins" panose="00000500000000000000" pitchFamily="2" charset="-70"/>
              </a:rPr>
              <a:t>, kad </a:t>
            </a:r>
            <a:r>
              <a:rPr lang="lv-LV" sz="1600">
                <a:solidFill>
                  <a:srgbClr val="000000"/>
                </a:solidFill>
                <a:effectLst/>
                <a:latin typeface="Poppins" panose="00000500000000000000" pitchFamily="2" charset="-70"/>
                <a:ea typeface="Calibri" panose="020F0502020204030204" pitchFamily="34" charset="0"/>
                <a:cs typeface="Poppins" panose="00000500000000000000" pitchFamily="2" charset="-70"/>
              </a:rPr>
              <a:t>esošā sabiedriskā transporta sistēma nav tam piemērota un ja šādu pakalpojumu nenodrošina tirgus dalībnieki</a:t>
            </a:r>
            <a:endParaRPr lang="en-US" sz="1600">
              <a:solidFill>
                <a:srgbClr val="000000"/>
              </a:solidFill>
              <a:effectLst/>
              <a:latin typeface="Poppins" panose="00000500000000000000" pitchFamily="2" charset="-70"/>
              <a:ea typeface="Calibri" panose="020F0502020204030204" pitchFamily="34" charset="0"/>
              <a:cs typeface="Poppins" panose="00000500000000000000" pitchFamily="2" charset="-70"/>
            </a:endParaRPr>
          </a:p>
          <a:p>
            <a:pPr>
              <a:spcBef>
                <a:spcPct val="0"/>
              </a:spcBef>
            </a:pPr>
            <a:endParaRPr lang="en-US" sz="1600" b="1">
              <a:solidFill>
                <a:srgbClr val="000000"/>
              </a:solidFill>
              <a:latin typeface="Poppins" panose="00000500000000000000" pitchFamily="2" charset="-70"/>
              <a:ea typeface="Lato Bold" panose="020B0604020202020204" charset="0"/>
              <a:cs typeface="Poppins" panose="00000500000000000000" pitchFamily="2" charset="-70"/>
            </a:endParaRPr>
          </a:p>
          <a:p>
            <a:pPr algn="just">
              <a:spcBef>
                <a:spcPct val="0"/>
              </a:spcBef>
            </a:pPr>
            <a:r>
              <a:rPr lang="lv-LV" sz="1600" b="1">
                <a:solidFill>
                  <a:srgbClr val="7030A0"/>
                </a:solidFill>
                <a:latin typeface="Poppins" panose="00000500000000000000" pitchFamily="2" charset="-70"/>
                <a:ea typeface="Lato Bold" panose="020B0604020202020204" charset="0"/>
                <a:cs typeface="Poppins" panose="00000500000000000000" pitchFamily="2" charset="-70"/>
              </a:rPr>
              <a:t>PSD:</a:t>
            </a:r>
            <a:r>
              <a:rPr lang="en-US" sz="1600" b="1">
                <a:solidFill>
                  <a:srgbClr val="7030A0"/>
                </a:solidFill>
                <a:latin typeface="Poppins" panose="00000500000000000000" pitchFamily="2" charset="-70"/>
                <a:ea typeface="Lato Bold" panose="020B0604020202020204" charset="0"/>
                <a:cs typeface="Poppins" panose="00000500000000000000" pitchFamily="2" charset="-70"/>
              </a:rPr>
              <a:t> </a:t>
            </a:r>
            <a:r>
              <a:rPr lang="lv-LV" sz="1600" b="1">
                <a:solidFill>
                  <a:srgbClr val="000000"/>
                </a:solidFill>
                <a:effectLst/>
                <a:latin typeface="Poppins" panose="00000500000000000000" pitchFamily="2" charset="-70"/>
                <a:ea typeface="Calibri" panose="020F0502020204030204" pitchFamily="34" charset="0"/>
                <a:cs typeface="Poppins" panose="00000500000000000000" pitchFamily="2" charset="-70"/>
              </a:rPr>
              <a:t>pašvaldības darbinieku</a:t>
            </a:r>
            <a:r>
              <a:rPr lang="lv-LV" sz="1600">
                <a:solidFill>
                  <a:srgbClr val="000000"/>
                </a:solidFill>
                <a:effectLst/>
                <a:latin typeface="Poppins" panose="00000500000000000000" pitchFamily="2" charset="-70"/>
                <a:ea typeface="Calibri" panose="020F0502020204030204" pitchFamily="34" charset="0"/>
                <a:cs typeface="Poppins" panose="00000500000000000000" pitchFamily="2" charset="-70"/>
              </a:rPr>
              <a:t>, kas atbildīgi par veselības aprūpes pakalpojuma pieejamības organizēšanu, </a:t>
            </a:r>
            <a:r>
              <a:rPr lang="lv-LV" sz="1600" b="1">
                <a:solidFill>
                  <a:srgbClr val="000000"/>
                </a:solidFill>
                <a:effectLst/>
                <a:latin typeface="Poppins" panose="00000500000000000000" pitchFamily="2" charset="-70"/>
                <a:ea typeface="Calibri" panose="020F0502020204030204" pitchFamily="34" charset="0"/>
                <a:cs typeface="Poppins" panose="00000500000000000000" pitchFamily="2" charset="-70"/>
              </a:rPr>
              <a:t>nogādāšana apmācībās</a:t>
            </a:r>
            <a:r>
              <a:rPr lang="lv-LV" sz="1600">
                <a:solidFill>
                  <a:srgbClr val="000000"/>
                </a:solidFill>
                <a:effectLst/>
                <a:latin typeface="Poppins" panose="00000500000000000000" pitchFamily="2" charset="-70"/>
                <a:ea typeface="Calibri" panose="020F0502020204030204" pitchFamily="34" charset="0"/>
                <a:cs typeface="Poppins" panose="00000500000000000000" pitchFamily="2" charset="-70"/>
              </a:rPr>
              <a:t>, kas ir tieši saistītas ar darba pienākumu veikšanu piemēram, apmācībās par pirmās palīdzības sniegšanu,  par mobilitātes nodrošināšanu lauku teritorijās u.tml.</a:t>
            </a:r>
            <a:endParaRPr lang="lv-LV" sz="1600">
              <a:solidFill>
                <a:srgbClr val="000000"/>
              </a:solidFill>
              <a:latin typeface="Poppins" panose="00000500000000000000" pitchFamily="2" charset="-70"/>
              <a:cs typeface="Poppins" panose="00000500000000000000" pitchFamily="2" charset="-70"/>
            </a:endParaRPr>
          </a:p>
        </p:txBody>
      </p:sp>
      <p:grpSp>
        <p:nvGrpSpPr>
          <p:cNvPr id="3" name="Group 5">
            <a:extLst>
              <a:ext uri="{FF2B5EF4-FFF2-40B4-BE49-F238E27FC236}">
                <a16:creationId xmlns:a16="http://schemas.microsoft.com/office/drawing/2014/main" id="{96628D93-2E8B-6C09-4A0F-7B7B82961BAC}"/>
              </a:ext>
            </a:extLst>
          </p:cNvPr>
          <p:cNvGrpSpPr/>
          <p:nvPr>
            <p:custDataLst>
              <p:tags r:id="rId8"/>
            </p:custDataLst>
          </p:nvPr>
        </p:nvGrpSpPr>
        <p:grpSpPr>
          <a:xfrm>
            <a:off x="4739425" y="1263666"/>
            <a:ext cx="72804" cy="8502115"/>
            <a:chOff x="0" y="-47625"/>
            <a:chExt cx="812800" cy="2756958"/>
          </a:xfrm>
        </p:grpSpPr>
        <p:sp>
          <p:nvSpPr>
            <p:cNvPr id="4" name="Freeform 6">
              <a:extLst>
                <a:ext uri="{FF2B5EF4-FFF2-40B4-BE49-F238E27FC236}">
                  <a16:creationId xmlns:a16="http://schemas.microsoft.com/office/drawing/2014/main" id="{4D5E1342-06B0-ED76-BDDE-5B3821F60CD8}"/>
                </a:ext>
              </a:extLst>
            </p:cNvPr>
            <p:cNvSpPr/>
            <p:nvPr>
              <p:custDataLst>
                <p:tags r:id="rId15"/>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p:spPr>
          <p:style>
            <a:lnRef idx="1">
              <a:schemeClr val="accent4"/>
            </a:lnRef>
            <a:fillRef idx="3">
              <a:schemeClr val="accent4"/>
            </a:fillRef>
            <a:effectRef idx="2">
              <a:schemeClr val="accent4"/>
            </a:effectRef>
            <a:fontRef idx="minor">
              <a:schemeClr val="lt1"/>
            </a:fontRef>
          </p:style>
          <p:txBody>
            <a:bodyPr/>
            <a:lstStyle/>
            <a:p>
              <a:endParaRPr lang="lv-LV"/>
            </a:p>
          </p:txBody>
        </p:sp>
        <p:sp>
          <p:nvSpPr>
            <p:cNvPr id="5" name="TextBox 7">
              <a:extLst>
                <a:ext uri="{FF2B5EF4-FFF2-40B4-BE49-F238E27FC236}">
                  <a16:creationId xmlns:a16="http://schemas.microsoft.com/office/drawing/2014/main" id="{B180BCA0-A637-BC2C-43FF-945B2E6A3592}"/>
                </a:ext>
              </a:extLst>
            </p:cNvPr>
            <p:cNvSpPr txBox="1"/>
            <p:nvPr>
              <p:custDataLst>
                <p:tags r:id="rId16"/>
              </p:custDataLst>
            </p:nvPr>
          </p:nvSpPr>
          <p:spPr>
            <a:xfrm>
              <a:off x="0" y="-47625"/>
              <a:ext cx="812800" cy="2756958"/>
            </a:xfrm>
            <a:prstGeom prst="rect">
              <a:avLst/>
            </a:prstGeom>
          </p:spPr>
          <p:style>
            <a:lnRef idx="1">
              <a:schemeClr val="accent4"/>
            </a:lnRef>
            <a:fillRef idx="3">
              <a:schemeClr val="accent4"/>
            </a:fillRef>
            <a:effectRef idx="2">
              <a:schemeClr val="accent4"/>
            </a:effectRef>
            <a:fontRef idx="minor">
              <a:schemeClr val="lt1"/>
            </a:fontRef>
          </p:style>
          <p:txBody>
            <a:bodyPr lIns="50800" tIns="50800" rIns="50800" bIns="50800" rtlCol="0" anchor="ctr"/>
            <a:lstStyle/>
            <a:p>
              <a:pPr algn="ctr">
                <a:lnSpc>
                  <a:spcPts val="2659"/>
                </a:lnSpc>
              </a:pPr>
              <a:endParaRPr/>
            </a:p>
          </p:txBody>
        </p:sp>
      </p:grpSp>
      <p:grpSp>
        <p:nvGrpSpPr>
          <p:cNvPr id="8" name="Group 5">
            <a:extLst>
              <a:ext uri="{FF2B5EF4-FFF2-40B4-BE49-F238E27FC236}">
                <a16:creationId xmlns:a16="http://schemas.microsoft.com/office/drawing/2014/main" id="{F88A3753-99FB-3510-030C-D64C281195FC}"/>
              </a:ext>
            </a:extLst>
          </p:cNvPr>
          <p:cNvGrpSpPr/>
          <p:nvPr>
            <p:custDataLst>
              <p:tags r:id="rId9"/>
            </p:custDataLst>
          </p:nvPr>
        </p:nvGrpSpPr>
        <p:grpSpPr>
          <a:xfrm>
            <a:off x="9340104" y="1263666"/>
            <a:ext cx="63261" cy="8502115"/>
            <a:chOff x="0" y="-47625"/>
            <a:chExt cx="812800" cy="2756958"/>
          </a:xfrm>
        </p:grpSpPr>
        <p:sp>
          <p:nvSpPr>
            <p:cNvPr id="9" name="Freeform 6">
              <a:extLst>
                <a:ext uri="{FF2B5EF4-FFF2-40B4-BE49-F238E27FC236}">
                  <a16:creationId xmlns:a16="http://schemas.microsoft.com/office/drawing/2014/main" id="{CDD04967-358C-2470-DE53-7E1E56B8100E}"/>
                </a:ext>
              </a:extLst>
            </p:cNvPr>
            <p:cNvSpPr/>
            <p:nvPr>
              <p:custDataLst>
                <p:tags r:id="rId13"/>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p:spPr>
          <p:style>
            <a:lnRef idx="1">
              <a:schemeClr val="accent4"/>
            </a:lnRef>
            <a:fillRef idx="3">
              <a:schemeClr val="accent4"/>
            </a:fillRef>
            <a:effectRef idx="2">
              <a:schemeClr val="accent4"/>
            </a:effectRef>
            <a:fontRef idx="minor">
              <a:schemeClr val="lt1"/>
            </a:fontRef>
          </p:style>
          <p:txBody>
            <a:bodyPr/>
            <a:lstStyle/>
            <a:p>
              <a:endParaRPr lang="lv-LV"/>
            </a:p>
          </p:txBody>
        </p:sp>
        <p:sp>
          <p:nvSpPr>
            <p:cNvPr id="10" name="TextBox 7">
              <a:extLst>
                <a:ext uri="{FF2B5EF4-FFF2-40B4-BE49-F238E27FC236}">
                  <a16:creationId xmlns:a16="http://schemas.microsoft.com/office/drawing/2014/main" id="{48F92B0D-3269-E814-C4CD-619CB0850F82}"/>
                </a:ext>
              </a:extLst>
            </p:cNvPr>
            <p:cNvSpPr txBox="1"/>
            <p:nvPr>
              <p:custDataLst>
                <p:tags r:id="rId14"/>
              </p:custDataLst>
            </p:nvPr>
          </p:nvSpPr>
          <p:spPr>
            <a:xfrm>
              <a:off x="0" y="-47625"/>
              <a:ext cx="812800" cy="2756958"/>
            </a:xfrm>
            <a:prstGeom prst="rect">
              <a:avLst/>
            </a:prstGeom>
          </p:spPr>
          <p:style>
            <a:lnRef idx="1">
              <a:schemeClr val="accent4"/>
            </a:lnRef>
            <a:fillRef idx="3">
              <a:schemeClr val="accent4"/>
            </a:fillRef>
            <a:effectRef idx="2">
              <a:schemeClr val="accent4"/>
            </a:effectRef>
            <a:fontRef idx="minor">
              <a:schemeClr val="lt1"/>
            </a:fontRef>
          </p:style>
          <p:txBody>
            <a:bodyPr lIns="50800" tIns="50800" rIns="50800" bIns="50800" rtlCol="0" anchor="ctr"/>
            <a:lstStyle/>
            <a:p>
              <a:pPr algn="ctr">
                <a:lnSpc>
                  <a:spcPts val="2659"/>
                </a:lnSpc>
              </a:pPr>
              <a:endParaRPr/>
            </a:p>
          </p:txBody>
        </p:sp>
      </p:grpSp>
      <p:grpSp>
        <p:nvGrpSpPr>
          <p:cNvPr id="11" name="Group 5">
            <a:extLst>
              <a:ext uri="{FF2B5EF4-FFF2-40B4-BE49-F238E27FC236}">
                <a16:creationId xmlns:a16="http://schemas.microsoft.com/office/drawing/2014/main" id="{755BE0F4-F75C-20B0-A746-1923C07ED630}"/>
              </a:ext>
            </a:extLst>
          </p:cNvPr>
          <p:cNvGrpSpPr/>
          <p:nvPr>
            <p:custDataLst>
              <p:tags r:id="rId10"/>
            </p:custDataLst>
          </p:nvPr>
        </p:nvGrpSpPr>
        <p:grpSpPr>
          <a:xfrm>
            <a:off x="13931240" y="1241256"/>
            <a:ext cx="63261" cy="8502115"/>
            <a:chOff x="0" y="-47625"/>
            <a:chExt cx="812800" cy="2756958"/>
          </a:xfrm>
        </p:grpSpPr>
        <p:sp>
          <p:nvSpPr>
            <p:cNvPr id="12" name="Freeform 6">
              <a:extLst>
                <a:ext uri="{FF2B5EF4-FFF2-40B4-BE49-F238E27FC236}">
                  <a16:creationId xmlns:a16="http://schemas.microsoft.com/office/drawing/2014/main" id="{B1370B17-9903-42A1-7224-9CBA8A9D160C}"/>
                </a:ext>
              </a:extLst>
            </p:cNvPr>
            <p:cNvSpPr/>
            <p:nvPr>
              <p:custDataLst>
                <p:tags r:id="rId11"/>
              </p:custDataLst>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p:spPr>
          <p:style>
            <a:lnRef idx="0">
              <a:schemeClr val="accent4"/>
            </a:lnRef>
            <a:fillRef idx="3">
              <a:schemeClr val="accent4"/>
            </a:fillRef>
            <a:effectRef idx="3">
              <a:schemeClr val="accent4"/>
            </a:effectRef>
            <a:fontRef idx="minor">
              <a:schemeClr val="lt1"/>
            </a:fontRef>
          </p:style>
          <p:txBody>
            <a:bodyPr/>
            <a:lstStyle/>
            <a:p>
              <a:endParaRPr lang="lv-LV"/>
            </a:p>
          </p:txBody>
        </p:sp>
        <p:sp>
          <p:nvSpPr>
            <p:cNvPr id="15" name="TextBox 7">
              <a:extLst>
                <a:ext uri="{FF2B5EF4-FFF2-40B4-BE49-F238E27FC236}">
                  <a16:creationId xmlns:a16="http://schemas.microsoft.com/office/drawing/2014/main" id="{018C7C3C-995A-F786-98EF-D4C0C3A91358}"/>
                </a:ext>
              </a:extLst>
            </p:cNvPr>
            <p:cNvSpPr txBox="1"/>
            <p:nvPr>
              <p:custDataLst>
                <p:tags r:id="rId12"/>
              </p:custDataLst>
            </p:nvPr>
          </p:nvSpPr>
          <p:spPr>
            <a:xfrm>
              <a:off x="0" y="-47625"/>
              <a:ext cx="812800" cy="2756958"/>
            </a:xfrm>
            <a:prstGeom prst="rect">
              <a:avLst/>
            </a:prstGeom>
          </p:spPr>
          <p:style>
            <a:lnRef idx="0">
              <a:schemeClr val="accent4"/>
            </a:lnRef>
            <a:fillRef idx="3">
              <a:schemeClr val="accent4"/>
            </a:fillRef>
            <a:effectRef idx="3">
              <a:schemeClr val="accent4"/>
            </a:effectRef>
            <a:fontRef idx="minor">
              <a:schemeClr val="lt1"/>
            </a:fontRef>
          </p:style>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55874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D4ACE2B5-4A2C-E56B-85D4-002F44FBD1E1}"/>
              </a:ext>
            </a:extLst>
          </p:cNvPr>
          <p:cNvSpPr/>
          <p:nvPr>
            <p:custDataLst>
              <p:tags r:id="rId1"/>
            </p:custDataLst>
          </p:nvPr>
        </p:nvSpPr>
        <p:spPr>
          <a:xfrm>
            <a:off x="-132008" y="0"/>
            <a:ext cx="18894956" cy="107442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stretch>
              <a:fillRect l="-20312" r="-20312"/>
            </a:stretch>
          </a:blipFill>
        </p:spPr>
        <p:txBody>
          <a:bodyPr/>
          <a:lstStyle/>
          <a:p>
            <a:endParaRPr lang="lv-LV"/>
          </a:p>
        </p:txBody>
      </p:sp>
      <p:sp>
        <p:nvSpPr>
          <p:cNvPr id="16" name="TextBox 16"/>
          <p:cNvSpPr txBox="1"/>
          <p:nvPr>
            <p:custDataLst>
              <p:tags r:id="rId2"/>
            </p:custDataLst>
          </p:nvPr>
        </p:nvSpPr>
        <p:spPr>
          <a:xfrm>
            <a:off x="0" y="439275"/>
            <a:ext cx="16992600" cy="828304"/>
          </a:xfrm>
          <a:prstGeom prst="rect">
            <a:avLst/>
          </a:prstGeom>
        </p:spPr>
        <p:txBody>
          <a:bodyPr wrap="square" lIns="0" tIns="0" rIns="0" bIns="0" rtlCol="0" anchor="t">
            <a:spAutoFit/>
          </a:bodyPr>
          <a:lstStyle/>
          <a:p>
            <a:pPr algn="ctr">
              <a:lnSpc>
                <a:spcPts val="6693"/>
              </a:lnSpc>
              <a:spcBef>
                <a:spcPct val="0"/>
              </a:spcBef>
            </a:pPr>
            <a:r>
              <a:rPr lang="lv-LV" sz="4780">
                <a:solidFill>
                  <a:srgbClr val="593C8F"/>
                </a:solidFill>
                <a:latin typeface="League Spartan"/>
              </a:rPr>
              <a:t>PSD UN PASĀKUMA NOSACĪJUMU NEIEVĒROŠANA</a:t>
            </a:r>
            <a:endParaRPr lang="en-US" sz="4780">
              <a:solidFill>
                <a:srgbClr val="593C8F"/>
              </a:solidFill>
              <a:latin typeface="League Spartan"/>
            </a:endParaRPr>
          </a:p>
        </p:txBody>
      </p:sp>
      <p:sp>
        <p:nvSpPr>
          <p:cNvPr id="3" name="Rectangle: Diagonal Corners Rounded 2">
            <a:extLst>
              <a:ext uri="{FF2B5EF4-FFF2-40B4-BE49-F238E27FC236}">
                <a16:creationId xmlns:a16="http://schemas.microsoft.com/office/drawing/2014/main" id="{CE1F71E8-B1F2-3EA3-C4D6-67518B2D4672}"/>
              </a:ext>
            </a:extLst>
          </p:cNvPr>
          <p:cNvSpPr/>
          <p:nvPr>
            <p:custDataLst>
              <p:tags r:id="rId3"/>
            </p:custDataLst>
          </p:nvPr>
        </p:nvSpPr>
        <p:spPr>
          <a:xfrm rot="10800000">
            <a:off x="457199" y="1516770"/>
            <a:ext cx="17495949" cy="2089953"/>
          </a:xfrm>
          <a:prstGeom prst="round2Diag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lv-LV"/>
          </a:p>
        </p:txBody>
      </p:sp>
      <p:sp>
        <p:nvSpPr>
          <p:cNvPr id="18" name="TextBox 18"/>
          <p:cNvSpPr txBox="1"/>
          <p:nvPr>
            <p:custDataLst>
              <p:tags r:id="rId4"/>
            </p:custDataLst>
          </p:nvPr>
        </p:nvSpPr>
        <p:spPr>
          <a:xfrm>
            <a:off x="694958" y="1693572"/>
            <a:ext cx="13773955" cy="1769715"/>
          </a:xfrm>
          <a:prstGeom prst="rect">
            <a:avLst/>
          </a:prstGeom>
        </p:spPr>
        <p:txBody>
          <a:bodyPr wrap="square" lIns="0" tIns="0" rIns="0" bIns="0" rtlCol="0" anchor="t">
            <a:spAutoFit/>
          </a:bodyPr>
          <a:lstStyle/>
          <a:p>
            <a:pPr marL="457200" indent="-457200" algn="just">
              <a:spcBef>
                <a:spcPts val="600"/>
              </a:spcBef>
              <a:spcAft>
                <a:spcPts val="600"/>
              </a:spcAft>
              <a:buAutoNum type="arabicPeriod"/>
            </a:pPr>
            <a:r>
              <a:rPr lang="lv-LV" sz="1900" b="1">
                <a:solidFill>
                  <a:srgbClr val="7030A0"/>
                </a:solidFill>
                <a:latin typeface="Poppins"/>
              </a:rPr>
              <a:t>Pārsniegtas PSD gadījumā </a:t>
            </a:r>
            <a:r>
              <a:rPr lang="lv-LV" sz="1900">
                <a:solidFill>
                  <a:srgbClr val="000000"/>
                </a:solidFill>
                <a:latin typeface="Poppins"/>
              </a:rPr>
              <a:t>– </a:t>
            </a:r>
            <a:r>
              <a:rPr lang="lv-LV" sz="1900">
                <a:solidFill>
                  <a:srgbClr val="000000"/>
                </a:solidFill>
                <a:latin typeface="Poppins" panose="00000500000000000000" pitchFamily="2" charset="-70"/>
                <a:cs typeface="Poppins" panose="00000500000000000000" pitchFamily="2" charset="-70"/>
              </a:rPr>
              <a:t>atgūst nelikumīgo komercdarbības atbalstu kopā ar procentiem </a:t>
            </a:r>
            <a:r>
              <a:rPr lang="lv-LV" sz="1900">
                <a:latin typeface="Poppins" panose="00000500000000000000" pitchFamily="2" charset="-70"/>
                <a:cs typeface="Poppins" panose="00000500000000000000" pitchFamily="2" charset="-70"/>
              </a:rPr>
              <a:t>par attiecīgo gadu, kurā pārsniegts noteiktais 20% apjoms (ņemot vērā infrastruktūras amortizācijas periodu)</a:t>
            </a:r>
            <a:endParaRPr lang="lv-LV" sz="1900" b="1" u="sng">
              <a:solidFill>
                <a:srgbClr val="000000"/>
              </a:solidFill>
              <a:latin typeface="Poppins" panose="00000500000000000000" pitchFamily="2" charset="-70"/>
              <a:cs typeface="Poppins" panose="00000500000000000000" pitchFamily="2" charset="-70"/>
            </a:endParaRPr>
          </a:p>
          <a:p>
            <a:pPr algn="just">
              <a:spcBef>
                <a:spcPts val="600"/>
              </a:spcBef>
              <a:spcAft>
                <a:spcPts val="600"/>
              </a:spcAft>
            </a:pPr>
            <a:r>
              <a:rPr lang="lv-LV" sz="1900" b="1">
                <a:solidFill>
                  <a:srgbClr val="7030A0"/>
                </a:solidFill>
                <a:latin typeface="Poppins"/>
              </a:rPr>
              <a:t>Piemērs: </a:t>
            </a:r>
            <a:r>
              <a:rPr lang="lv-LV" sz="1900">
                <a:solidFill>
                  <a:srgbClr val="000000"/>
                </a:solidFill>
                <a:latin typeface="Poppins"/>
              </a:rPr>
              <a:t>projektā piešķirts publiskais finansējums 1 milj. </a:t>
            </a:r>
            <a:r>
              <a:rPr lang="lv-LV" sz="1900" i="1" err="1">
                <a:solidFill>
                  <a:srgbClr val="000000"/>
                </a:solidFill>
                <a:latin typeface="Poppins"/>
              </a:rPr>
              <a:t>euro</a:t>
            </a:r>
            <a:r>
              <a:rPr lang="lv-LV" sz="1900">
                <a:solidFill>
                  <a:srgbClr val="000000"/>
                </a:solidFill>
                <a:latin typeface="Poppins"/>
              </a:rPr>
              <a:t> apmērā, projekta dzīves cikls (infrastruktūras amortizācijas periods) – 10 gadi, nav sniegts komercdarbības atbalsts, 2026. gadā PSD apjoms - 25%.</a:t>
            </a:r>
            <a:endParaRPr lang="lv-LV" sz="1900" u="sng">
              <a:solidFill>
                <a:srgbClr val="000000"/>
              </a:solidFill>
              <a:latin typeface="Poppins"/>
            </a:endParaRPr>
          </a:p>
          <a:p>
            <a:pPr algn="just">
              <a:spcBef>
                <a:spcPts val="600"/>
              </a:spcBef>
              <a:spcAft>
                <a:spcPts val="600"/>
              </a:spcAft>
            </a:pPr>
            <a:r>
              <a:rPr lang="lv-LV" sz="1900">
                <a:solidFill>
                  <a:srgbClr val="000000"/>
                </a:solidFill>
                <a:latin typeface="Poppins"/>
              </a:rPr>
              <a:t>Aprēķins publiskā finansējuma atgūšanai = 0,25 * 1 000 000 </a:t>
            </a:r>
            <a:r>
              <a:rPr lang="lv-LV" sz="1900" i="1" err="1">
                <a:solidFill>
                  <a:srgbClr val="000000"/>
                </a:solidFill>
                <a:latin typeface="Poppins"/>
              </a:rPr>
              <a:t>euro</a:t>
            </a:r>
            <a:r>
              <a:rPr lang="lv-LV" sz="1900">
                <a:solidFill>
                  <a:srgbClr val="000000"/>
                </a:solidFill>
                <a:latin typeface="Poppins"/>
              </a:rPr>
              <a:t> / 10 gadi = </a:t>
            </a:r>
            <a:r>
              <a:rPr lang="lv-LV" sz="1900" b="1">
                <a:solidFill>
                  <a:srgbClr val="7030A0"/>
                </a:solidFill>
                <a:latin typeface="Poppins"/>
              </a:rPr>
              <a:t>25 000 </a:t>
            </a:r>
            <a:r>
              <a:rPr lang="lv-LV" sz="1900" i="1" err="1">
                <a:solidFill>
                  <a:srgbClr val="000000"/>
                </a:solidFill>
                <a:latin typeface="Poppins"/>
              </a:rPr>
              <a:t>euro</a:t>
            </a:r>
            <a:r>
              <a:rPr lang="lv-LV" sz="1900" i="1">
                <a:solidFill>
                  <a:srgbClr val="000000"/>
                </a:solidFill>
                <a:latin typeface="Poppins"/>
              </a:rPr>
              <a:t> + % </a:t>
            </a:r>
          </a:p>
        </p:txBody>
      </p:sp>
      <p:grpSp>
        <p:nvGrpSpPr>
          <p:cNvPr id="7" name="Group 6">
            <a:extLst>
              <a:ext uri="{FF2B5EF4-FFF2-40B4-BE49-F238E27FC236}">
                <a16:creationId xmlns:a16="http://schemas.microsoft.com/office/drawing/2014/main" id="{1DE04288-45B3-3F89-746C-243BC3E3BC08}"/>
              </a:ext>
            </a:extLst>
          </p:cNvPr>
          <p:cNvGrpSpPr/>
          <p:nvPr>
            <p:custDataLst>
              <p:tags r:id="rId5"/>
            </p:custDataLst>
          </p:nvPr>
        </p:nvGrpSpPr>
        <p:grpSpPr>
          <a:xfrm>
            <a:off x="405685" y="3855915"/>
            <a:ext cx="17547464" cy="3131256"/>
            <a:chOff x="5540632" y="427859"/>
            <a:chExt cx="7328594" cy="3385735"/>
          </a:xfrm>
        </p:grpSpPr>
        <p:sp>
          <p:nvSpPr>
            <p:cNvPr id="4" name="Rectangle: Diagonal Corners Rounded 3">
              <a:extLst>
                <a:ext uri="{FF2B5EF4-FFF2-40B4-BE49-F238E27FC236}">
                  <a16:creationId xmlns:a16="http://schemas.microsoft.com/office/drawing/2014/main" id="{4EFD4D3D-A87B-0644-9843-E1880B5D8AC4}"/>
                </a:ext>
              </a:extLst>
            </p:cNvPr>
            <p:cNvSpPr/>
            <p:nvPr>
              <p:custDataLst>
                <p:tags r:id="rId12"/>
              </p:custDataLst>
            </p:nvPr>
          </p:nvSpPr>
          <p:spPr>
            <a:xfrm rot="10800000">
              <a:off x="5540632" y="427859"/>
              <a:ext cx="7328594" cy="3385735"/>
            </a:xfrm>
            <a:prstGeom prst="round2Diag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lv-LV" sz="1900"/>
            </a:p>
          </p:txBody>
        </p:sp>
        <p:sp>
          <p:nvSpPr>
            <p:cNvPr id="19" name="TextBox 18">
              <a:extLst>
                <a:ext uri="{FF2B5EF4-FFF2-40B4-BE49-F238E27FC236}">
                  <a16:creationId xmlns:a16="http://schemas.microsoft.com/office/drawing/2014/main" id="{399ED6BE-5EE1-D5F2-1273-65C1E4A11927}"/>
                </a:ext>
              </a:extLst>
            </p:cNvPr>
            <p:cNvSpPr txBox="1"/>
            <p:nvPr>
              <p:custDataLst>
                <p:tags r:id="rId13"/>
              </p:custDataLst>
            </p:nvPr>
          </p:nvSpPr>
          <p:spPr>
            <a:xfrm>
              <a:off x="5693437" y="633183"/>
              <a:ext cx="5740933" cy="3028387"/>
            </a:xfrm>
            <a:prstGeom prst="rect">
              <a:avLst/>
            </a:prstGeom>
          </p:spPr>
          <p:txBody>
            <a:bodyPr wrap="square" lIns="0" tIns="0" rIns="0" bIns="0" rtlCol="0" anchor="t">
              <a:spAutoFit/>
            </a:bodyPr>
            <a:lstStyle/>
            <a:p>
              <a:pPr marL="457200" indent="-457200" algn="just">
                <a:spcBef>
                  <a:spcPts val="600"/>
                </a:spcBef>
                <a:spcAft>
                  <a:spcPts val="600"/>
                </a:spcAft>
                <a:buAutoNum type="arabicPeriod" startAt="2"/>
              </a:pPr>
              <a:r>
                <a:rPr lang="lv-LV" sz="1900" b="1">
                  <a:solidFill>
                    <a:srgbClr val="7030A0"/>
                  </a:solidFill>
                  <a:latin typeface="Poppins"/>
                </a:rPr>
                <a:t>Ja projekts kļūst par projektu, kas saistīts ar saimniecisko darbību</a:t>
              </a:r>
              <a:r>
                <a:rPr lang="lv-LV" sz="1900">
                  <a:latin typeface="Poppins"/>
                </a:rPr>
                <a:t>, kurai sniegtais atbalsts būtu kvalificējams kā komercdarbības atbalsts  </a:t>
              </a:r>
              <a:r>
                <a:rPr lang="lv-LV" sz="1900">
                  <a:solidFill>
                    <a:srgbClr val="000000"/>
                  </a:solidFill>
                  <a:latin typeface="Poppins"/>
                </a:rPr>
                <a:t>– </a:t>
              </a:r>
              <a:r>
                <a:rPr lang="lv-LV" sz="1900">
                  <a:solidFill>
                    <a:srgbClr val="000000"/>
                  </a:solidFill>
                  <a:latin typeface="Poppins" panose="00000500000000000000" pitchFamily="2" charset="-70"/>
                  <a:cs typeface="Poppins" panose="00000500000000000000" pitchFamily="2" charset="-70"/>
                </a:rPr>
                <a:t>atgūst nelikumīgo komercdarbības atbalstu kopā ar procentiem </a:t>
              </a:r>
              <a:r>
                <a:rPr lang="lv-LV" sz="1900">
                  <a:latin typeface="Poppins" panose="00000500000000000000" pitchFamily="2" charset="-70"/>
                  <a:cs typeface="Poppins" panose="00000500000000000000" pitchFamily="2" charset="-70"/>
                </a:rPr>
                <a:t>par attiecīgo gadu, kurā pārsniegts noteiktais 20% apjoms</a:t>
              </a:r>
              <a:endParaRPr lang="lv-LV" sz="1900" b="1" u="sng">
                <a:solidFill>
                  <a:srgbClr val="000000"/>
                </a:solidFill>
                <a:latin typeface="Poppins" panose="00000500000000000000" pitchFamily="2" charset="-70"/>
                <a:cs typeface="Poppins" panose="00000500000000000000" pitchFamily="2" charset="-70"/>
              </a:endParaRPr>
            </a:p>
            <a:p>
              <a:pPr algn="just">
                <a:spcBef>
                  <a:spcPts val="600"/>
                </a:spcBef>
                <a:spcAft>
                  <a:spcPts val="600"/>
                </a:spcAft>
              </a:pPr>
              <a:r>
                <a:rPr lang="lv-LV" sz="1900" b="1">
                  <a:solidFill>
                    <a:srgbClr val="7030A0"/>
                  </a:solidFill>
                  <a:latin typeface="Poppins"/>
                </a:rPr>
                <a:t>Piemērs: </a:t>
              </a:r>
              <a:r>
                <a:rPr lang="lv-LV" sz="1900">
                  <a:solidFill>
                    <a:srgbClr val="000000"/>
                  </a:solidFill>
                  <a:latin typeface="Poppins"/>
                </a:rPr>
                <a:t>projektā piešķirts publiskais finansējums 500 tūkst. </a:t>
              </a:r>
              <a:r>
                <a:rPr lang="lv-LV" sz="1900" i="1" err="1">
                  <a:solidFill>
                    <a:srgbClr val="000000"/>
                  </a:solidFill>
                  <a:latin typeface="Poppins"/>
                </a:rPr>
                <a:t>euro</a:t>
              </a:r>
              <a:r>
                <a:rPr lang="lv-LV" sz="1900">
                  <a:solidFill>
                    <a:srgbClr val="000000"/>
                  </a:solidFill>
                  <a:latin typeface="Poppins"/>
                </a:rPr>
                <a:t> apmērā, projekta dzīves cikls - 10 gadi, nav sniegts komercdarbības atbalsts. </a:t>
              </a:r>
              <a:r>
                <a:rPr lang="lv-LV" sz="1900" err="1">
                  <a:solidFill>
                    <a:srgbClr val="000000"/>
                  </a:solidFill>
                  <a:latin typeface="Poppins"/>
                </a:rPr>
                <a:t>Bezemisiju</a:t>
              </a:r>
              <a:r>
                <a:rPr lang="lv-LV" sz="1900">
                  <a:solidFill>
                    <a:srgbClr val="000000"/>
                  </a:solidFill>
                  <a:latin typeface="Poppins"/>
                </a:rPr>
                <a:t> transportlīdzeklis izmantots vietējo iedzīvotāju izklaides braucieniem, īstenojot SD 2027. gadā kopumā 30 dienas, PD un PSD – 335 dienas (ievērots PSD apjoma ierobežojums)</a:t>
              </a:r>
              <a:endParaRPr lang="lv-LV" sz="1900" u="sng">
                <a:solidFill>
                  <a:srgbClr val="000000"/>
                </a:solidFill>
                <a:latin typeface="Poppins"/>
              </a:endParaRPr>
            </a:p>
            <a:p>
              <a:pPr algn="just">
                <a:spcBef>
                  <a:spcPts val="600"/>
                </a:spcBef>
                <a:spcAft>
                  <a:spcPts val="600"/>
                </a:spcAft>
              </a:pPr>
              <a:r>
                <a:rPr lang="lv-LV" sz="1900">
                  <a:solidFill>
                    <a:srgbClr val="000000"/>
                  </a:solidFill>
                  <a:latin typeface="Poppins"/>
                </a:rPr>
                <a:t>SD īpatsvars kalendāra gada ietvaros = 30 / 365 = 0,08219</a:t>
              </a:r>
            </a:p>
            <a:p>
              <a:pPr algn="just">
                <a:spcBef>
                  <a:spcPts val="600"/>
                </a:spcBef>
                <a:spcAft>
                  <a:spcPts val="600"/>
                </a:spcAft>
              </a:pPr>
              <a:r>
                <a:rPr lang="lv-LV" sz="1900">
                  <a:solidFill>
                    <a:srgbClr val="000000"/>
                  </a:solidFill>
                  <a:latin typeface="Poppins"/>
                </a:rPr>
                <a:t>Atgūstamā publiskā finansējuma aprēķins par 2027.gadu= 0,08219 * 500 000 </a:t>
              </a:r>
              <a:r>
                <a:rPr lang="lv-LV" sz="1900" i="1" err="1">
                  <a:solidFill>
                    <a:srgbClr val="000000"/>
                  </a:solidFill>
                  <a:latin typeface="Poppins"/>
                </a:rPr>
                <a:t>euro</a:t>
              </a:r>
              <a:r>
                <a:rPr lang="lv-LV" sz="1900">
                  <a:solidFill>
                    <a:srgbClr val="000000"/>
                  </a:solidFill>
                  <a:latin typeface="Poppins"/>
                </a:rPr>
                <a:t> = </a:t>
              </a:r>
              <a:r>
                <a:rPr lang="lv-LV" sz="1900" b="1">
                  <a:solidFill>
                    <a:srgbClr val="7030A0"/>
                  </a:solidFill>
                  <a:latin typeface="Poppins"/>
                </a:rPr>
                <a:t>41 095 </a:t>
              </a:r>
              <a:r>
                <a:rPr lang="lv-LV" sz="1900" i="1" err="1">
                  <a:solidFill>
                    <a:srgbClr val="000000"/>
                  </a:solidFill>
                  <a:latin typeface="Poppins"/>
                </a:rPr>
                <a:t>euro</a:t>
              </a:r>
              <a:r>
                <a:rPr lang="lv-LV" sz="1900" i="1">
                  <a:solidFill>
                    <a:srgbClr val="000000"/>
                  </a:solidFill>
                  <a:latin typeface="Poppins"/>
                </a:rPr>
                <a:t> + % </a:t>
              </a:r>
            </a:p>
          </p:txBody>
        </p:sp>
      </p:grpSp>
      <p:grpSp>
        <p:nvGrpSpPr>
          <p:cNvPr id="8" name="Group 7">
            <a:extLst>
              <a:ext uri="{FF2B5EF4-FFF2-40B4-BE49-F238E27FC236}">
                <a16:creationId xmlns:a16="http://schemas.microsoft.com/office/drawing/2014/main" id="{EABC33F4-DC5B-E5C0-AE9A-1145ADA4E78A}"/>
              </a:ext>
            </a:extLst>
          </p:cNvPr>
          <p:cNvGrpSpPr/>
          <p:nvPr>
            <p:custDataLst>
              <p:tags r:id="rId6"/>
            </p:custDataLst>
          </p:nvPr>
        </p:nvGrpSpPr>
        <p:grpSpPr>
          <a:xfrm>
            <a:off x="354169" y="7197345"/>
            <a:ext cx="17598979" cy="2594141"/>
            <a:chOff x="13222567" y="1211951"/>
            <a:chExt cx="4790941" cy="8749897"/>
          </a:xfrm>
        </p:grpSpPr>
        <p:sp>
          <p:nvSpPr>
            <p:cNvPr id="5" name="Rectangle: Diagonal Corners Rounded 4">
              <a:extLst>
                <a:ext uri="{FF2B5EF4-FFF2-40B4-BE49-F238E27FC236}">
                  <a16:creationId xmlns:a16="http://schemas.microsoft.com/office/drawing/2014/main" id="{16296448-26A2-1984-5D6F-305FAC22AC86}"/>
                </a:ext>
              </a:extLst>
            </p:cNvPr>
            <p:cNvSpPr/>
            <p:nvPr>
              <p:custDataLst>
                <p:tags r:id="rId10"/>
              </p:custDataLst>
            </p:nvPr>
          </p:nvSpPr>
          <p:spPr>
            <a:xfrm rot="10800000">
              <a:off x="13222567" y="1211951"/>
              <a:ext cx="4790941" cy="8749897"/>
            </a:xfrm>
            <a:prstGeom prst="round2Diag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TextBox 18">
              <a:extLst>
                <a:ext uri="{FF2B5EF4-FFF2-40B4-BE49-F238E27FC236}">
                  <a16:creationId xmlns:a16="http://schemas.microsoft.com/office/drawing/2014/main" id="{6A709FF8-2AD9-158B-9B06-EC42041E71F0}"/>
                </a:ext>
              </a:extLst>
            </p:cNvPr>
            <p:cNvSpPr txBox="1"/>
            <p:nvPr>
              <p:custDataLst>
                <p:tags r:id="rId11"/>
              </p:custDataLst>
            </p:nvPr>
          </p:nvSpPr>
          <p:spPr>
            <a:xfrm>
              <a:off x="13328482" y="1616296"/>
              <a:ext cx="3761173" cy="7871929"/>
            </a:xfrm>
            <a:prstGeom prst="rect">
              <a:avLst/>
            </a:prstGeom>
          </p:spPr>
          <p:txBody>
            <a:bodyPr wrap="square" lIns="0" tIns="0" rIns="0" bIns="0" rtlCol="0" anchor="t">
              <a:spAutoFit/>
            </a:bodyPr>
            <a:lstStyle/>
            <a:p>
              <a:pPr algn="just">
                <a:lnSpc>
                  <a:spcPct val="107000"/>
                </a:lnSpc>
                <a:spcBef>
                  <a:spcPts val="600"/>
                </a:spcBef>
                <a:spcAft>
                  <a:spcPts val="600"/>
                </a:spcAft>
              </a:pPr>
              <a:r>
                <a:rPr lang="lv-LV" sz="1900" b="1">
                  <a:solidFill>
                    <a:srgbClr val="7030A0"/>
                  </a:solidFill>
                  <a:latin typeface="Poppins" panose="00000500000000000000" pitchFamily="2" charset="-70"/>
                  <a:cs typeface="Poppins" panose="00000500000000000000" pitchFamily="2" charset="-70"/>
                </a:rPr>
                <a:t>3. Ja infrastruktūru neizmanto atbilstošo pasākuma mērķim </a:t>
              </a:r>
              <a:r>
                <a:rPr lang="lv-LV" sz="1900">
                  <a:solidFill>
                    <a:srgbClr val="000000"/>
                  </a:solidFill>
                  <a:latin typeface="Poppins" panose="00000500000000000000" pitchFamily="2" charset="-70"/>
                  <a:cs typeface="Poppins" panose="00000500000000000000" pitchFamily="2" charset="-70"/>
                </a:rPr>
                <a:t>– </a:t>
              </a:r>
              <a:r>
                <a:rPr lang="lv-LV" sz="1900">
                  <a:solidFill>
                    <a:srgbClr val="000000"/>
                  </a:solidFill>
                  <a:effectLst/>
                  <a:latin typeface="Poppins" panose="00000500000000000000" pitchFamily="2" charset="-70"/>
                  <a:ea typeface="Calibri" panose="020F0502020204030204" pitchFamily="34" charset="0"/>
                  <a:cs typeface="Poppins" panose="00000500000000000000" pitchFamily="2" charset="-70"/>
                </a:rPr>
                <a:t>CFLA pieņem lēmumu par izmaksātā vai piešķirtā publiskā finansējuma maksājumu apturēšanu vai atgūšanu no infrastruktūras izveides mērķim saskaņā ar civiltiesisko līgumu vai vienošanos par projekta īstenošanu</a:t>
              </a:r>
              <a:endParaRPr lang="lv-LV" sz="1900" b="1" u="sng">
                <a:solidFill>
                  <a:srgbClr val="000000"/>
                </a:solidFill>
                <a:latin typeface="Poppins" panose="00000500000000000000" pitchFamily="2" charset="-70"/>
                <a:cs typeface="Poppins" panose="00000500000000000000" pitchFamily="2" charset="-70"/>
              </a:endParaRPr>
            </a:p>
            <a:p>
              <a:pPr algn="just">
                <a:lnSpc>
                  <a:spcPct val="107000"/>
                </a:lnSpc>
                <a:spcBef>
                  <a:spcPts val="600"/>
                </a:spcBef>
                <a:spcAft>
                  <a:spcPts val="600"/>
                </a:spcAft>
              </a:pPr>
              <a:r>
                <a:rPr lang="lv-LV" sz="1900" b="1">
                  <a:solidFill>
                    <a:srgbClr val="7030A0"/>
                  </a:solidFill>
                  <a:latin typeface="Poppins" panose="00000500000000000000" pitchFamily="2" charset="-70"/>
                  <a:cs typeface="Poppins" panose="00000500000000000000" pitchFamily="2" charset="-70"/>
                </a:rPr>
                <a:t>Piemērs: </a:t>
              </a:r>
              <a:r>
                <a:rPr lang="lv-LV" sz="1900">
                  <a:effectLst/>
                  <a:latin typeface="Poppins" panose="00000500000000000000" pitchFamily="2" charset="-70"/>
                  <a:ea typeface="Calibri" panose="020F0502020204030204" pitchFamily="34" charset="0"/>
                  <a:cs typeface="Poppins" panose="00000500000000000000" pitchFamily="2" charset="-70"/>
                </a:rPr>
                <a:t>projektā  piešķirts publiskais finansējums 300 tūkst. </a:t>
              </a:r>
              <a:r>
                <a:rPr lang="lv-LV" sz="1900" i="1" err="1">
                  <a:effectLst/>
                  <a:latin typeface="Poppins" panose="00000500000000000000" pitchFamily="2" charset="-70"/>
                  <a:ea typeface="Calibri" panose="020F0502020204030204" pitchFamily="34" charset="0"/>
                  <a:cs typeface="Poppins" panose="00000500000000000000" pitchFamily="2" charset="-70"/>
                </a:rPr>
                <a:t>euro</a:t>
              </a:r>
              <a:r>
                <a:rPr lang="lv-LV" sz="1900">
                  <a:effectLst/>
                  <a:latin typeface="Poppins" panose="00000500000000000000" pitchFamily="2" charset="-70"/>
                  <a:ea typeface="Calibri" panose="020F0502020204030204" pitchFamily="34" charset="0"/>
                  <a:cs typeface="Poppins" panose="00000500000000000000" pitchFamily="2" charset="-70"/>
                </a:rPr>
                <a:t> apmērā </a:t>
              </a:r>
              <a:r>
                <a:rPr lang="lv-LV" sz="1900" err="1">
                  <a:effectLst/>
                  <a:latin typeface="Poppins" panose="00000500000000000000" pitchFamily="2" charset="-70"/>
                  <a:ea typeface="Calibri" panose="020F0502020204030204" pitchFamily="34" charset="0"/>
                  <a:cs typeface="Poppins" panose="00000500000000000000" pitchFamily="2" charset="-70"/>
                </a:rPr>
                <a:t>bezemisiju</a:t>
              </a:r>
              <a:r>
                <a:rPr lang="lv-LV" sz="1900">
                  <a:effectLst/>
                  <a:latin typeface="Poppins" panose="00000500000000000000" pitchFamily="2" charset="-70"/>
                  <a:ea typeface="Calibri" panose="020F0502020204030204" pitchFamily="34" charset="0"/>
                  <a:cs typeface="Poppins" panose="00000500000000000000" pitchFamily="2" charset="-70"/>
                </a:rPr>
                <a:t> transportlīdzekļa un 50 000 </a:t>
              </a:r>
              <a:r>
                <a:rPr lang="lv-LV" sz="1900" i="1" err="1">
                  <a:effectLst/>
                  <a:latin typeface="Poppins" panose="00000500000000000000" pitchFamily="2" charset="-70"/>
                  <a:ea typeface="Calibri" panose="020F0502020204030204" pitchFamily="34" charset="0"/>
                  <a:cs typeface="Poppins" panose="00000500000000000000" pitchFamily="2" charset="-70"/>
                </a:rPr>
                <a:t>euro</a:t>
              </a:r>
              <a:r>
                <a:rPr lang="lv-LV" sz="1900">
                  <a:effectLst/>
                  <a:latin typeface="Poppins" panose="00000500000000000000" pitchFamily="2" charset="-70"/>
                  <a:ea typeface="Calibri" panose="020F0502020204030204" pitchFamily="34" charset="0"/>
                  <a:cs typeface="Poppins" panose="00000500000000000000" pitchFamily="2" charset="-70"/>
                </a:rPr>
                <a:t> tā uzlādei nepieciešamā uzlādes punkta iegādei, nav sniegts komercdarbības  atbalsts.  </a:t>
              </a:r>
              <a:r>
                <a:rPr lang="lv-LV" sz="1900">
                  <a:solidFill>
                    <a:srgbClr val="000000"/>
                  </a:solidFill>
                  <a:effectLst/>
                  <a:latin typeface="Poppins" panose="00000500000000000000" pitchFamily="2" charset="-70"/>
                  <a:ea typeface="Calibri" panose="020F0502020204030204" pitchFamily="34" charset="0"/>
                  <a:cs typeface="Poppins" panose="00000500000000000000" pitchFamily="2" charset="-70"/>
                </a:rPr>
                <a:t>Pārbaudes laikā CFLA konstatēja, ka uzlādes punktu izmanto citu pašvaldības funkciju īstenojoša </a:t>
              </a:r>
              <a:r>
                <a:rPr lang="lv-LV" sz="1900" err="1">
                  <a:solidFill>
                    <a:srgbClr val="000000"/>
                  </a:solidFill>
                  <a:effectLst/>
                  <a:latin typeface="Poppins" panose="00000500000000000000" pitchFamily="2" charset="-70"/>
                  <a:ea typeface="Calibri" panose="020F0502020204030204" pitchFamily="34" charset="0"/>
                  <a:cs typeface="Poppins" panose="00000500000000000000" pitchFamily="2" charset="-70"/>
                </a:rPr>
                <a:t>bezemisiju</a:t>
              </a:r>
              <a:r>
                <a:rPr lang="lv-LV" sz="1900">
                  <a:solidFill>
                    <a:srgbClr val="000000"/>
                  </a:solidFill>
                  <a:effectLst/>
                  <a:latin typeface="Poppins" panose="00000500000000000000" pitchFamily="2" charset="-70"/>
                  <a:ea typeface="Calibri" panose="020F0502020204030204" pitchFamily="34" charset="0"/>
                  <a:cs typeface="Poppins" panose="00000500000000000000" pitchFamily="2" charset="-70"/>
                </a:rPr>
                <a:t> transportlīdzekļa uzlādei, piemēram, </a:t>
              </a:r>
              <a:r>
                <a:rPr lang="lv-LV" sz="1900">
                  <a:effectLst/>
                  <a:latin typeface="Poppins" panose="00000500000000000000" pitchFamily="2" charset="-70"/>
                  <a:ea typeface="Calibri" panose="020F0502020204030204" pitchFamily="34" charset="0"/>
                  <a:cs typeface="Poppins" panose="00000500000000000000" pitchFamily="2" charset="-70"/>
                </a:rPr>
                <a:t>pašvaldības policijas transportlīdzeklim.</a:t>
              </a:r>
              <a:endParaRPr lang="lv-LV" sz="1900" i="1">
                <a:solidFill>
                  <a:srgbClr val="000000"/>
                </a:solidFill>
                <a:latin typeface="Poppins" panose="00000500000000000000" pitchFamily="2" charset="-70"/>
                <a:cs typeface="Poppins" panose="00000500000000000000" pitchFamily="2" charset="-70"/>
              </a:endParaRPr>
            </a:p>
          </p:txBody>
        </p:sp>
      </p:grpSp>
      <p:pic>
        <p:nvPicPr>
          <p:cNvPr id="10" name="Graphic 9" descr="Coins outline">
            <a:extLst>
              <a:ext uri="{FF2B5EF4-FFF2-40B4-BE49-F238E27FC236}">
                <a16:creationId xmlns:a16="http://schemas.microsoft.com/office/drawing/2014/main" id="{6E6A7DE3-9367-6D1D-0804-2A4529C6FA03}"/>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366206" y="4552398"/>
            <a:ext cx="1738290" cy="1738290"/>
          </a:xfrm>
          <a:prstGeom prst="rect">
            <a:avLst/>
          </a:prstGeom>
        </p:spPr>
      </p:pic>
      <p:pic>
        <p:nvPicPr>
          <p:cNvPr id="12" name="Graphic 11" descr="Megaphone1 outline">
            <a:extLst>
              <a:ext uri="{FF2B5EF4-FFF2-40B4-BE49-F238E27FC236}">
                <a16:creationId xmlns:a16="http://schemas.microsoft.com/office/drawing/2014/main" id="{D0DD0B72-F107-B3F2-361E-69C2CD021896}"/>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366206" y="1721596"/>
            <a:ext cx="1742728" cy="1742728"/>
          </a:xfrm>
          <a:prstGeom prst="rect">
            <a:avLst/>
          </a:prstGeom>
        </p:spPr>
      </p:pic>
      <p:pic>
        <p:nvPicPr>
          <p:cNvPr id="14" name="Graphic 13" descr="Bus outline">
            <a:extLst>
              <a:ext uri="{FF2B5EF4-FFF2-40B4-BE49-F238E27FC236}">
                <a16:creationId xmlns:a16="http://schemas.microsoft.com/office/drawing/2014/main" id="{7B0889F0-6D89-4613-6496-63D63BFB2C97}"/>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366206" y="7620475"/>
            <a:ext cx="1738289" cy="1738289"/>
          </a:xfrm>
          <a:prstGeom prst="rect">
            <a:avLst/>
          </a:prstGeom>
        </p:spPr>
      </p:pic>
    </p:spTree>
    <p:extLst>
      <p:ext uri="{BB962C8B-B14F-4D97-AF65-F5344CB8AC3E}">
        <p14:creationId xmlns:p14="http://schemas.microsoft.com/office/powerpoint/2010/main" val="336075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l="-20312" r="-20312"/>
            </a:stretch>
          </a:blipFill>
        </p:spPr>
        <p:txBody>
          <a:bodyPr/>
          <a:lstStyle/>
          <a:p>
            <a:endParaRPr lang="lv-LV"/>
          </a:p>
        </p:txBody>
      </p:sp>
      <p:sp>
        <p:nvSpPr>
          <p:cNvPr id="3" name="TextBox 3"/>
          <p:cNvSpPr txBox="1"/>
          <p:nvPr>
            <p:custDataLst>
              <p:tags r:id="rId2"/>
            </p:custDataLst>
          </p:nvPr>
        </p:nvSpPr>
        <p:spPr>
          <a:xfrm>
            <a:off x="7860909" y="345950"/>
            <a:ext cx="10896600" cy="742447"/>
          </a:xfrm>
          <a:prstGeom prst="rect">
            <a:avLst/>
          </a:prstGeom>
        </p:spPr>
        <p:txBody>
          <a:bodyPr wrap="square" lIns="0" tIns="0" rIns="0" bIns="0" rtlCol="0" anchor="t">
            <a:spAutoFit/>
          </a:bodyPr>
          <a:lstStyle/>
          <a:p>
            <a:pPr>
              <a:lnSpc>
                <a:spcPts val="6018"/>
              </a:lnSpc>
              <a:spcBef>
                <a:spcPct val="0"/>
              </a:spcBef>
            </a:pPr>
            <a:r>
              <a:rPr lang="lv-LV" sz="4298">
                <a:solidFill>
                  <a:srgbClr val="593C8F"/>
                </a:solidFill>
                <a:latin typeface="League Spartan"/>
              </a:rPr>
              <a:t>SPECIFISKIE ATBILSTĪBAS KRITĒRIJI</a:t>
            </a:r>
          </a:p>
        </p:txBody>
      </p:sp>
      <p:sp>
        <p:nvSpPr>
          <p:cNvPr id="13" name="TextBox 13"/>
          <p:cNvSpPr txBox="1"/>
          <p:nvPr>
            <p:custDataLst>
              <p:tags r:id="rId3"/>
            </p:custDataLst>
          </p:nvPr>
        </p:nvSpPr>
        <p:spPr>
          <a:xfrm>
            <a:off x="182861" y="404544"/>
            <a:ext cx="8961138" cy="577915"/>
          </a:xfrm>
          <a:prstGeom prst="rect">
            <a:avLst/>
          </a:prstGeom>
        </p:spPr>
        <p:txBody>
          <a:bodyPr wrap="square" lIns="0" tIns="0" rIns="0" bIns="0" rtlCol="0" anchor="t">
            <a:spAutoFit/>
          </a:bodyPr>
          <a:lstStyle/>
          <a:p>
            <a:pPr>
              <a:lnSpc>
                <a:spcPts val="5080"/>
              </a:lnSpc>
              <a:spcBef>
                <a:spcPct val="0"/>
              </a:spcBef>
            </a:pPr>
            <a:r>
              <a:rPr lang="lv-LV" sz="3200">
                <a:solidFill>
                  <a:srgbClr val="000000"/>
                </a:solidFill>
                <a:latin typeface="Lato Bold"/>
              </a:rPr>
              <a:t>PROJEKTU IESNIEGUMU VĒRTĒŠANAS</a:t>
            </a:r>
            <a:r>
              <a:rPr lang="en-US" sz="3200">
                <a:solidFill>
                  <a:srgbClr val="000000"/>
                </a:solidFill>
                <a:latin typeface="Lato Bold"/>
              </a:rPr>
              <a:t> </a:t>
            </a:r>
          </a:p>
        </p:txBody>
      </p:sp>
      <p:sp>
        <p:nvSpPr>
          <p:cNvPr id="14" name="TextBox 14"/>
          <p:cNvSpPr txBox="1"/>
          <p:nvPr>
            <p:custDataLst>
              <p:tags r:id="rId4"/>
            </p:custDataLst>
          </p:nvPr>
        </p:nvSpPr>
        <p:spPr>
          <a:xfrm>
            <a:off x="1362977" y="1667981"/>
            <a:ext cx="15589877" cy="8002191"/>
          </a:xfrm>
          <a:prstGeom prst="rect">
            <a:avLst/>
          </a:prstGeom>
        </p:spPr>
        <p:txBody>
          <a:bodyPr wrap="square" lIns="0" tIns="0" rIns="0" bIns="0" numCol="2" spcCol="720000" rtlCol="0" anchor="t">
            <a:spAutoFit/>
          </a:bodyPr>
          <a:lstStyle/>
          <a:p>
            <a:pPr marL="457200" indent="-457200" algn="just">
              <a:spcBef>
                <a:spcPts val="600"/>
              </a:spcBef>
              <a:spcAft>
                <a:spcPts val="600"/>
              </a:spcAft>
              <a:buAutoNum type="arabicPeriod"/>
            </a:pPr>
            <a:r>
              <a:rPr lang="lv-LV" sz="2000" spc="100">
                <a:solidFill>
                  <a:srgbClr val="000000"/>
                </a:solidFill>
                <a:latin typeface="Poppins"/>
              </a:rPr>
              <a:t>Projekts ir pamatots </a:t>
            </a:r>
            <a:r>
              <a:rPr lang="lv-LV" sz="2000" b="1" spc="100">
                <a:solidFill>
                  <a:srgbClr val="593C8F"/>
                </a:solidFill>
                <a:latin typeface="Poppins"/>
              </a:rPr>
              <a:t>pašvaldības attīstības programmā </a:t>
            </a:r>
            <a:r>
              <a:rPr lang="lv-LV" sz="2000" spc="100">
                <a:solidFill>
                  <a:srgbClr val="000000"/>
                </a:solidFill>
                <a:latin typeface="Poppins"/>
              </a:rPr>
              <a:t>un atspoguļots investīciju plānā;</a:t>
            </a:r>
          </a:p>
          <a:p>
            <a:pPr marL="457200" indent="-457200" algn="just">
              <a:spcBef>
                <a:spcPts val="600"/>
              </a:spcBef>
              <a:spcAft>
                <a:spcPts val="600"/>
              </a:spcAft>
              <a:buAutoNum type="arabicPeriod"/>
            </a:pPr>
            <a:r>
              <a:rPr lang="lv-LV" sz="2000" spc="100">
                <a:solidFill>
                  <a:srgbClr val="000000"/>
                </a:solidFill>
                <a:latin typeface="Poppins"/>
              </a:rPr>
              <a:t>Projekta ietvaros plānots iegādāties </a:t>
            </a:r>
            <a:r>
              <a:rPr lang="lv-LV" sz="2000" b="1" spc="100">
                <a:solidFill>
                  <a:srgbClr val="593C8F"/>
                </a:solidFill>
                <a:latin typeface="Poppins"/>
              </a:rPr>
              <a:t>vismaz vienu </a:t>
            </a:r>
            <a:r>
              <a:rPr lang="lv-LV" sz="2000" spc="100" err="1">
                <a:solidFill>
                  <a:srgbClr val="000000"/>
                </a:solidFill>
                <a:latin typeface="Poppins"/>
              </a:rPr>
              <a:t>bezemisiju</a:t>
            </a:r>
            <a:r>
              <a:rPr lang="lv-LV" sz="2000" spc="100">
                <a:solidFill>
                  <a:srgbClr val="000000"/>
                </a:solidFill>
                <a:latin typeface="Poppins"/>
              </a:rPr>
              <a:t> transportlīdzekli, kas darbojas ar elektroenerģiju, un izveidot </a:t>
            </a:r>
            <a:r>
              <a:rPr lang="lv-LV" sz="2000" spc="100" err="1">
                <a:solidFill>
                  <a:srgbClr val="000000"/>
                </a:solidFill>
                <a:latin typeface="Poppins"/>
              </a:rPr>
              <a:t>bezemisiju</a:t>
            </a:r>
            <a:r>
              <a:rPr lang="lv-LV" sz="2000" spc="100">
                <a:solidFill>
                  <a:srgbClr val="000000"/>
                </a:solidFill>
                <a:latin typeface="Poppins"/>
              </a:rPr>
              <a:t> transportlīdzekļa darbības nodrošināšanai paredzēto uzlādes infrastruktūru, ja nepieciešams </a:t>
            </a:r>
            <a:r>
              <a:rPr lang="lv-LV" sz="2000" i="1" spc="100">
                <a:solidFill>
                  <a:srgbClr val="000000"/>
                </a:solidFill>
                <a:latin typeface="Poppins"/>
              </a:rPr>
              <a:t>(neprecizējams);</a:t>
            </a:r>
          </a:p>
          <a:p>
            <a:pPr marL="457200" indent="-457200" algn="just">
              <a:spcBef>
                <a:spcPts val="600"/>
              </a:spcBef>
              <a:spcAft>
                <a:spcPts val="600"/>
              </a:spcAft>
              <a:buAutoNum type="arabicPeriod"/>
            </a:pPr>
            <a:r>
              <a:rPr lang="lv-LV" sz="2000" spc="100">
                <a:solidFill>
                  <a:srgbClr val="000000"/>
                </a:solidFill>
                <a:latin typeface="Poppins"/>
              </a:rPr>
              <a:t>Projekta iesniegumam pievienota izstrādāta </a:t>
            </a:r>
            <a:r>
              <a:rPr lang="lv-LV" sz="2000" b="1" spc="100">
                <a:solidFill>
                  <a:srgbClr val="593C8F"/>
                </a:solidFill>
                <a:latin typeface="Poppins"/>
              </a:rPr>
              <a:t>tehniskā specifikācija </a:t>
            </a:r>
            <a:r>
              <a:rPr lang="lv-LV" sz="2000" spc="100">
                <a:solidFill>
                  <a:srgbClr val="000000"/>
                </a:solidFill>
                <a:latin typeface="Poppins"/>
              </a:rPr>
              <a:t>projektā plānotā </a:t>
            </a:r>
            <a:r>
              <a:rPr lang="lv-LV" sz="2000" spc="100" err="1">
                <a:solidFill>
                  <a:srgbClr val="000000"/>
                </a:solidFill>
                <a:latin typeface="Poppins"/>
              </a:rPr>
              <a:t>bezemisiju</a:t>
            </a:r>
            <a:r>
              <a:rPr lang="lv-LV" sz="2000" spc="100">
                <a:solidFill>
                  <a:srgbClr val="000000"/>
                </a:solidFill>
                <a:latin typeface="Poppins"/>
              </a:rPr>
              <a:t> transportlīdzekļa iegādei;</a:t>
            </a:r>
          </a:p>
          <a:p>
            <a:pPr marL="457200" indent="-457200" algn="just">
              <a:spcBef>
                <a:spcPts val="600"/>
              </a:spcBef>
              <a:spcAft>
                <a:spcPts val="600"/>
              </a:spcAft>
              <a:buAutoNum type="arabicPeriod"/>
            </a:pPr>
            <a:r>
              <a:rPr lang="lv-LV" sz="2000" spc="100">
                <a:solidFill>
                  <a:srgbClr val="000000"/>
                </a:solidFill>
                <a:latin typeface="Poppins"/>
              </a:rPr>
              <a:t>Projekta iesniedzējs </a:t>
            </a:r>
            <a:r>
              <a:rPr lang="lv-LV" sz="2000" b="1" spc="100">
                <a:solidFill>
                  <a:srgbClr val="593C8F"/>
                </a:solidFill>
                <a:latin typeface="Poppins"/>
              </a:rPr>
              <a:t>apliecina</a:t>
            </a:r>
            <a:r>
              <a:rPr lang="lv-LV" sz="2000" spc="100">
                <a:solidFill>
                  <a:srgbClr val="000000"/>
                </a:solidFill>
                <a:latin typeface="Poppins"/>
              </a:rPr>
              <a:t>, ka tas veic </a:t>
            </a:r>
            <a:r>
              <a:rPr lang="lv-LV" sz="2000" b="1" spc="100">
                <a:solidFill>
                  <a:srgbClr val="593C8F"/>
                </a:solidFill>
                <a:latin typeface="Poppins"/>
              </a:rPr>
              <a:t>transporta pārvadājumus</a:t>
            </a:r>
            <a:r>
              <a:rPr lang="lv-LV" sz="2000" spc="100">
                <a:solidFill>
                  <a:srgbClr val="000000"/>
                </a:solidFill>
                <a:latin typeface="Poppins"/>
              </a:rPr>
              <a:t>;</a:t>
            </a:r>
          </a:p>
          <a:p>
            <a:pPr marL="457200" indent="-457200" algn="just">
              <a:spcBef>
                <a:spcPts val="600"/>
              </a:spcBef>
              <a:spcAft>
                <a:spcPts val="600"/>
              </a:spcAft>
              <a:buAutoNum type="arabicPeriod"/>
            </a:pPr>
            <a:endParaRPr lang="lv-LV" sz="2000" spc="100">
              <a:solidFill>
                <a:srgbClr val="000000"/>
              </a:solidFill>
              <a:latin typeface="Poppins"/>
            </a:endParaRPr>
          </a:p>
          <a:p>
            <a:pPr marL="457200" indent="-457200" algn="just">
              <a:spcBef>
                <a:spcPts val="600"/>
              </a:spcBef>
              <a:spcAft>
                <a:spcPts val="600"/>
              </a:spcAft>
              <a:buAutoNum type="arabicPeriod"/>
            </a:pPr>
            <a:endParaRPr lang="lv-LV" sz="2000" spc="100">
              <a:solidFill>
                <a:srgbClr val="000000"/>
              </a:solidFill>
              <a:latin typeface="Poppins"/>
            </a:endParaRPr>
          </a:p>
          <a:p>
            <a:pPr marL="457200" indent="-457200" algn="just">
              <a:spcBef>
                <a:spcPts val="600"/>
              </a:spcBef>
              <a:spcAft>
                <a:spcPts val="600"/>
              </a:spcAft>
              <a:buAutoNum type="arabicPeriod"/>
            </a:pPr>
            <a:endParaRPr lang="lv-LV" sz="2000" spc="100">
              <a:solidFill>
                <a:srgbClr val="000000"/>
              </a:solidFill>
              <a:latin typeface="Poppins"/>
            </a:endParaRPr>
          </a:p>
          <a:p>
            <a:pPr marL="457200" indent="-457200" algn="just">
              <a:spcBef>
                <a:spcPts val="600"/>
              </a:spcBef>
              <a:spcAft>
                <a:spcPts val="600"/>
              </a:spcAft>
              <a:buAutoNum type="arabicPeriod"/>
            </a:pPr>
            <a:endParaRPr lang="lv-LV" sz="2000" spc="100">
              <a:solidFill>
                <a:srgbClr val="000000"/>
              </a:solidFill>
              <a:latin typeface="Poppins"/>
            </a:endParaRPr>
          </a:p>
          <a:p>
            <a:pPr marL="457200" indent="-457200" algn="just">
              <a:spcBef>
                <a:spcPts val="600"/>
              </a:spcBef>
              <a:spcAft>
                <a:spcPts val="600"/>
              </a:spcAft>
              <a:buAutoNum type="arabicPeriod"/>
            </a:pPr>
            <a:endParaRPr lang="lv-LV" sz="2000" spc="100">
              <a:solidFill>
                <a:srgbClr val="000000"/>
              </a:solidFill>
              <a:latin typeface="Poppins"/>
            </a:endParaRPr>
          </a:p>
          <a:p>
            <a:pPr marL="457200" indent="-457200" algn="just">
              <a:spcBef>
                <a:spcPts val="600"/>
              </a:spcBef>
              <a:spcAft>
                <a:spcPts val="600"/>
              </a:spcAft>
              <a:buAutoNum type="arabicPeriod"/>
            </a:pPr>
            <a:endParaRPr lang="lv-LV" sz="2000" spc="100">
              <a:solidFill>
                <a:srgbClr val="000000"/>
              </a:solidFill>
              <a:latin typeface="Poppins"/>
            </a:endParaRPr>
          </a:p>
          <a:p>
            <a:pPr marL="457200" indent="-457200" algn="just">
              <a:spcBef>
                <a:spcPts val="600"/>
              </a:spcBef>
              <a:spcAft>
                <a:spcPts val="600"/>
              </a:spcAft>
              <a:buAutoNum type="arabicPeriod"/>
            </a:pPr>
            <a:endParaRPr lang="lv-LV" sz="2000" spc="100">
              <a:solidFill>
                <a:srgbClr val="000000"/>
              </a:solidFill>
              <a:latin typeface="Poppins"/>
            </a:endParaRPr>
          </a:p>
          <a:p>
            <a:pPr marL="457200" indent="-457200" algn="just">
              <a:spcBef>
                <a:spcPts val="600"/>
              </a:spcBef>
              <a:spcAft>
                <a:spcPts val="600"/>
              </a:spcAft>
              <a:buAutoNum type="arabicPeriod"/>
            </a:pPr>
            <a:r>
              <a:rPr lang="lv-LV" sz="2000" spc="100">
                <a:solidFill>
                  <a:srgbClr val="000000"/>
                </a:solidFill>
                <a:latin typeface="Poppins"/>
              </a:rPr>
              <a:t>Ja projekta ietvaros paredzēta </a:t>
            </a:r>
            <a:r>
              <a:rPr lang="lv-LV" sz="2000" b="1" spc="100">
                <a:solidFill>
                  <a:srgbClr val="593C8F"/>
                </a:solidFill>
                <a:latin typeface="Poppins"/>
              </a:rPr>
              <a:t>uzlādes infrastruktūras izveide</a:t>
            </a:r>
            <a:r>
              <a:rPr lang="lv-LV" sz="2000" spc="100">
                <a:solidFill>
                  <a:srgbClr val="000000"/>
                </a:solidFill>
                <a:latin typeface="Poppins"/>
              </a:rPr>
              <a:t>, būvniecības darbībām ir vismaz šāda </a:t>
            </a:r>
            <a:r>
              <a:rPr lang="lv-LV" sz="2000" b="1" spc="100">
                <a:solidFill>
                  <a:srgbClr val="593C8F"/>
                </a:solidFill>
                <a:latin typeface="Poppins"/>
              </a:rPr>
              <a:t>gatavības stadija:</a:t>
            </a:r>
            <a:r>
              <a:rPr lang="lv-LV" sz="2000" spc="100">
                <a:solidFill>
                  <a:srgbClr val="000000"/>
                </a:solidFill>
                <a:latin typeface="Poppins"/>
              </a:rPr>
              <a:t> sagatavots projektēšanas uzdevums, veikts iepirkums par būvniecības ieceres dokumentu sagatavošanu, kā arī līgumu par būvniecības ieceres dokumentu sagatavošanu paredzēts noslēgt līdz civiltiesiskā līguma vai vienošanās par projekta īstenošanu noslēgšanai ar CFLA, vai iesniegta būvvaldes izziņa, kas apliecina, ka iepriekš minētie dokumenti nav nepieciešami, vai iesniegta indikatīva būvdarbu izmaksu aplēse;</a:t>
            </a:r>
          </a:p>
          <a:p>
            <a:pPr marL="457200" indent="-457200" algn="just">
              <a:spcBef>
                <a:spcPts val="600"/>
              </a:spcBef>
              <a:spcAft>
                <a:spcPts val="600"/>
              </a:spcAft>
              <a:buAutoNum type="arabicPeriod"/>
            </a:pPr>
            <a:r>
              <a:rPr lang="lv-LV" sz="2000" spc="100">
                <a:solidFill>
                  <a:srgbClr val="000000"/>
                </a:solidFill>
                <a:latin typeface="Poppins"/>
              </a:rPr>
              <a:t>Projekta iesniedzējs nodrošina, ka projekts izpilda nepieciešamās prasības principa </a:t>
            </a:r>
            <a:r>
              <a:rPr lang="lv-LV" sz="2000" b="1" spc="100">
                <a:solidFill>
                  <a:srgbClr val="593C8F"/>
                </a:solidFill>
                <a:latin typeface="Poppins"/>
              </a:rPr>
              <a:t>“nenodarīt būtisku kaitējumu” </a:t>
            </a:r>
            <a:r>
              <a:rPr lang="lv-LV" sz="2000" spc="100">
                <a:solidFill>
                  <a:srgbClr val="000000"/>
                </a:solidFill>
                <a:latin typeface="Poppins"/>
              </a:rPr>
              <a:t>ievērošanai, t.sk. attiecībā uz aprites ekonomikas principu ievērošanu, iesniedz apliecinājumu, ka</a:t>
            </a:r>
            <a:r>
              <a:rPr lang="lv-LV" sz="2000" spc="100">
                <a:solidFill>
                  <a:srgbClr val="593C8F"/>
                </a:solidFill>
                <a:latin typeface="Poppins"/>
              </a:rPr>
              <a:t> </a:t>
            </a:r>
            <a:r>
              <a:rPr lang="lv-LV" sz="2000" b="1" spc="100">
                <a:solidFill>
                  <a:srgbClr val="593C8F"/>
                </a:solidFill>
                <a:latin typeface="Poppins"/>
              </a:rPr>
              <a:t>pēc transportlīdzekļa ekspluatācijas beigām </a:t>
            </a:r>
            <a:r>
              <a:rPr lang="lv-LV" sz="2000" spc="100">
                <a:solidFill>
                  <a:srgbClr val="000000"/>
                </a:solidFill>
                <a:latin typeface="Poppins"/>
              </a:rPr>
              <a:t>tie tiks </a:t>
            </a:r>
            <a:r>
              <a:rPr lang="lv-LV" sz="2000" b="1" spc="100">
                <a:solidFill>
                  <a:srgbClr val="593C8F"/>
                </a:solidFill>
                <a:latin typeface="Poppins"/>
              </a:rPr>
              <a:t>utilizēti</a:t>
            </a:r>
            <a:r>
              <a:rPr lang="lv-LV" sz="2000" spc="100">
                <a:solidFill>
                  <a:srgbClr val="000000"/>
                </a:solidFill>
                <a:latin typeface="Poppins"/>
              </a:rPr>
              <a:t>;</a:t>
            </a:r>
          </a:p>
          <a:p>
            <a:pPr marL="457200" indent="-457200" algn="just">
              <a:spcBef>
                <a:spcPts val="600"/>
              </a:spcBef>
              <a:spcAft>
                <a:spcPts val="600"/>
              </a:spcAft>
              <a:buAutoNum type="arabicPeriod"/>
            </a:pPr>
            <a:r>
              <a:rPr lang="lv-LV" sz="2000" spc="100">
                <a:solidFill>
                  <a:srgbClr val="000000"/>
                </a:solidFill>
                <a:latin typeface="Poppins"/>
              </a:rPr>
              <a:t>Projekta iesniedzējs izpilda nepieciešamās prasības </a:t>
            </a:r>
            <a:r>
              <a:rPr lang="lv-LV" sz="2000" b="1" spc="100">
                <a:solidFill>
                  <a:srgbClr val="593C8F"/>
                </a:solidFill>
                <a:latin typeface="Poppins"/>
              </a:rPr>
              <a:t>HP “</a:t>
            </a:r>
            <a:r>
              <a:rPr lang="lv-LV" sz="2000" b="1" spc="100" err="1">
                <a:solidFill>
                  <a:srgbClr val="593C8F"/>
                </a:solidFill>
                <a:latin typeface="Poppins"/>
              </a:rPr>
              <a:t>Klimatdrošināšana</a:t>
            </a:r>
            <a:r>
              <a:rPr lang="lv-LV" sz="2000" b="1" spc="100">
                <a:solidFill>
                  <a:srgbClr val="593C8F"/>
                </a:solidFill>
                <a:latin typeface="Poppins"/>
              </a:rPr>
              <a:t>”  </a:t>
            </a:r>
            <a:r>
              <a:rPr lang="lv-LV" sz="2000" spc="100">
                <a:solidFill>
                  <a:srgbClr val="000000"/>
                </a:solidFill>
                <a:latin typeface="Poppins"/>
              </a:rPr>
              <a:t>un principa “Nenodarīt būtisku kaitējumu” ievērošanai attiecībā uz klimata pārmaiņu mazināšanu un pielāgošanos klimata pārmaiņām </a:t>
            </a:r>
            <a:r>
              <a:rPr lang="lv-LV" sz="2000" i="1" spc="100">
                <a:solidFill>
                  <a:srgbClr val="000000"/>
                </a:solidFill>
                <a:latin typeface="Poppins"/>
              </a:rPr>
              <a:t>(vērtē, ja projekta ietvaros paredzēts izveidot uzlādes infrastruktūru).</a:t>
            </a:r>
          </a:p>
        </p:txBody>
      </p:sp>
      <p:sp>
        <p:nvSpPr>
          <p:cNvPr id="6" name="Freeform 13">
            <a:extLst>
              <a:ext uri="{FF2B5EF4-FFF2-40B4-BE49-F238E27FC236}">
                <a16:creationId xmlns:a16="http://schemas.microsoft.com/office/drawing/2014/main" id="{41F399C4-228B-E483-76D2-8E59405BDC74}"/>
              </a:ext>
            </a:extLst>
          </p:cNvPr>
          <p:cNvSpPr/>
          <p:nvPr>
            <p:custDataLst>
              <p:tags r:id="rId5"/>
            </p:custDataLst>
          </p:nvPr>
        </p:nvSpPr>
        <p:spPr>
          <a:xfrm>
            <a:off x="485031" y="1481070"/>
            <a:ext cx="17345770" cy="8243375"/>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593C8F"/>
          </a:solidFill>
        </p:spPr>
        <p:txBody>
          <a:bodyPr/>
          <a:lstStyle/>
          <a:p>
            <a:endParaRPr lang="lv-LV"/>
          </a:p>
        </p:txBody>
      </p:sp>
      <p:pic>
        <p:nvPicPr>
          <p:cNvPr id="1028" name="Picture 4" descr="Best Private electric bus Illustration download in PNG &amp; Vector format">
            <a:extLst>
              <a:ext uri="{FF2B5EF4-FFF2-40B4-BE49-F238E27FC236}">
                <a16:creationId xmlns:a16="http://schemas.microsoft.com/office/drawing/2014/main" id="{33CC6D46-758E-3A53-9504-15FBC3F247F5}"/>
              </a:ext>
            </a:extLst>
          </p:cNvPr>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2476996" y="4467652"/>
            <a:ext cx="6667003" cy="6667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ags/tag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00.xml><?xml version="1.0" encoding="utf-8"?>
<p:tagLst xmlns:a="http://schemas.openxmlformats.org/drawingml/2006/main" xmlns:r="http://schemas.openxmlformats.org/officeDocument/2006/relationships" xmlns:p="http://schemas.openxmlformats.org/presentationml/2006/main">
  <p:tag name="ALREADY-CHECKED" val="TRUE"/>
</p:tagLst>
</file>

<file path=ppt/tags/tag101.xml><?xml version="1.0" encoding="utf-8"?>
<p:tagLst xmlns:a="http://schemas.openxmlformats.org/drawingml/2006/main" xmlns:r="http://schemas.openxmlformats.org/officeDocument/2006/relationships" xmlns:p="http://schemas.openxmlformats.org/presentationml/2006/main">
  <p:tag name="ALREADY-CHECKED" val="TRUE"/>
</p:tagLst>
</file>

<file path=ppt/tags/tag102.xml><?xml version="1.0" encoding="utf-8"?>
<p:tagLst xmlns:a="http://schemas.openxmlformats.org/drawingml/2006/main" xmlns:r="http://schemas.openxmlformats.org/officeDocument/2006/relationships" xmlns:p="http://schemas.openxmlformats.org/presentationml/2006/main">
  <p:tag name="ALREADY-CHECKED" val="TRUE"/>
</p:tagLst>
</file>

<file path=ppt/tags/tag103.xml><?xml version="1.0" encoding="utf-8"?>
<p:tagLst xmlns:a="http://schemas.openxmlformats.org/drawingml/2006/main" xmlns:r="http://schemas.openxmlformats.org/officeDocument/2006/relationships" xmlns:p="http://schemas.openxmlformats.org/presentationml/2006/main">
  <p:tag name="ALREADY-CHECKED" val="TRUE"/>
</p:tagLst>
</file>

<file path=ppt/tags/tag104.xml><?xml version="1.0" encoding="utf-8"?>
<p:tagLst xmlns:a="http://schemas.openxmlformats.org/drawingml/2006/main" xmlns:r="http://schemas.openxmlformats.org/officeDocument/2006/relationships" xmlns:p="http://schemas.openxmlformats.org/presentationml/2006/main">
  <p:tag name="ALREADY-CHECKED" val="TRUE"/>
</p:tagLst>
</file>

<file path=ppt/tags/tag105.xml><?xml version="1.0" encoding="utf-8"?>
<p:tagLst xmlns:a="http://schemas.openxmlformats.org/drawingml/2006/main" xmlns:r="http://schemas.openxmlformats.org/officeDocument/2006/relationships" xmlns:p="http://schemas.openxmlformats.org/presentationml/2006/main">
  <p:tag name="ALREADY-CHECKED" val="TRUE"/>
</p:tagLst>
</file>

<file path=ppt/tags/tag106.xml><?xml version="1.0" encoding="utf-8"?>
<p:tagLst xmlns:a="http://schemas.openxmlformats.org/drawingml/2006/main" xmlns:r="http://schemas.openxmlformats.org/officeDocument/2006/relationships" xmlns:p="http://schemas.openxmlformats.org/presentationml/2006/main">
  <p:tag name="ALREADY-CHECKED" val="TRUE"/>
</p:tagLst>
</file>

<file path=ppt/tags/tag107.xml><?xml version="1.0" encoding="utf-8"?>
<p:tagLst xmlns:a="http://schemas.openxmlformats.org/drawingml/2006/main" xmlns:r="http://schemas.openxmlformats.org/officeDocument/2006/relationships" xmlns:p="http://schemas.openxmlformats.org/presentationml/2006/main">
  <p:tag name="ALREADY-CHECKED" val="TRUE"/>
</p:tagLst>
</file>

<file path=ppt/tags/tag108.xml><?xml version="1.0" encoding="utf-8"?>
<p:tagLst xmlns:a="http://schemas.openxmlformats.org/drawingml/2006/main" xmlns:r="http://schemas.openxmlformats.org/officeDocument/2006/relationships" xmlns:p="http://schemas.openxmlformats.org/presentationml/2006/main">
  <p:tag name="ALREADY-CHECKED" val="TRUE"/>
</p:tagLst>
</file>

<file path=ppt/tags/tag109.xml><?xml version="1.0" encoding="utf-8"?>
<p:tagLst xmlns:a="http://schemas.openxmlformats.org/drawingml/2006/main" xmlns:r="http://schemas.openxmlformats.org/officeDocument/2006/relationships" xmlns:p="http://schemas.openxmlformats.org/presentationml/2006/main">
  <p:tag name="ALREADY-CHECKED" val="TRUE"/>
</p:tagLst>
</file>

<file path=ppt/tags/tag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12.xml><?xml version="1.0" encoding="utf-8"?>
<p:tagLst xmlns:a="http://schemas.openxmlformats.org/drawingml/2006/main" xmlns:r="http://schemas.openxmlformats.org/officeDocument/2006/relationships" xmlns:p="http://schemas.openxmlformats.org/presentationml/2006/main">
  <p:tag name="ALREADY-CHECKED" val="TRUE"/>
</p:tagLst>
</file>

<file path=ppt/tags/tag113.xml><?xml version="1.0" encoding="utf-8"?>
<p:tagLst xmlns:a="http://schemas.openxmlformats.org/drawingml/2006/main" xmlns:r="http://schemas.openxmlformats.org/officeDocument/2006/relationships" xmlns:p="http://schemas.openxmlformats.org/presentationml/2006/main">
  <p:tag name="ALREADY-CHECKED" val="TRUE"/>
</p:tagLst>
</file>

<file path=ppt/tags/tag114.xml><?xml version="1.0" encoding="utf-8"?>
<p:tagLst xmlns:a="http://schemas.openxmlformats.org/drawingml/2006/main" xmlns:r="http://schemas.openxmlformats.org/officeDocument/2006/relationships" xmlns:p="http://schemas.openxmlformats.org/presentationml/2006/main">
  <p:tag name="ALREADY-CHECKED" val="TRUE"/>
</p:tagLst>
</file>

<file path=ppt/tags/tag1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16.xml><?xml version="1.0" encoding="utf-8"?>
<p:tagLst xmlns:a="http://schemas.openxmlformats.org/drawingml/2006/main" xmlns:r="http://schemas.openxmlformats.org/officeDocument/2006/relationships" xmlns:p="http://schemas.openxmlformats.org/presentationml/2006/main">
  <p:tag name="ALREADY-CHECKED" val="TRUE"/>
</p:tagLst>
</file>

<file path=ppt/tags/tag117.xml><?xml version="1.0" encoding="utf-8"?>
<p:tagLst xmlns:a="http://schemas.openxmlformats.org/drawingml/2006/main" xmlns:r="http://schemas.openxmlformats.org/officeDocument/2006/relationships" xmlns:p="http://schemas.openxmlformats.org/presentationml/2006/main">
  <p:tag name="ALREADY-CHECKED" val="TRUE"/>
</p:tagLst>
</file>

<file path=ppt/tags/tag118.xml><?xml version="1.0" encoding="utf-8"?>
<p:tagLst xmlns:a="http://schemas.openxmlformats.org/drawingml/2006/main" xmlns:r="http://schemas.openxmlformats.org/officeDocument/2006/relationships" xmlns:p="http://schemas.openxmlformats.org/presentationml/2006/main">
  <p:tag name="ALREADY-CHECKED" val="TRUE"/>
</p:tagLst>
</file>

<file path=ppt/tags/tag119.xml><?xml version="1.0" encoding="utf-8"?>
<p:tagLst xmlns:a="http://schemas.openxmlformats.org/drawingml/2006/main" xmlns:r="http://schemas.openxmlformats.org/officeDocument/2006/relationships" xmlns:p="http://schemas.openxmlformats.org/presentationml/2006/main">
  <p:tag name="ALREADY-CHECKED" val="TRUE"/>
</p:tagLst>
</file>

<file path=ppt/tags/tag12.xml><?xml version="1.0" encoding="utf-8"?>
<p:tagLst xmlns:a="http://schemas.openxmlformats.org/drawingml/2006/main" xmlns:r="http://schemas.openxmlformats.org/officeDocument/2006/relationships" xmlns:p="http://schemas.openxmlformats.org/presentationml/2006/main">
  <p:tag name="ALREADY-CHECKED" val="TRUE"/>
</p:tagLst>
</file>

<file path=ppt/tags/tag120.xml><?xml version="1.0" encoding="utf-8"?>
<p:tagLst xmlns:a="http://schemas.openxmlformats.org/drawingml/2006/main" xmlns:r="http://schemas.openxmlformats.org/officeDocument/2006/relationships" xmlns:p="http://schemas.openxmlformats.org/presentationml/2006/main">
  <p:tag name="ALREADY-CHECKED" val="TRUE"/>
</p:tagLst>
</file>

<file path=ppt/tags/tag121.xml><?xml version="1.0" encoding="utf-8"?>
<p:tagLst xmlns:a="http://schemas.openxmlformats.org/drawingml/2006/main" xmlns:r="http://schemas.openxmlformats.org/officeDocument/2006/relationships" xmlns:p="http://schemas.openxmlformats.org/presentationml/2006/main">
  <p:tag name="ALREADY-CHECKED" val="TRUE"/>
</p:tagLst>
</file>

<file path=ppt/tags/tag122.xml><?xml version="1.0" encoding="utf-8"?>
<p:tagLst xmlns:a="http://schemas.openxmlformats.org/drawingml/2006/main" xmlns:r="http://schemas.openxmlformats.org/officeDocument/2006/relationships" xmlns:p="http://schemas.openxmlformats.org/presentationml/2006/main">
  <p:tag name="ALREADY-CHECKED" val="TRUE"/>
</p:tagLst>
</file>

<file path=ppt/tags/tag123.xml><?xml version="1.0" encoding="utf-8"?>
<p:tagLst xmlns:a="http://schemas.openxmlformats.org/drawingml/2006/main" xmlns:r="http://schemas.openxmlformats.org/officeDocument/2006/relationships" xmlns:p="http://schemas.openxmlformats.org/presentationml/2006/main">
  <p:tag name="ALREADY-CHECKED" val="TRUE"/>
</p:tagLst>
</file>

<file path=ppt/tags/tag124.xml><?xml version="1.0" encoding="utf-8"?>
<p:tagLst xmlns:a="http://schemas.openxmlformats.org/drawingml/2006/main" xmlns:r="http://schemas.openxmlformats.org/officeDocument/2006/relationships" xmlns:p="http://schemas.openxmlformats.org/presentationml/2006/main">
  <p:tag name="ALREADY-CHECKED" val="TRUE"/>
</p:tagLst>
</file>

<file path=ppt/tags/tag125.xml><?xml version="1.0" encoding="utf-8"?>
<p:tagLst xmlns:a="http://schemas.openxmlformats.org/drawingml/2006/main" xmlns:r="http://schemas.openxmlformats.org/officeDocument/2006/relationships" xmlns:p="http://schemas.openxmlformats.org/presentationml/2006/main">
  <p:tag name="ALREADY-CHECKED" val="TRUE"/>
</p:tagLst>
</file>

<file path=ppt/tags/tag126.xml><?xml version="1.0" encoding="utf-8"?>
<p:tagLst xmlns:a="http://schemas.openxmlformats.org/drawingml/2006/main" xmlns:r="http://schemas.openxmlformats.org/officeDocument/2006/relationships" xmlns:p="http://schemas.openxmlformats.org/presentationml/2006/main">
  <p:tag name="ALREADY-CHECKED" val="TRUE"/>
</p:tagLst>
</file>

<file path=ppt/tags/tag127.xml><?xml version="1.0" encoding="utf-8"?>
<p:tagLst xmlns:a="http://schemas.openxmlformats.org/drawingml/2006/main" xmlns:r="http://schemas.openxmlformats.org/officeDocument/2006/relationships" xmlns:p="http://schemas.openxmlformats.org/presentationml/2006/main">
  <p:tag name="ALREADY-CHECKED" val="TRUE"/>
</p:tagLst>
</file>

<file path=ppt/tags/tag128.xml><?xml version="1.0" encoding="utf-8"?>
<p:tagLst xmlns:a="http://schemas.openxmlformats.org/drawingml/2006/main" xmlns:r="http://schemas.openxmlformats.org/officeDocument/2006/relationships" xmlns:p="http://schemas.openxmlformats.org/presentationml/2006/main">
  <p:tag name="ALREADY-CHECKED" val="TRUE"/>
</p:tagLst>
</file>

<file path=ppt/tags/tag129.xml><?xml version="1.0" encoding="utf-8"?>
<p:tagLst xmlns:a="http://schemas.openxmlformats.org/drawingml/2006/main" xmlns:r="http://schemas.openxmlformats.org/officeDocument/2006/relationships" xmlns:p="http://schemas.openxmlformats.org/presentationml/2006/main">
  <p:tag name="ALREADY-CHECKED" val="TRUE"/>
</p:tagLst>
</file>

<file path=ppt/tags/tag13.xml><?xml version="1.0" encoding="utf-8"?>
<p:tagLst xmlns:a="http://schemas.openxmlformats.org/drawingml/2006/main" xmlns:r="http://schemas.openxmlformats.org/officeDocument/2006/relationships" xmlns:p="http://schemas.openxmlformats.org/presentationml/2006/main">
  <p:tag name="ALREADY-CHECKED" val="TRUE"/>
</p:tagLst>
</file>

<file path=ppt/tags/tag130.xml><?xml version="1.0" encoding="utf-8"?>
<p:tagLst xmlns:a="http://schemas.openxmlformats.org/drawingml/2006/main" xmlns:r="http://schemas.openxmlformats.org/officeDocument/2006/relationships" xmlns:p="http://schemas.openxmlformats.org/presentationml/2006/main">
  <p:tag name="ALREADY-CHECKED" val="TRUE"/>
</p:tagLst>
</file>

<file path=ppt/tags/tag131.xml><?xml version="1.0" encoding="utf-8"?>
<p:tagLst xmlns:a="http://schemas.openxmlformats.org/drawingml/2006/main" xmlns:r="http://schemas.openxmlformats.org/officeDocument/2006/relationships" xmlns:p="http://schemas.openxmlformats.org/presentationml/2006/main">
  <p:tag name="ALREADY-CHECKED" val="TRUE"/>
</p:tagLst>
</file>

<file path=ppt/tags/tag132.xml><?xml version="1.0" encoding="utf-8"?>
<p:tagLst xmlns:a="http://schemas.openxmlformats.org/drawingml/2006/main" xmlns:r="http://schemas.openxmlformats.org/officeDocument/2006/relationships" xmlns:p="http://schemas.openxmlformats.org/presentationml/2006/main">
  <p:tag name="ALREADY-CHECKED" val="TRUE"/>
</p:tagLst>
</file>

<file path=ppt/tags/tag133.xml><?xml version="1.0" encoding="utf-8"?>
<p:tagLst xmlns:a="http://schemas.openxmlformats.org/drawingml/2006/main" xmlns:r="http://schemas.openxmlformats.org/officeDocument/2006/relationships" xmlns:p="http://schemas.openxmlformats.org/presentationml/2006/main">
  <p:tag name="ALREADY-CHECKED" val="TRUE"/>
</p:tagLst>
</file>

<file path=ppt/tags/tag134.xml><?xml version="1.0" encoding="utf-8"?>
<p:tagLst xmlns:a="http://schemas.openxmlformats.org/drawingml/2006/main" xmlns:r="http://schemas.openxmlformats.org/officeDocument/2006/relationships" xmlns:p="http://schemas.openxmlformats.org/presentationml/2006/main">
  <p:tag name="ALREADY-CHECKED" val="TRUE"/>
</p:tagLst>
</file>

<file path=ppt/tags/tag135.xml><?xml version="1.0" encoding="utf-8"?>
<p:tagLst xmlns:a="http://schemas.openxmlformats.org/drawingml/2006/main" xmlns:r="http://schemas.openxmlformats.org/officeDocument/2006/relationships" xmlns:p="http://schemas.openxmlformats.org/presentationml/2006/main">
  <p:tag name="ALREADY-CHECKED" val="TRUE"/>
</p:tagLst>
</file>

<file path=ppt/tags/tag136.xml><?xml version="1.0" encoding="utf-8"?>
<p:tagLst xmlns:a="http://schemas.openxmlformats.org/drawingml/2006/main" xmlns:r="http://schemas.openxmlformats.org/officeDocument/2006/relationships" xmlns:p="http://schemas.openxmlformats.org/presentationml/2006/main">
  <p:tag name="ALREADY-CHECKED" val="TRUE"/>
</p:tagLst>
</file>

<file path=ppt/tags/tag137.xml><?xml version="1.0" encoding="utf-8"?>
<p:tagLst xmlns:a="http://schemas.openxmlformats.org/drawingml/2006/main" xmlns:r="http://schemas.openxmlformats.org/officeDocument/2006/relationships" xmlns:p="http://schemas.openxmlformats.org/presentationml/2006/main">
  <p:tag name="ALREADY-CHECKED" val="TRUE"/>
</p:tagLst>
</file>

<file path=ppt/tags/tag138.xml><?xml version="1.0" encoding="utf-8"?>
<p:tagLst xmlns:a="http://schemas.openxmlformats.org/drawingml/2006/main" xmlns:r="http://schemas.openxmlformats.org/officeDocument/2006/relationships" xmlns:p="http://schemas.openxmlformats.org/presentationml/2006/main">
  <p:tag name="ALREADY-CHECKED" val="TRUE"/>
</p:tagLst>
</file>

<file path=ppt/tags/tag139.xml><?xml version="1.0" encoding="utf-8"?>
<p:tagLst xmlns:a="http://schemas.openxmlformats.org/drawingml/2006/main" xmlns:r="http://schemas.openxmlformats.org/officeDocument/2006/relationships" xmlns:p="http://schemas.openxmlformats.org/presentationml/2006/main">
  <p:tag name="ALREADY-CHECKED" val="TRUE"/>
</p:tagLst>
</file>

<file path=ppt/tags/tag14.xml><?xml version="1.0" encoding="utf-8"?>
<p:tagLst xmlns:a="http://schemas.openxmlformats.org/drawingml/2006/main" xmlns:r="http://schemas.openxmlformats.org/officeDocument/2006/relationships" xmlns:p="http://schemas.openxmlformats.org/presentationml/2006/main">
  <p:tag name="ALREADY-CHECKED" val="TRUE"/>
</p:tagLst>
</file>

<file path=ppt/tags/tag140.xml><?xml version="1.0" encoding="utf-8"?>
<p:tagLst xmlns:a="http://schemas.openxmlformats.org/drawingml/2006/main" xmlns:r="http://schemas.openxmlformats.org/officeDocument/2006/relationships" xmlns:p="http://schemas.openxmlformats.org/presentationml/2006/main">
  <p:tag name="ALREADY-CHECKED" val="TRUE"/>
</p:tagLst>
</file>

<file path=ppt/tags/tag141.xml><?xml version="1.0" encoding="utf-8"?>
<p:tagLst xmlns:a="http://schemas.openxmlformats.org/drawingml/2006/main" xmlns:r="http://schemas.openxmlformats.org/officeDocument/2006/relationships" xmlns:p="http://schemas.openxmlformats.org/presentationml/2006/main">
  <p:tag name="ALREADY-CHECKED" val="TRUE"/>
</p:tagLst>
</file>

<file path=ppt/tags/tag142.xml><?xml version="1.0" encoding="utf-8"?>
<p:tagLst xmlns:a="http://schemas.openxmlformats.org/drawingml/2006/main" xmlns:r="http://schemas.openxmlformats.org/officeDocument/2006/relationships" xmlns:p="http://schemas.openxmlformats.org/presentationml/2006/main">
  <p:tag name="ALREADY-CHECKED" val="TRUE"/>
</p:tagLst>
</file>

<file path=ppt/tags/tag143.xml><?xml version="1.0" encoding="utf-8"?>
<p:tagLst xmlns:a="http://schemas.openxmlformats.org/drawingml/2006/main" xmlns:r="http://schemas.openxmlformats.org/officeDocument/2006/relationships" xmlns:p="http://schemas.openxmlformats.org/presentationml/2006/main">
  <p:tag name="ALREADY-CHECKED" val="TRUE"/>
</p:tagLst>
</file>

<file path=ppt/tags/tag144.xml><?xml version="1.0" encoding="utf-8"?>
<p:tagLst xmlns:a="http://schemas.openxmlformats.org/drawingml/2006/main" xmlns:r="http://schemas.openxmlformats.org/officeDocument/2006/relationships" xmlns:p="http://schemas.openxmlformats.org/presentationml/2006/main">
  <p:tag name="ALREADY-CHECKED" val="TRUE"/>
</p:tagLst>
</file>

<file path=ppt/tags/tag145.xml><?xml version="1.0" encoding="utf-8"?>
<p:tagLst xmlns:a="http://schemas.openxmlformats.org/drawingml/2006/main" xmlns:r="http://schemas.openxmlformats.org/officeDocument/2006/relationships" xmlns:p="http://schemas.openxmlformats.org/presentationml/2006/main">
  <p:tag name="ALREADY-CHECKED" val="TRUE"/>
</p:tagLst>
</file>

<file path=ppt/tags/tag146.xml><?xml version="1.0" encoding="utf-8"?>
<p:tagLst xmlns:a="http://schemas.openxmlformats.org/drawingml/2006/main" xmlns:r="http://schemas.openxmlformats.org/officeDocument/2006/relationships" xmlns:p="http://schemas.openxmlformats.org/presentationml/2006/main">
  <p:tag name="ALREADY-CHECKED" val="TRUE"/>
</p:tagLst>
</file>

<file path=ppt/tags/tag147.xml><?xml version="1.0" encoding="utf-8"?>
<p:tagLst xmlns:a="http://schemas.openxmlformats.org/drawingml/2006/main" xmlns:r="http://schemas.openxmlformats.org/officeDocument/2006/relationships" xmlns:p="http://schemas.openxmlformats.org/presentationml/2006/main">
  <p:tag name="ALREADY-CHECKED" val="TRUE"/>
</p:tagLst>
</file>

<file path=ppt/tags/tag148.xml><?xml version="1.0" encoding="utf-8"?>
<p:tagLst xmlns:a="http://schemas.openxmlformats.org/drawingml/2006/main" xmlns:r="http://schemas.openxmlformats.org/officeDocument/2006/relationships" xmlns:p="http://schemas.openxmlformats.org/presentationml/2006/main">
  <p:tag name="ALREADY-CHECKED" val="TRUE"/>
</p:tagLst>
</file>

<file path=ppt/tags/tag149.xml><?xml version="1.0" encoding="utf-8"?>
<p:tagLst xmlns:a="http://schemas.openxmlformats.org/drawingml/2006/main" xmlns:r="http://schemas.openxmlformats.org/officeDocument/2006/relationships" xmlns:p="http://schemas.openxmlformats.org/presentationml/2006/main">
  <p:tag name="ALREADY-CHECKED" val="TRUE"/>
</p:tagLst>
</file>

<file path=ppt/tags/tag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50.xml><?xml version="1.0" encoding="utf-8"?>
<p:tagLst xmlns:a="http://schemas.openxmlformats.org/drawingml/2006/main" xmlns:r="http://schemas.openxmlformats.org/officeDocument/2006/relationships" xmlns:p="http://schemas.openxmlformats.org/presentationml/2006/main">
  <p:tag name="ALREADY-CHECKED" val="TRUE"/>
</p:tagLst>
</file>

<file path=ppt/tags/tag151.xml><?xml version="1.0" encoding="utf-8"?>
<p:tagLst xmlns:a="http://schemas.openxmlformats.org/drawingml/2006/main" xmlns:r="http://schemas.openxmlformats.org/officeDocument/2006/relationships" xmlns:p="http://schemas.openxmlformats.org/presentationml/2006/main">
  <p:tag name="ALREADY-CHECKED" val="TRUE"/>
</p:tagLst>
</file>

<file path=ppt/tags/tag152.xml><?xml version="1.0" encoding="utf-8"?>
<p:tagLst xmlns:a="http://schemas.openxmlformats.org/drawingml/2006/main" xmlns:r="http://schemas.openxmlformats.org/officeDocument/2006/relationships" xmlns:p="http://schemas.openxmlformats.org/presentationml/2006/main">
  <p:tag name="ALREADY-CHECKED" val="TRUE"/>
</p:tagLst>
</file>

<file path=ppt/tags/tag153.xml><?xml version="1.0" encoding="utf-8"?>
<p:tagLst xmlns:a="http://schemas.openxmlformats.org/drawingml/2006/main" xmlns:r="http://schemas.openxmlformats.org/officeDocument/2006/relationships" xmlns:p="http://schemas.openxmlformats.org/presentationml/2006/main">
  <p:tag name="ALREADY-CHECKED" val="TRUE"/>
</p:tagLst>
</file>

<file path=ppt/tags/tag154.xml><?xml version="1.0" encoding="utf-8"?>
<p:tagLst xmlns:a="http://schemas.openxmlformats.org/drawingml/2006/main" xmlns:r="http://schemas.openxmlformats.org/officeDocument/2006/relationships" xmlns:p="http://schemas.openxmlformats.org/presentationml/2006/main">
  <p:tag name="ALREADY-CHECKED" val="TRUE"/>
</p:tagLst>
</file>

<file path=ppt/tags/tag155.xml><?xml version="1.0" encoding="utf-8"?>
<p:tagLst xmlns:a="http://schemas.openxmlformats.org/drawingml/2006/main" xmlns:r="http://schemas.openxmlformats.org/officeDocument/2006/relationships" xmlns:p="http://schemas.openxmlformats.org/presentationml/2006/main">
  <p:tag name="ALREADY-CHECKED" val="TRUE"/>
</p:tagLst>
</file>

<file path=ppt/tags/tag156.xml><?xml version="1.0" encoding="utf-8"?>
<p:tagLst xmlns:a="http://schemas.openxmlformats.org/drawingml/2006/main" xmlns:r="http://schemas.openxmlformats.org/officeDocument/2006/relationships" xmlns:p="http://schemas.openxmlformats.org/presentationml/2006/main">
  <p:tag name="ALREADY-CHECKED" val="TRUE"/>
</p:tagLst>
</file>

<file path=ppt/tags/tag157.xml><?xml version="1.0" encoding="utf-8"?>
<p:tagLst xmlns:a="http://schemas.openxmlformats.org/drawingml/2006/main" xmlns:r="http://schemas.openxmlformats.org/officeDocument/2006/relationships" xmlns:p="http://schemas.openxmlformats.org/presentationml/2006/main">
  <p:tag name="ALREADY-CHECKED" val="TRUE"/>
</p:tagLst>
</file>

<file path=ppt/tags/tag158.xml><?xml version="1.0" encoding="utf-8"?>
<p:tagLst xmlns:a="http://schemas.openxmlformats.org/drawingml/2006/main" xmlns:r="http://schemas.openxmlformats.org/officeDocument/2006/relationships" xmlns:p="http://schemas.openxmlformats.org/presentationml/2006/main">
  <p:tag name="ALREADY-CHECKED" val="TRUE"/>
</p:tagLst>
</file>

<file path=ppt/tags/tag159.xml><?xml version="1.0" encoding="utf-8"?>
<p:tagLst xmlns:a="http://schemas.openxmlformats.org/drawingml/2006/main" xmlns:r="http://schemas.openxmlformats.org/officeDocument/2006/relationships" xmlns:p="http://schemas.openxmlformats.org/presentationml/2006/main">
  <p:tag name="ALREADY-CHECKED" val="TRUE"/>
</p:tagLst>
</file>

<file path=ppt/tags/tag16.xml><?xml version="1.0" encoding="utf-8"?>
<p:tagLst xmlns:a="http://schemas.openxmlformats.org/drawingml/2006/main" xmlns:r="http://schemas.openxmlformats.org/officeDocument/2006/relationships" xmlns:p="http://schemas.openxmlformats.org/presentationml/2006/main">
  <p:tag name="ALREADY-CHECKED" val="TRUE"/>
</p:tagLst>
</file>

<file path=ppt/tags/tag160.xml><?xml version="1.0" encoding="utf-8"?>
<p:tagLst xmlns:a="http://schemas.openxmlformats.org/drawingml/2006/main" xmlns:r="http://schemas.openxmlformats.org/officeDocument/2006/relationships" xmlns:p="http://schemas.openxmlformats.org/presentationml/2006/main">
  <p:tag name="ALREADY-CHECKED" val="TRUE"/>
</p:tagLst>
</file>

<file path=ppt/tags/tag161.xml><?xml version="1.0" encoding="utf-8"?>
<p:tagLst xmlns:a="http://schemas.openxmlformats.org/drawingml/2006/main" xmlns:r="http://schemas.openxmlformats.org/officeDocument/2006/relationships" xmlns:p="http://schemas.openxmlformats.org/presentationml/2006/main">
  <p:tag name="ALREADY-CHECKED" val="TRUE"/>
</p:tagLst>
</file>

<file path=ppt/tags/tag162.xml><?xml version="1.0" encoding="utf-8"?>
<p:tagLst xmlns:a="http://schemas.openxmlformats.org/drawingml/2006/main" xmlns:r="http://schemas.openxmlformats.org/officeDocument/2006/relationships" xmlns:p="http://schemas.openxmlformats.org/presentationml/2006/main">
  <p:tag name="ALREADY-CHECKED" val="TRUE"/>
</p:tagLst>
</file>

<file path=ppt/tags/tag163.xml><?xml version="1.0" encoding="utf-8"?>
<p:tagLst xmlns:a="http://schemas.openxmlformats.org/drawingml/2006/main" xmlns:r="http://schemas.openxmlformats.org/officeDocument/2006/relationships" xmlns:p="http://schemas.openxmlformats.org/presentationml/2006/main">
  <p:tag name="ALREADY-CHECKED" val="TRUE"/>
</p:tagLst>
</file>

<file path=ppt/tags/tag164.xml><?xml version="1.0" encoding="utf-8"?>
<p:tagLst xmlns:a="http://schemas.openxmlformats.org/drawingml/2006/main" xmlns:r="http://schemas.openxmlformats.org/officeDocument/2006/relationships" xmlns:p="http://schemas.openxmlformats.org/presentationml/2006/main">
  <p:tag name="ALREADY-CHECKED" val="TRUE"/>
</p:tagLst>
</file>

<file path=ppt/tags/tag165.xml><?xml version="1.0" encoding="utf-8"?>
<p:tagLst xmlns:a="http://schemas.openxmlformats.org/drawingml/2006/main" xmlns:r="http://schemas.openxmlformats.org/officeDocument/2006/relationships" xmlns:p="http://schemas.openxmlformats.org/presentationml/2006/main">
  <p:tag name="ALREADY-CHECKED" val="TRUE"/>
</p:tagLst>
</file>

<file path=ppt/tags/tag166.xml><?xml version="1.0" encoding="utf-8"?>
<p:tagLst xmlns:a="http://schemas.openxmlformats.org/drawingml/2006/main" xmlns:r="http://schemas.openxmlformats.org/officeDocument/2006/relationships" xmlns:p="http://schemas.openxmlformats.org/presentationml/2006/main">
  <p:tag name="ALREADY-CHECKED" val="TRUE"/>
</p:tagLst>
</file>

<file path=ppt/tags/tag167.xml><?xml version="1.0" encoding="utf-8"?>
<p:tagLst xmlns:a="http://schemas.openxmlformats.org/drawingml/2006/main" xmlns:r="http://schemas.openxmlformats.org/officeDocument/2006/relationships" xmlns:p="http://schemas.openxmlformats.org/presentationml/2006/main">
  <p:tag name="ALREADY-CHECKED" val="TRUE"/>
</p:tagLst>
</file>

<file path=ppt/tags/tag168.xml><?xml version="1.0" encoding="utf-8"?>
<p:tagLst xmlns:a="http://schemas.openxmlformats.org/drawingml/2006/main" xmlns:r="http://schemas.openxmlformats.org/officeDocument/2006/relationships" xmlns:p="http://schemas.openxmlformats.org/presentationml/2006/main">
  <p:tag name="ALREADY-CHECKED" val="TRUE"/>
</p:tagLst>
</file>

<file path=ppt/tags/tag169.xml><?xml version="1.0" encoding="utf-8"?>
<p:tagLst xmlns:a="http://schemas.openxmlformats.org/drawingml/2006/main" xmlns:r="http://schemas.openxmlformats.org/officeDocument/2006/relationships" xmlns:p="http://schemas.openxmlformats.org/presentationml/2006/main">
  <p:tag name="ALREADY-CHECKED" val="TRUE"/>
</p:tagLst>
</file>

<file path=ppt/tags/tag17.xml><?xml version="1.0" encoding="utf-8"?>
<p:tagLst xmlns:a="http://schemas.openxmlformats.org/drawingml/2006/main" xmlns:r="http://schemas.openxmlformats.org/officeDocument/2006/relationships" xmlns:p="http://schemas.openxmlformats.org/presentationml/2006/main">
  <p:tag name="ALREADY-CHECKED" val="TRUE"/>
</p:tagLst>
</file>

<file path=ppt/tags/tag170.xml><?xml version="1.0" encoding="utf-8"?>
<p:tagLst xmlns:a="http://schemas.openxmlformats.org/drawingml/2006/main" xmlns:r="http://schemas.openxmlformats.org/officeDocument/2006/relationships" xmlns:p="http://schemas.openxmlformats.org/presentationml/2006/main">
  <p:tag name="ALREADY-CHECKED" val="TRUE"/>
</p:tagLst>
</file>

<file path=ppt/tags/tag171.xml><?xml version="1.0" encoding="utf-8"?>
<p:tagLst xmlns:a="http://schemas.openxmlformats.org/drawingml/2006/main" xmlns:r="http://schemas.openxmlformats.org/officeDocument/2006/relationships" xmlns:p="http://schemas.openxmlformats.org/presentationml/2006/main">
  <p:tag name="ALREADY-CHECKED" val="TRUE"/>
</p:tagLst>
</file>

<file path=ppt/tags/tag172.xml><?xml version="1.0" encoding="utf-8"?>
<p:tagLst xmlns:a="http://schemas.openxmlformats.org/drawingml/2006/main" xmlns:r="http://schemas.openxmlformats.org/officeDocument/2006/relationships" xmlns:p="http://schemas.openxmlformats.org/presentationml/2006/main">
  <p:tag name="ALREADY-CHECKED" val="TRUE"/>
</p:tagLst>
</file>

<file path=ppt/tags/tag173.xml><?xml version="1.0" encoding="utf-8"?>
<p:tagLst xmlns:a="http://schemas.openxmlformats.org/drawingml/2006/main" xmlns:r="http://schemas.openxmlformats.org/officeDocument/2006/relationships" xmlns:p="http://schemas.openxmlformats.org/presentationml/2006/main">
  <p:tag name="ALREADY-CHECKED" val="TRUE"/>
</p:tagLst>
</file>

<file path=ppt/tags/tag174.xml><?xml version="1.0" encoding="utf-8"?>
<p:tagLst xmlns:a="http://schemas.openxmlformats.org/drawingml/2006/main" xmlns:r="http://schemas.openxmlformats.org/officeDocument/2006/relationships" xmlns:p="http://schemas.openxmlformats.org/presentationml/2006/main">
  <p:tag name="ALREADY-CHECKED" val="TRUE"/>
</p:tagLst>
</file>

<file path=ppt/tags/tag175.xml><?xml version="1.0" encoding="utf-8"?>
<p:tagLst xmlns:a="http://schemas.openxmlformats.org/drawingml/2006/main" xmlns:r="http://schemas.openxmlformats.org/officeDocument/2006/relationships" xmlns:p="http://schemas.openxmlformats.org/presentationml/2006/main">
  <p:tag name="ALREADY-CHECKED" val="TRUE"/>
</p:tagLst>
</file>

<file path=ppt/tags/tag176.xml><?xml version="1.0" encoding="utf-8"?>
<p:tagLst xmlns:a="http://schemas.openxmlformats.org/drawingml/2006/main" xmlns:r="http://schemas.openxmlformats.org/officeDocument/2006/relationships" xmlns:p="http://schemas.openxmlformats.org/presentationml/2006/main">
  <p:tag name="ALREADY-CHECKED" val="TRUE"/>
</p:tagLst>
</file>

<file path=ppt/tags/tag177.xml><?xml version="1.0" encoding="utf-8"?>
<p:tagLst xmlns:a="http://schemas.openxmlformats.org/drawingml/2006/main" xmlns:r="http://schemas.openxmlformats.org/officeDocument/2006/relationships" xmlns:p="http://schemas.openxmlformats.org/presentationml/2006/main">
  <p:tag name="ALREADY-CHECKED" val="TRUE"/>
</p:tagLst>
</file>

<file path=ppt/tags/tag178.xml><?xml version="1.0" encoding="utf-8"?>
<p:tagLst xmlns:a="http://schemas.openxmlformats.org/drawingml/2006/main" xmlns:r="http://schemas.openxmlformats.org/officeDocument/2006/relationships" xmlns:p="http://schemas.openxmlformats.org/presentationml/2006/main">
  <p:tag name="ALREADY-CHECKED" val="TRUE"/>
</p:tagLst>
</file>

<file path=ppt/tags/tag179.xml><?xml version="1.0" encoding="utf-8"?>
<p:tagLst xmlns:a="http://schemas.openxmlformats.org/drawingml/2006/main" xmlns:r="http://schemas.openxmlformats.org/officeDocument/2006/relationships" xmlns:p="http://schemas.openxmlformats.org/presentationml/2006/main">
  <p:tag name="ALREADY-CHECKED" val="TRUE"/>
</p:tagLst>
</file>

<file path=ppt/tags/tag18.xml><?xml version="1.0" encoding="utf-8"?>
<p:tagLst xmlns:a="http://schemas.openxmlformats.org/drawingml/2006/main" xmlns:r="http://schemas.openxmlformats.org/officeDocument/2006/relationships" xmlns:p="http://schemas.openxmlformats.org/presentationml/2006/main">
  <p:tag name="ALREADY-CHECKED" val="TRUE"/>
</p:tagLst>
</file>

<file path=ppt/tags/tag180.xml><?xml version="1.0" encoding="utf-8"?>
<p:tagLst xmlns:a="http://schemas.openxmlformats.org/drawingml/2006/main" xmlns:r="http://schemas.openxmlformats.org/officeDocument/2006/relationships" xmlns:p="http://schemas.openxmlformats.org/presentationml/2006/main">
  <p:tag name="ALREADY-CHECKED" val="TRUE"/>
</p:tagLst>
</file>

<file path=ppt/tags/tag181.xml><?xml version="1.0" encoding="utf-8"?>
<p:tagLst xmlns:a="http://schemas.openxmlformats.org/drawingml/2006/main" xmlns:r="http://schemas.openxmlformats.org/officeDocument/2006/relationships" xmlns:p="http://schemas.openxmlformats.org/presentationml/2006/main">
  <p:tag name="ALREADY-CHECKED" val="TRUE"/>
</p:tagLst>
</file>

<file path=ppt/tags/tag182.xml><?xml version="1.0" encoding="utf-8"?>
<p:tagLst xmlns:a="http://schemas.openxmlformats.org/drawingml/2006/main" xmlns:r="http://schemas.openxmlformats.org/officeDocument/2006/relationships" xmlns:p="http://schemas.openxmlformats.org/presentationml/2006/main">
  <p:tag name="ALREADY-CHECKED" val="TRUE"/>
</p:tagLst>
</file>

<file path=ppt/tags/tag183.xml><?xml version="1.0" encoding="utf-8"?>
<p:tagLst xmlns:a="http://schemas.openxmlformats.org/drawingml/2006/main" xmlns:r="http://schemas.openxmlformats.org/officeDocument/2006/relationships" xmlns:p="http://schemas.openxmlformats.org/presentationml/2006/main">
  <p:tag name="ALREADY-CHECKED" val="TRUE"/>
</p:tagLst>
</file>

<file path=ppt/tags/tag184.xml><?xml version="1.0" encoding="utf-8"?>
<p:tagLst xmlns:a="http://schemas.openxmlformats.org/drawingml/2006/main" xmlns:r="http://schemas.openxmlformats.org/officeDocument/2006/relationships" xmlns:p="http://schemas.openxmlformats.org/presentationml/2006/main">
  <p:tag name="ALREADY-CHECKED" val="TRUE"/>
</p:tagLst>
</file>

<file path=ppt/tags/tag185.xml><?xml version="1.0" encoding="utf-8"?>
<p:tagLst xmlns:a="http://schemas.openxmlformats.org/drawingml/2006/main" xmlns:r="http://schemas.openxmlformats.org/officeDocument/2006/relationships" xmlns:p="http://schemas.openxmlformats.org/presentationml/2006/main">
  <p:tag name="ALREADY-CHECKED" val="TRUE"/>
</p:tagLst>
</file>

<file path=ppt/tags/tag186.xml><?xml version="1.0" encoding="utf-8"?>
<p:tagLst xmlns:a="http://schemas.openxmlformats.org/drawingml/2006/main" xmlns:r="http://schemas.openxmlformats.org/officeDocument/2006/relationships" xmlns:p="http://schemas.openxmlformats.org/presentationml/2006/main">
  <p:tag name="ALREADY-CHECKED" val="TRUE"/>
</p:tagLst>
</file>

<file path=ppt/tags/tag187.xml><?xml version="1.0" encoding="utf-8"?>
<p:tagLst xmlns:a="http://schemas.openxmlformats.org/drawingml/2006/main" xmlns:r="http://schemas.openxmlformats.org/officeDocument/2006/relationships" xmlns:p="http://schemas.openxmlformats.org/presentationml/2006/main">
  <p:tag name="ALREADY-CHECKED" val="TRUE"/>
</p:tagLst>
</file>

<file path=ppt/tags/tag188.xml><?xml version="1.0" encoding="utf-8"?>
<p:tagLst xmlns:a="http://schemas.openxmlformats.org/drawingml/2006/main" xmlns:r="http://schemas.openxmlformats.org/officeDocument/2006/relationships" xmlns:p="http://schemas.openxmlformats.org/presentationml/2006/main">
  <p:tag name="ALREADY-CHECKED" val="TRUE"/>
</p:tagLst>
</file>

<file path=ppt/tags/tag189.xml><?xml version="1.0" encoding="utf-8"?>
<p:tagLst xmlns:a="http://schemas.openxmlformats.org/drawingml/2006/main" xmlns:r="http://schemas.openxmlformats.org/officeDocument/2006/relationships" xmlns:p="http://schemas.openxmlformats.org/presentationml/2006/main">
  <p:tag name="ALREADY-CHECKED" val="TRUE"/>
</p:tagLst>
</file>

<file path=ppt/tags/tag19.xml><?xml version="1.0" encoding="utf-8"?>
<p:tagLst xmlns:a="http://schemas.openxmlformats.org/drawingml/2006/main" xmlns:r="http://schemas.openxmlformats.org/officeDocument/2006/relationships" xmlns:p="http://schemas.openxmlformats.org/presentationml/2006/main">
  <p:tag name="ALREADY-CHECKED" val="TRUE"/>
</p:tagLst>
</file>

<file path=ppt/tags/tag190.xml><?xml version="1.0" encoding="utf-8"?>
<p:tagLst xmlns:a="http://schemas.openxmlformats.org/drawingml/2006/main" xmlns:r="http://schemas.openxmlformats.org/officeDocument/2006/relationships" xmlns:p="http://schemas.openxmlformats.org/presentationml/2006/main">
  <p:tag name="ALREADY-CHECKED" val="TRUE"/>
</p:tagLst>
</file>

<file path=ppt/tags/tag191.xml><?xml version="1.0" encoding="utf-8"?>
<p:tagLst xmlns:a="http://schemas.openxmlformats.org/drawingml/2006/main" xmlns:r="http://schemas.openxmlformats.org/officeDocument/2006/relationships" xmlns:p="http://schemas.openxmlformats.org/presentationml/2006/main">
  <p:tag name="ALREADY-CHECKED" val="TRUE"/>
</p:tagLst>
</file>

<file path=ppt/tags/tag192.xml><?xml version="1.0" encoding="utf-8"?>
<p:tagLst xmlns:a="http://schemas.openxmlformats.org/drawingml/2006/main" xmlns:r="http://schemas.openxmlformats.org/officeDocument/2006/relationships" xmlns:p="http://schemas.openxmlformats.org/presentationml/2006/main">
  <p:tag name="ALREADY-CHECKED" val="TRUE"/>
</p:tagLst>
</file>

<file path=ppt/tags/tag193.xml><?xml version="1.0" encoding="utf-8"?>
<p:tagLst xmlns:a="http://schemas.openxmlformats.org/drawingml/2006/main" xmlns:r="http://schemas.openxmlformats.org/officeDocument/2006/relationships" xmlns:p="http://schemas.openxmlformats.org/presentationml/2006/main">
  <p:tag name="ALREADY-CHECKED" val="TRUE"/>
</p:tagLst>
</file>

<file path=ppt/tags/tag194.xml><?xml version="1.0" encoding="utf-8"?>
<p:tagLst xmlns:a="http://schemas.openxmlformats.org/drawingml/2006/main" xmlns:r="http://schemas.openxmlformats.org/officeDocument/2006/relationships" xmlns:p="http://schemas.openxmlformats.org/presentationml/2006/main">
  <p:tag name="ALREADY-CHECKED" val="TRUE"/>
</p:tagLst>
</file>

<file path=ppt/tags/tag195.xml><?xml version="1.0" encoding="utf-8"?>
<p:tagLst xmlns:a="http://schemas.openxmlformats.org/drawingml/2006/main" xmlns:r="http://schemas.openxmlformats.org/officeDocument/2006/relationships" xmlns:p="http://schemas.openxmlformats.org/presentationml/2006/main">
  <p:tag name="ALREADY-CHECKED" val="TRUE"/>
</p:tagLst>
</file>

<file path=ppt/tags/tag196.xml><?xml version="1.0" encoding="utf-8"?>
<p:tagLst xmlns:a="http://schemas.openxmlformats.org/drawingml/2006/main" xmlns:r="http://schemas.openxmlformats.org/officeDocument/2006/relationships" xmlns:p="http://schemas.openxmlformats.org/presentationml/2006/main">
  <p:tag name="ALREADY-CHECKED" val="TRUE"/>
</p:tagLst>
</file>

<file path=ppt/tags/tag197.xml><?xml version="1.0" encoding="utf-8"?>
<p:tagLst xmlns:a="http://schemas.openxmlformats.org/drawingml/2006/main" xmlns:r="http://schemas.openxmlformats.org/officeDocument/2006/relationships" xmlns:p="http://schemas.openxmlformats.org/presentationml/2006/main">
  <p:tag name="ALREADY-CHECKED" val="TRUE"/>
</p:tagLst>
</file>

<file path=ppt/tags/tag198.xml><?xml version="1.0" encoding="utf-8"?>
<p:tagLst xmlns:a="http://schemas.openxmlformats.org/drawingml/2006/main" xmlns:r="http://schemas.openxmlformats.org/officeDocument/2006/relationships" xmlns:p="http://schemas.openxmlformats.org/presentationml/2006/main">
  <p:tag name="ALREADY-CHECKED" val="TRUE"/>
</p:tagLst>
</file>

<file path=ppt/tags/tag199.xml><?xml version="1.0" encoding="utf-8"?>
<p:tagLst xmlns:a="http://schemas.openxmlformats.org/drawingml/2006/main" xmlns:r="http://schemas.openxmlformats.org/officeDocument/2006/relationships" xmlns:p="http://schemas.openxmlformats.org/presentationml/2006/main">
  <p:tag name="ALREADY-CHECKED" val="TRUE"/>
</p:tagLst>
</file>

<file path=ppt/tags/tag2.xml><?xml version="1.0" encoding="utf-8"?>
<p:tagLst xmlns:a="http://schemas.openxmlformats.org/drawingml/2006/main" xmlns:r="http://schemas.openxmlformats.org/officeDocument/2006/relationships" xmlns:p="http://schemas.openxmlformats.org/presentationml/2006/main">
  <p:tag name="ALREADY-CHECKED" val="TRUE"/>
</p:tagLst>
</file>

<file path=ppt/tags/tag20.xml><?xml version="1.0" encoding="utf-8"?>
<p:tagLst xmlns:a="http://schemas.openxmlformats.org/drawingml/2006/main" xmlns:r="http://schemas.openxmlformats.org/officeDocument/2006/relationships" xmlns:p="http://schemas.openxmlformats.org/presentationml/2006/main">
  <p:tag name="ALREADY-CHECKED" val="TRUE"/>
</p:tagLst>
</file>

<file path=ppt/tags/tag200.xml><?xml version="1.0" encoding="utf-8"?>
<p:tagLst xmlns:a="http://schemas.openxmlformats.org/drawingml/2006/main" xmlns:r="http://schemas.openxmlformats.org/officeDocument/2006/relationships" xmlns:p="http://schemas.openxmlformats.org/presentationml/2006/main">
  <p:tag name="ALREADY-CHECKED" val="TRUE"/>
</p:tagLst>
</file>

<file path=ppt/tags/tag201.xml><?xml version="1.0" encoding="utf-8"?>
<p:tagLst xmlns:a="http://schemas.openxmlformats.org/drawingml/2006/main" xmlns:r="http://schemas.openxmlformats.org/officeDocument/2006/relationships" xmlns:p="http://schemas.openxmlformats.org/presentationml/2006/main">
  <p:tag name="ALREADY-CHECKED" val="TRUE"/>
</p:tagLst>
</file>

<file path=ppt/tags/tag202.xml><?xml version="1.0" encoding="utf-8"?>
<p:tagLst xmlns:a="http://schemas.openxmlformats.org/drawingml/2006/main" xmlns:r="http://schemas.openxmlformats.org/officeDocument/2006/relationships" xmlns:p="http://schemas.openxmlformats.org/presentationml/2006/main">
  <p:tag name="ALREADY-CHECKED" val="TRUE"/>
</p:tagLst>
</file>

<file path=ppt/tags/tag203.xml><?xml version="1.0" encoding="utf-8"?>
<p:tagLst xmlns:a="http://schemas.openxmlformats.org/drawingml/2006/main" xmlns:r="http://schemas.openxmlformats.org/officeDocument/2006/relationships" xmlns:p="http://schemas.openxmlformats.org/presentationml/2006/main">
  <p:tag name="ALREADY-CHECKED" val="TRUE"/>
</p:tagLst>
</file>

<file path=ppt/tags/tag204.xml><?xml version="1.0" encoding="utf-8"?>
<p:tagLst xmlns:a="http://schemas.openxmlformats.org/drawingml/2006/main" xmlns:r="http://schemas.openxmlformats.org/officeDocument/2006/relationships" xmlns:p="http://schemas.openxmlformats.org/presentationml/2006/main">
  <p:tag name="ALREADY-CHECKED" val="TRUE"/>
</p:tagLst>
</file>

<file path=ppt/tags/tag205.xml><?xml version="1.0" encoding="utf-8"?>
<p:tagLst xmlns:a="http://schemas.openxmlformats.org/drawingml/2006/main" xmlns:r="http://schemas.openxmlformats.org/officeDocument/2006/relationships" xmlns:p="http://schemas.openxmlformats.org/presentationml/2006/main">
  <p:tag name="ALREADY-CHECKED" val="TRUE"/>
</p:tagLst>
</file>

<file path=ppt/tags/tag206.xml><?xml version="1.0" encoding="utf-8"?>
<p:tagLst xmlns:a="http://schemas.openxmlformats.org/drawingml/2006/main" xmlns:r="http://schemas.openxmlformats.org/officeDocument/2006/relationships" xmlns:p="http://schemas.openxmlformats.org/presentationml/2006/main">
  <p:tag name="ALREADY-CHECKED" val="TRUE"/>
</p:tagLst>
</file>

<file path=ppt/tags/tag207.xml><?xml version="1.0" encoding="utf-8"?>
<p:tagLst xmlns:a="http://schemas.openxmlformats.org/drawingml/2006/main" xmlns:r="http://schemas.openxmlformats.org/officeDocument/2006/relationships" xmlns:p="http://schemas.openxmlformats.org/presentationml/2006/main">
  <p:tag name="ALREADY-CHECKED" val="TRUE"/>
</p:tagLst>
</file>

<file path=ppt/tags/tag208.xml><?xml version="1.0" encoding="utf-8"?>
<p:tagLst xmlns:a="http://schemas.openxmlformats.org/drawingml/2006/main" xmlns:r="http://schemas.openxmlformats.org/officeDocument/2006/relationships" xmlns:p="http://schemas.openxmlformats.org/presentationml/2006/main">
  <p:tag name="ALREADY-CHECKED" val="TRUE"/>
</p:tagLst>
</file>

<file path=ppt/tags/tag209.xml><?xml version="1.0" encoding="utf-8"?>
<p:tagLst xmlns:a="http://schemas.openxmlformats.org/drawingml/2006/main" xmlns:r="http://schemas.openxmlformats.org/officeDocument/2006/relationships" xmlns:p="http://schemas.openxmlformats.org/presentationml/2006/main">
  <p:tag name="ALREADY-CHECKED" val="TRUE"/>
</p:tagLst>
</file>

<file path=ppt/tags/tag21.xml><?xml version="1.0" encoding="utf-8"?>
<p:tagLst xmlns:a="http://schemas.openxmlformats.org/drawingml/2006/main" xmlns:r="http://schemas.openxmlformats.org/officeDocument/2006/relationships" xmlns:p="http://schemas.openxmlformats.org/presentationml/2006/main">
  <p:tag name="ALREADY-CHECKED" val="TRUE"/>
</p:tagLst>
</file>

<file path=ppt/tags/tag210.xml><?xml version="1.0" encoding="utf-8"?>
<p:tagLst xmlns:a="http://schemas.openxmlformats.org/drawingml/2006/main" xmlns:r="http://schemas.openxmlformats.org/officeDocument/2006/relationships" xmlns:p="http://schemas.openxmlformats.org/presentationml/2006/main">
  <p:tag name="ALREADY-CHECKED" val="TRUE"/>
</p:tagLst>
</file>

<file path=ppt/tags/tag211.xml><?xml version="1.0" encoding="utf-8"?>
<p:tagLst xmlns:a="http://schemas.openxmlformats.org/drawingml/2006/main" xmlns:r="http://schemas.openxmlformats.org/officeDocument/2006/relationships" xmlns:p="http://schemas.openxmlformats.org/presentationml/2006/main">
  <p:tag name="ALREADY-CHECKED" val="TRUE"/>
</p:tagLst>
</file>

<file path=ppt/tags/tag212.xml><?xml version="1.0" encoding="utf-8"?>
<p:tagLst xmlns:a="http://schemas.openxmlformats.org/drawingml/2006/main" xmlns:r="http://schemas.openxmlformats.org/officeDocument/2006/relationships" xmlns:p="http://schemas.openxmlformats.org/presentationml/2006/main">
  <p:tag name="ALREADY-CHECKED" val="TRUE"/>
</p:tagLst>
</file>

<file path=ppt/tags/tag213.xml><?xml version="1.0" encoding="utf-8"?>
<p:tagLst xmlns:a="http://schemas.openxmlformats.org/drawingml/2006/main" xmlns:r="http://schemas.openxmlformats.org/officeDocument/2006/relationships" xmlns:p="http://schemas.openxmlformats.org/presentationml/2006/main">
  <p:tag name="ALREADY-CHECKED" val="TRUE"/>
</p:tagLst>
</file>

<file path=ppt/tags/tag214.xml><?xml version="1.0" encoding="utf-8"?>
<p:tagLst xmlns:a="http://schemas.openxmlformats.org/drawingml/2006/main" xmlns:r="http://schemas.openxmlformats.org/officeDocument/2006/relationships" xmlns:p="http://schemas.openxmlformats.org/presentationml/2006/main">
  <p:tag name="ALREADY-CHECKED" val="TRUE"/>
</p:tagLst>
</file>

<file path=ppt/tags/tag215.xml><?xml version="1.0" encoding="utf-8"?>
<p:tagLst xmlns:a="http://schemas.openxmlformats.org/drawingml/2006/main" xmlns:r="http://schemas.openxmlformats.org/officeDocument/2006/relationships" xmlns:p="http://schemas.openxmlformats.org/presentationml/2006/main">
  <p:tag name="ALREADY-CHECKED" val="TRUE"/>
</p:tagLst>
</file>

<file path=ppt/tags/tag216.xml><?xml version="1.0" encoding="utf-8"?>
<p:tagLst xmlns:a="http://schemas.openxmlformats.org/drawingml/2006/main" xmlns:r="http://schemas.openxmlformats.org/officeDocument/2006/relationships" xmlns:p="http://schemas.openxmlformats.org/presentationml/2006/main">
  <p:tag name="ALREADY-CHECKED" val="TRUE"/>
</p:tagLst>
</file>

<file path=ppt/tags/tag22.xml><?xml version="1.0" encoding="utf-8"?>
<p:tagLst xmlns:a="http://schemas.openxmlformats.org/drawingml/2006/main" xmlns:r="http://schemas.openxmlformats.org/officeDocument/2006/relationships" xmlns:p="http://schemas.openxmlformats.org/presentationml/2006/main">
  <p:tag name="ALREADY-CHECKED" val="TRUE"/>
</p:tagLst>
</file>

<file path=ppt/tags/tag23.xml><?xml version="1.0" encoding="utf-8"?>
<p:tagLst xmlns:a="http://schemas.openxmlformats.org/drawingml/2006/main" xmlns:r="http://schemas.openxmlformats.org/officeDocument/2006/relationships" xmlns:p="http://schemas.openxmlformats.org/presentationml/2006/main">
  <p:tag name="ALREADY-CHECKED" val="TRUE"/>
</p:tagLst>
</file>

<file path=ppt/tags/tag24.xml><?xml version="1.0" encoding="utf-8"?>
<p:tagLst xmlns:a="http://schemas.openxmlformats.org/drawingml/2006/main" xmlns:r="http://schemas.openxmlformats.org/officeDocument/2006/relationships" xmlns:p="http://schemas.openxmlformats.org/presentationml/2006/main">
  <p:tag name="ALREADY-CHECKED" val="TRUE"/>
</p:tagLst>
</file>

<file path=ppt/tags/tag25.xml><?xml version="1.0" encoding="utf-8"?>
<p:tagLst xmlns:a="http://schemas.openxmlformats.org/drawingml/2006/main" xmlns:r="http://schemas.openxmlformats.org/officeDocument/2006/relationships" xmlns:p="http://schemas.openxmlformats.org/presentationml/2006/main">
  <p:tag name="ALREADY-CHECKED" val="TRUE"/>
</p:tagLst>
</file>

<file path=ppt/tags/tag26.xml><?xml version="1.0" encoding="utf-8"?>
<p:tagLst xmlns:a="http://schemas.openxmlformats.org/drawingml/2006/main" xmlns:r="http://schemas.openxmlformats.org/officeDocument/2006/relationships" xmlns:p="http://schemas.openxmlformats.org/presentationml/2006/main">
  <p:tag name="ALREADY-CHECKED" val="TRUE"/>
</p:tagLst>
</file>

<file path=ppt/tags/tag27.xml><?xml version="1.0" encoding="utf-8"?>
<p:tagLst xmlns:a="http://schemas.openxmlformats.org/drawingml/2006/main" xmlns:r="http://schemas.openxmlformats.org/officeDocument/2006/relationships" xmlns:p="http://schemas.openxmlformats.org/presentationml/2006/main">
  <p:tag name="ALREADY-CHECKED" val="TRUE"/>
</p:tagLst>
</file>

<file path=ppt/tags/tag28.xml><?xml version="1.0" encoding="utf-8"?>
<p:tagLst xmlns:a="http://schemas.openxmlformats.org/drawingml/2006/main" xmlns:r="http://schemas.openxmlformats.org/officeDocument/2006/relationships" xmlns:p="http://schemas.openxmlformats.org/presentationml/2006/main">
  <p:tag name="ALREADY-CHECKED" val="TRUE"/>
</p:tagLst>
</file>

<file path=ppt/tags/tag29.xml><?xml version="1.0" encoding="utf-8"?>
<p:tagLst xmlns:a="http://schemas.openxmlformats.org/drawingml/2006/main" xmlns:r="http://schemas.openxmlformats.org/officeDocument/2006/relationships" xmlns:p="http://schemas.openxmlformats.org/presentationml/2006/main">
  <p:tag name="ALREADY-CHECKED" val="TRUE"/>
</p:tagLst>
</file>

<file path=ppt/tags/tag3.xml><?xml version="1.0" encoding="utf-8"?>
<p:tagLst xmlns:a="http://schemas.openxmlformats.org/drawingml/2006/main" xmlns:r="http://schemas.openxmlformats.org/officeDocument/2006/relationships" xmlns:p="http://schemas.openxmlformats.org/presentationml/2006/main">
  <p:tag name="ALREADY-CHECKED" val="TRUE"/>
</p:tagLst>
</file>

<file path=ppt/tags/tag30.xml><?xml version="1.0" encoding="utf-8"?>
<p:tagLst xmlns:a="http://schemas.openxmlformats.org/drawingml/2006/main" xmlns:r="http://schemas.openxmlformats.org/officeDocument/2006/relationships" xmlns:p="http://schemas.openxmlformats.org/presentationml/2006/main">
  <p:tag name="ALREADY-CHECKED" val="TRUE"/>
</p:tagLst>
</file>

<file path=ppt/tags/tag31.xml><?xml version="1.0" encoding="utf-8"?>
<p:tagLst xmlns:a="http://schemas.openxmlformats.org/drawingml/2006/main" xmlns:r="http://schemas.openxmlformats.org/officeDocument/2006/relationships" xmlns:p="http://schemas.openxmlformats.org/presentationml/2006/main">
  <p:tag name="ALREADY-CHECKED" val="TRUE"/>
</p:tagLst>
</file>

<file path=ppt/tags/tag32.xml><?xml version="1.0" encoding="utf-8"?>
<p:tagLst xmlns:a="http://schemas.openxmlformats.org/drawingml/2006/main" xmlns:r="http://schemas.openxmlformats.org/officeDocument/2006/relationships" xmlns:p="http://schemas.openxmlformats.org/presentationml/2006/main">
  <p:tag name="ALREADY-CHECKED" val="TRUE"/>
</p:tagLst>
</file>

<file path=ppt/tags/tag33.xml><?xml version="1.0" encoding="utf-8"?>
<p:tagLst xmlns:a="http://schemas.openxmlformats.org/drawingml/2006/main" xmlns:r="http://schemas.openxmlformats.org/officeDocument/2006/relationships" xmlns:p="http://schemas.openxmlformats.org/presentationml/2006/main">
  <p:tag name="ALREADY-CHECKED" val="TRUE"/>
</p:tagLst>
</file>

<file path=ppt/tags/tag34.xml><?xml version="1.0" encoding="utf-8"?>
<p:tagLst xmlns:a="http://schemas.openxmlformats.org/drawingml/2006/main" xmlns:r="http://schemas.openxmlformats.org/officeDocument/2006/relationships" xmlns:p="http://schemas.openxmlformats.org/presentationml/2006/main">
  <p:tag name="ALREADY-CHECKED" val="TRUE"/>
</p:tagLst>
</file>

<file path=ppt/tags/tag35.xml><?xml version="1.0" encoding="utf-8"?>
<p:tagLst xmlns:a="http://schemas.openxmlformats.org/drawingml/2006/main" xmlns:r="http://schemas.openxmlformats.org/officeDocument/2006/relationships" xmlns:p="http://schemas.openxmlformats.org/presentationml/2006/main">
  <p:tag name="ALREADY-CHECKED" val="TRUE"/>
</p:tagLst>
</file>

<file path=ppt/tags/tag36.xml><?xml version="1.0" encoding="utf-8"?>
<p:tagLst xmlns:a="http://schemas.openxmlformats.org/drawingml/2006/main" xmlns:r="http://schemas.openxmlformats.org/officeDocument/2006/relationships" xmlns:p="http://schemas.openxmlformats.org/presentationml/2006/main">
  <p:tag name="ALREADY-CHECKED" val="TRUE"/>
</p:tagLst>
</file>

<file path=ppt/tags/tag37.xml><?xml version="1.0" encoding="utf-8"?>
<p:tagLst xmlns:a="http://schemas.openxmlformats.org/drawingml/2006/main" xmlns:r="http://schemas.openxmlformats.org/officeDocument/2006/relationships" xmlns:p="http://schemas.openxmlformats.org/presentationml/2006/main">
  <p:tag name="ALREADY-CHECKED" val="TRUE"/>
</p:tagLst>
</file>

<file path=ppt/tags/tag38.xml><?xml version="1.0" encoding="utf-8"?>
<p:tagLst xmlns:a="http://schemas.openxmlformats.org/drawingml/2006/main" xmlns:r="http://schemas.openxmlformats.org/officeDocument/2006/relationships" xmlns:p="http://schemas.openxmlformats.org/presentationml/2006/main">
  <p:tag name="ALREADY-CHECKED" val="TRUE"/>
</p:tagLst>
</file>

<file path=ppt/tags/tag39.xml><?xml version="1.0" encoding="utf-8"?>
<p:tagLst xmlns:a="http://schemas.openxmlformats.org/drawingml/2006/main" xmlns:r="http://schemas.openxmlformats.org/officeDocument/2006/relationships" xmlns:p="http://schemas.openxmlformats.org/presentationml/2006/main">
  <p:tag name="ALREADY-CHECKED" val="TRUE"/>
</p:tagLst>
</file>

<file path=ppt/tags/tag4.xml><?xml version="1.0" encoding="utf-8"?>
<p:tagLst xmlns:a="http://schemas.openxmlformats.org/drawingml/2006/main" xmlns:r="http://schemas.openxmlformats.org/officeDocument/2006/relationships" xmlns:p="http://schemas.openxmlformats.org/presentationml/2006/main">
  <p:tag name="ALREADY-CHECKED" val="TRUE"/>
</p:tagLst>
</file>

<file path=ppt/tags/tag40.xml><?xml version="1.0" encoding="utf-8"?>
<p:tagLst xmlns:a="http://schemas.openxmlformats.org/drawingml/2006/main" xmlns:r="http://schemas.openxmlformats.org/officeDocument/2006/relationships" xmlns:p="http://schemas.openxmlformats.org/presentationml/2006/main">
  <p:tag name="ALREADY-CHECKED" val="TRUE"/>
</p:tagLst>
</file>

<file path=ppt/tags/tag41.xml><?xml version="1.0" encoding="utf-8"?>
<p:tagLst xmlns:a="http://schemas.openxmlformats.org/drawingml/2006/main" xmlns:r="http://schemas.openxmlformats.org/officeDocument/2006/relationships" xmlns:p="http://schemas.openxmlformats.org/presentationml/2006/main">
  <p:tag name="ALREADY-CHECKED" val="TRUE"/>
</p:tagLst>
</file>

<file path=ppt/tags/tag42.xml><?xml version="1.0" encoding="utf-8"?>
<p:tagLst xmlns:a="http://schemas.openxmlformats.org/drawingml/2006/main" xmlns:r="http://schemas.openxmlformats.org/officeDocument/2006/relationships" xmlns:p="http://schemas.openxmlformats.org/presentationml/2006/main">
  <p:tag name="ALREADY-CHECKED" val="TRUE"/>
</p:tagLst>
</file>

<file path=ppt/tags/tag43.xml><?xml version="1.0" encoding="utf-8"?>
<p:tagLst xmlns:a="http://schemas.openxmlformats.org/drawingml/2006/main" xmlns:r="http://schemas.openxmlformats.org/officeDocument/2006/relationships" xmlns:p="http://schemas.openxmlformats.org/presentationml/2006/main">
  <p:tag name="ALREADY-CHECKED" val="TRUE"/>
</p:tagLst>
</file>

<file path=ppt/tags/tag44.xml><?xml version="1.0" encoding="utf-8"?>
<p:tagLst xmlns:a="http://schemas.openxmlformats.org/drawingml/2006/main" xmlns:r="http://schemas.openxmlformats.org/officeDocument/2006/relationships" xmlns:p="http://schemas.openxmlformats.org/presentationml/2006/main">
  <p:tag name="ALREADY-CHECKED" val="TRUE"/>
</p:tagLst>
</file>

<file path=ppt/tags/tag45.xml><?xml version="1.0" encoding="utf-8"?>
<p:tagLst xmlns:a="http://schemas.openxmlformats.org/drawingml/2006/main" xmlns:r="http://schemas.openxmlformats.org/officeDocument/2006/relationships" xmlns:p="http://schemas.openxmlformats.org/presentationml/2006/main">
  <p:tag name="ALREADY-CHECKED" val="TRUE"/>
</p:tagLst>
</file>

<file path=ppt/tags/tag46.xml><?xml version="1.0" encoding="utf-8"?>
<p:tagLst xmlns:a="http://schemas.openxmlformats.org/drawingml/2006/main" xmlns:r="http://schemas.openxmlformats.org/officeDocument/2006/relationships" xmlns:p="http://schemas.openxmlformats.org/presentationml/2006/main">
  <p:tag name="ALREADY-CHECKED" val="TRUE"/>
</p:tagLst>
</file>

<file path=ppt/tags/tag47.xml><?xml version="1.0" encoding="utf-8"?>
<p:tagLst xmlns:a="http://schemas.openxmlformats.org/drawingml/2006/main" xmlns:r="http://schemas.openxmlformats.org/officeDocument/2006/relationships" xmlns:p="http://schemas.openxmlformats.org/presentationml/2006/main">
  <p:tag name="ALREADY-CHECKED" val="TRUE"/>
</p:tagLst>
</file>

<file path=ppt/tags/tag48.xml><?xml version="1.0" encoding="utf-8"?>
<p:tagLst xmlns:a="http://schemas.openxmlformats.org/drawingml/2006/main" xmlns:r="http://schemas.openxmlformats.org/officeDocument/2006/relationships" xmlns:p="http://schemas.openxmlformats.org/presentationml/2006/main">
  <p:tag name="ALREADY-CHECKED" val="TRUE"/>
</p:tagLst>
</file>

<file path=ppt/tags/tag49.xml><?xml version="1.0" encoding="utf-8"?>
<p:tagLst xmlns:a="http://schemas.openxmlformats.org/drawingml/2006/main" xmlns:r="http://schemas.openxmlformats.org/officeDocument/2006/relationships" xmlns:p="http://schemas.openxmlformats.org/presentationml/2006/main">
  <p:tag name="ALREADY-CHECKED" val="TRUE"/>
</p:tagLst>
</file>

<file path=ppt/tags/tag5.xml><?xml version="1.0" encoding="utf-8"?>
<p:tagLst xmlns:a="http://schemas.openxmlformats.org/drawingml/2006/main" xmlns:r="http://schemas.openxmlformats.org/officeDocument/2006/relationships" xmlns:p="http://schemas.openxmlformats.org/presentationml/2006/main">
  <p:tag name="ALREADY-CHECKED" val="TRUE"/>
</p:tagLst>
</file>

<file path=ppt/tags/tag50.xml><?xml version="1.0" encoding="utf-8"?>
<p:tagLst xmlns:a="http://schemas.openxmlformats.org/drawingml/2006/main" xmlns:r="http://schemas.openxmlformats.org/officeDocument/2006/relationships" xmlns:p="http://schemas.openxmlformats.org/presentationml/2006/main">
  <p:tag name="ALREADY-CHECKED" val="TRUE"/>
</p:tagLst>
</file>

<file path=ppt/tags/tag51.xml><?xml version="1.0" encoding="utf-8"?>
<p:tagLst xmlns:a="http://schemas.openxmlformats.org/drawingml/2006/main" xmlns:r="http://schemas.openxmlformats.org/officeDocument/2006/relationships" xmlns:p="http://schemas.openxmlformats.org/presentationml/2006/main">
  <p:tag name="ALREADY-CHECKED" val="TRUE"/>
</p:tagLst>
</file>

<file path=ppt/tags/tag52.xml><?xml version="1.0" encoding="utf-8"?>
<p:tagLst xmlns:a="http://schemas.openxmlformats.org/drawingml/2006/main" xmlns:r="http://schemas.openxmlformats.org/officeDocument/2006/relationships" xmlns:p="http://schemas.openxmlformats.org/presentationml/2006/main">
  <p:tag name="ALREADY-CHECKED" val="TRUE"/>
</p:tagLst>
</file>

<file path=ppt/tags/tag53.xml><?xml version="1.0" encoding="utf-8"?>
<p:tagLst xmlns:a="http://schemas.openxmlformats.org/drawingml/2006/main" xmlns:r="http://schemas.openxmlformats.org/officeDocument/2006/relationships" xmlns:p="http://schemas.openxmlformats.org/presentationml/2006/main">
  <p:tag name="ALREADY-CHECKED" val="TRUE"/>
</p:tagLst>
</file>

<file path=ppt/tags/tag54.xml><?xml version="1.0" encoding="utf-8"?>
<p:tagLst xmlns:a="http://schemas.openxmlformats.org/drawingml/2006/main" xmlns:r="http://schemas.openxmlformats.org/officeDocument/2006/relationships" xmlns:p="http://schemas.openxmlformats.org/presentationml/2006/main">
  <p:tag name="ALREADY-CHECKED" val="TRUE"/>
</p:tagLst>
</file>

<file path=ppt/tags/tag55.xml><?xml version="1.0" encoding="utf-8"?>
<p:tagLst xmlns:a="http://schemas.openxmlformats.org/drawingml/2006/main" xmlns:r="http://schemas.openxmlformats.org/officeDocument/2006/relationships" xmlns:p="http://schemas.openxmlformats.org/presentationml/2006/main">
  <p:tag name="ALREADY-CHECKED" val="TRUE"/>
</p:tagLst>
</file>

<file path=ppt/tags/tag56.xml><?xml version="1.0" encoding="utf-8"?>
<p:tagLst xmlns:a="http://schemas.openxmlformats.org/drawingml/2006/main" xmlns:r="http://schemas.openxmlformats.org/officeDocument/2006/relationships" xmlns:p="http://schemas.openxmlformats.org/presentationml/2006/main">
  <p:tag name="ALREADY-CHECKED" val="TRUE"/>
</p:tagLst>
</file>

<file path=ppt/tags/tag57.xml><?xml version="1.0" encoding="utf-8"?>
<p:tagLst xmlns:a="http://schemas.openxmlformats.org/drawingml/2006/main" xmlns:r="http://schemas.openxmlformats.org/officeDocument/2006/relationships" xmlns:p="http://schemas.openxmlformats.org/presentationml/2006/main">
  <p:tag name="ALREADY-CHECKED" val="TRUE"/>
</p:tagLst>
</file>

<file path=ppt/tags/tag58.xml><?xml version="1.0" encoding="utf-8"?>
<p:tagLst xmlns:a="http://schemas.openxmlformats.org/drawingml/2006/main" xmlns:r="http://schemas.openxmlformats.org/officeDocument/2006/relationships" xmlns:p="http://schemas.openxmlformats.org/presentationml/2006/main">
  <p:tag name="ALREADY-CHECKED" val="TRUE"/>
</p:tagLst>
</file>

<file path=ppt/tags/tag59.xml><?xml version="1.0" encoding="utf-8"?>
<p:tagLst xmlns:a="http://schemas.openxmlformats.org/drawingml/2006/main" xmlns:r="http://schemas.openxmlformats.org/officeDocument/2006/relationships" xmlns:p="http://schemas.openxmlformats.org/presentationml/2006/main">
  <p:tag name="ALREADY-CHECKED" val="TRUE"/>
</p:tagLst>
</file>

<file path=ppt/tags/tag6.xml><?xml version="1.0" encoding="utf-8"?>
<p:tagLst xmlns:a="http://schemas.openxmlformats.org/drawingml/2006/main" xmlns:r="http://schemas.openxmlformats.org/officeDocument/2006/relationships" xmlns:p="http://schemas.openxmlformats.org/presentationml/2006/main">
  <p:tag name="ALREADY-CHECKED" val="TRUE"/>
</p:tagLst>
</file>

<file path=ppt/tags/tag60.xml><?xml version="1.0" encoding="utf-8"?>
<p:tagLst xmlns:a="http://schemas.openxmlformats.org/drawingml/2006/main" xmlns:r="http://schemas.openxmlformats.org/officeDocument/2006/relationships" xmlns:p="http://schemas.openxmlformats.org/presentationml/2006/main">
  <p:tag name="ALREADY-CHECKED" val="TRUE"/>
</p:tagLst>
</file>

<file path=ppt/tags/tag61.xml><?xml version="1.0" encoding="utf-8"?>
<p:tagLst xmlns:a="http://schemas.openxmlformats.org/drawingml/2006/main" xmlns:r="http://schemas.openxmlformats.org/officeDocument/2006/relationships" xmlns:p="http://schemas.openxmlformats.org/presentationml/2006/main">
  <p:tag name="ALREADY-CHECKED" val="TRUE"/>
</p:tagLst>
</file>

<file path=ppt/tags/tag62.xml><?xml version="1.0" encoding="utf-8"?>
<p:tagLst xmlns:a="http://schemas.openxmlformats.org/drawingml/2006/main" xmlns:r="http://schemas.openxmlformats.org/officeDocument/2006/relationships" xmlns:p="http://schemas.openxmlformats.org/presentationml/2006/main">
  <p:tag name="ALREADY-CHECKED" val="TRUE"/>
</p:tagLst>
</file>

<file path=ppt/tags/tag63.xml><?xml version="1.0" encoding="utf-8"?>
<p:tagLst xmlns:a="http://schemas.openxmlformats.org/drawingml/2006/main" xmlns:r="http://schemas.openxmlformats.org/officeDocument/2006/relationships" xmlns:p="http://schemas.openxmlformats.org/presentationml/2006/main">
  <p:tag name="ALREADY-CHECKED" val="TRUE"/>
</p:tagLst>
</file>

<file path=ppt/tags/tag64.xml><?xml version="1.0" encoding="utf-8"?>
<p:tagLst xmlns:a="http://schemas.openxmlformats.org/drawingml/2006/main" xmlns:r="http://schemas.openxmlformats.org/officeDocument/2006/relationships" xmlns:p="http://schemas.openxmlformats.org/presentationml/2006/main">
  <p:tag name="ALREADY-CHECKED" val="TRUE"/>
</p:tagLst>
</file>

<file path=ppt/tags/tag65.xml><?xml version="1.0" encoding="utf-8"?>
<p:tagLst xmlns:a="http://schemas.openxmlformats.org/drawingml/2006/main" xmlns:r="http://schemas.openxmlformats.org/officeDocument/2006/relationships" xmlns:p="http://schemas.openxmlformats.org/presentationml/2006/main">
  <p:tag name="ALREADY-CHECKED" val="TRUE"/>
</p:tagLst>
</file>

<file path=ppt/tags/tag66.xml><?xml version="1.0" encoding="utf-8"?>
<p:tagLst xmlns:a="http://schemas.openxmlformats.org/drawingml/2006/main" xmlns:r="http://schemas.openxmlformats.org/officeDocument/2006/relationships" xmlns:p="http://schemas.openxmlformats.org/presentationml/2006/main">
  <p:tag name="ALREADY-CHECKED" val="TRUE"/>
</p:tagLst>
</file>

<file path=ppt/tags/tag67.xml><?xml version="1.0" encoding="utf-8"?>
<p:tagLst xmlns:a="http://schemas.openxmlformats.org/drawingml/2006/main" xmlns:r="http://schemas.openxmlformats.org/officeDocument/2006/relationships" xmlns:p="http://schemas.openxmlformats.org/presentationml/2006/main">
  <p:tag name="ALREADY-CHECKED" val="TRUE"/>
</p:tagLst>
</file>

<file path=ppt/tags/tag68.xml><?xml version="1.0" encoding="utf-8"?>
<p:tagLst xmlns:a="http://schemas.openxmlformats.org/drawingml/2006/main" xmlns:r="http://schemas.openxmlformats.org/officeDocument/2006/relationships" xmlns:p="http://schemas.openxmlformats.org/presentationml/2006/main">
  <p:tag name="ALREADY-CHECKED" val="TRUE"/>
</p:tagLst>
</file>

<file path=ppt/tags/tag69.xml><?xml version="1.0" encoding="utf-8"?>
<p:tagLst xmlns:a="http://schemas.openxmlformats.org/drawingml/2006/main" xmlns:r="http://schemas.openxmlformats.org/officeDocument/2006/relationships" xmlns:p="http://schemas.openxmlformats.org/presentationml/2006/main">
  <p:tag name="ALREADY-CHECKED" val="TRUE"/>
</p:tagLst>
</file>

<file path=ppt/tags/tag7.xml><?xml version="1.0" encoding="utf-8"?>
<p:tagLst xmlns:a="http://schemas.openxmlformats.org/drawingml/2006/main" xmlns:r="http://schemas.openxmlformats.org/officeDocument/2006/relationships" xmlns:p="http://schemas.openxmlformats.org/presentationml/2006/main">
  <p:tag name="ALREADY-CHECKED" val="TRUE"/>
</p:tagLst>
</file>

<file path=ppt/tags/tag70.xml><?xml version="1.0" encoding="utf-8"?>
<p:tagLst xmlns:a="http://schemas.openxmlformats.org/drawingml/2006/main" xmlns:r="http://schemas.openxmlformats.org/officeDocument/2006/relationships" xmlns:p="http://schemas.openxmlformats.org/presentationml/2006/main">
  <p:tag name="ALREADY-CHECKED" val="TRUE"/>
</p:tagLst>
</file>

<file path=ppt/tags/tag71.xml><?xml version="1.0" encoding="utf-8"?>
<p:tagLst xmlns:a="http://schemas.openxmlformats.org/drawingml/2006/main" xmlns:r="http://schemas.openxmlformats.org/officeDocument/2006/relationships" xmlns:p="http://schemas.openxmlformats.org/presentationml/2006/main">
  <p:tag name="ALREADY-CHECKED" val="TRUE"/>
</p:tagLst>
</file>

<file path=ppt/tags/tag72.xml><?xml version="1.0" encoding="utf-8"?>
<p:tagLst xmlns:a="http://schemas.openxmlformats.org/drawingml/2006/main" xmlns:r="http://schemas.openxmlformats.org/officeDocument/2006/relationships" xmlns:p="http://schemas.openxmlformats.org/presentationml/2006/main">
  <p:tag name="ALREADY-CHECKED" val="TRUE"/>
</p:tagLst>
</file>

<file path=ppt/tags/tag73.xml><?xml version="1.0" encoding="utf-8"?>
<p:tagLst xmlns:a="http://schemas.openxmlformats.org/drawingml/2006/main" xmlns:r="http://schemas.openxmlformats.org/officeDocument/2006/relationships" xmlns:p="http://schemas.openxmlformats.org/presentationml/2006/main">
  <p:tag name="ALREADY-CHECKED" val="TRUE"/>
</p:tagLst>
</file>

<file path=ppt/tags/tag74.xml><?xml version="1.0" encoding="utf-8"?>
<p:tagLst xmlns:a="http://schemas.openxmlformats.org/drawingml/2006/main" xmlns:r="http://schemas.openxmlformats.org/officeDocument/2006/relationships" xmlns:p="http://schemas.openxmlformats.org/presentationml/2006/main">
  <p:tag name="ALREADY-CHECKED" val="TRUE"/>
</p:tagLst>
</file>

<file path=ppt/tags/tag75.xml><?xml version="1.0" encoding="utf-8"?>
<p:tagLst xmlns:a="http://schemas.openxmlformats.org/drawingml/2006/main" xmlns:r="http://schemas.openxmlformats.org/officeDocument/2006/relationships" xmlns:p="http://schemas.openxmlformats.org/presentationml/2006/main">
  <p:tag name="ALREADY-CHECKED" val="TRUE"/>
</p:tagLst>
</file>

<file path=ppt/tags/tag76.xml><?xml version="1.0" encoding="utf-8"?>
<p:tagLst xmlns:a="http://schemas.openxmlformats.org/drawingml/2006/main" xmlns:r="http://schemas.openxmlformats.org/officeDocument/2006/relationships" xmlns:p="http://schemas.openxmlformats.org/presentationml/2006/main">
  <p:tag name="ALREADY-CHECKED" val="TRUE"/>
</p:tagLst>
</file>

<file path=ppt/tags/tag77.xml><?xml version="1.0" encoding="utf-8"?>
<p:tagLst xmlns:a="http://schemas.openxmlformats.org/drawingml/2006/main" xmlns:r="http://schemas.openxmlformats.org/officeDocument/2006/relationships" xmlns:p="http://schemas.openxmlformats.org/presentationml/2006/main">
  <p:tag name="ALREADY-CHECKED" val="TRUE"/>
</p:tagLst>
</file>

<file path=ppt/tags/tag78.xml><?xml version="1.0" encoding="utf-8"?>
<p:tagLst xmlns:a="http://schemas.openxmlformats.org/drawingml/2006/main" xmlns:r="http://schemas.openxmlformats.org/officeDocument/2006/relationships" xmlns:p="http://schemas.openxmlformats.org/presentationml/2006/main">
  <p:tag name="ALREADY-CHECKED" val="TRUE"/>
</p:tagLst>
</file>

<file path=ppt/tags/tag79.xml><?xml version="1.0" encoding="utf-8"?>
<p:tagLst xmlns:a="http://schemas.openxmlformats.org/drawingml/2006/main" xmlns:r="http://schemas.openxmlformats.org/officeDocument/2006/relationships" xmlns:p="http://schemas.openxmlformats.org/presentationml/2006/main">
  <p:tag name="ALREADY-CHECKED" val="TRUE"/>
</p:tagLst>
</file>

<file path=ppt/tags/tag8.xml><?xml version="1.0" encoding="utf-8"?>
<p:tagLst xmlns:a="http://schemas.openxmlformats.org/drawingml/2006/main" xmlns:r="http://schemas.openxmlformats.org/officeDocument/2006/relationships" xmlns:p="http://schemas.openxmlformats.org/presentationml/2006/main">
  <p:tag name="ALREADY-CHECKED" val="TRUE"/>
</p:tagLst>
</file>

<file path=ppt/tags/tag80.xml><?xml version="1.0" encoding="utf-8"?>
<p:tagLst xmlns:a="http://schemas.openxmlformats.org/drawingml/2006/main" xmlns:r="http://schemas.openxmlformats.org/officeDocument/2006/relationships" xmlns:p="http://schemas.openxmlformats.org/presentationml/2006/main">
  <p:tag name="ALREADY-CHECKED" val="TRUE"/>
</p:tagLst>
</file>

<file path=ppt/tags/tag81.xml><?xml version="1.0" encoding="utf-8"?>
<p:tagLst xmlns:a="http://schemas.openxmlformats.org/drawingml/2006/main" xmlns:r="http://schemas.openxmlformats.org/officeDocument/2006/relationships" xmlns:p="http://schemas.openxmlformats.org/presentationml/2006/main">
  <p:tag name="ALREADY-CHECKED" val="TRUE"/>
</p:tagLst>
</file>

<file path=ppt/tags/tag82.xml><?xml version="1.0" encoding="utf-8"?>
<p:tagLst xmlns:a="http://schemas.openxmlformats.org/drawingml/2006/main" xmlns:r="http://schemas.openxmlformats.org/officeDocument/2006/relationships" xmlns:p="http://schemas.openxmlformats.org/presentationml/2006/main">
  <p:tag name="ALREADY-CHECKED" val="TRUE"/>
</p:tagLst>
</file>

<file path=ppt/tags/tag83.xml><?xml version="1.0" encoding="utf-8"?>
<p:tagLst xmlns:a="http://schemas.openxmlformats.org/drawingml/2006/main" xmlns:r="http://schemas.openxmlformats.org/officeDocument/2006/relationships" xmlns:p="http://schemas.openxmlformats.org/presentationml/2006/main">
  <p:tag name="ALREADY-CHECKED" val="TRUE"/>
</p:tagLst>
</file>

<file path=ppt/tags/tag84.xml><?xml version="1.0" encoding="utf-8"?>
<p:tagLst xmlns:a="http://schemas.openxmlformats.org/drawingml/2006/main" xmlns:r="http://schemas.openxmlformats.org/officeDocument/2006/relationships" xmlns:p="http://schemas.openxmlformats.org/presentationml/2006/main">
  <p:tag name="ALREADY-CHECKED" val="TRUE"/>
</p:tagLst>
</file>

<file path=ppt/tags/tag85.xml><?xml version="1.0" encoding="utf-8"?>
<p:tagLst xmlns:a="http://schemas.openxmlformats.org/drawingml/2006/main" xmlns:r="http://schemas.openxmlformats.org/officeDocument/2006/relationships" xmlns:p="http://schemas.openxmlformats.org/presentationml/2006/main">
  <p:tag name="ALREADY-CHECKED" val="TRUE"/>
</p:tagLst>
</file>

<file path=ppt/tags/tag86.xml><?xml version="1.0" encoding="utf-8"?>
<p:tagLst xmlns:a="http://schemas.openxmlformats.org/drawingml/2006/main" xmlns:r="http://schemas.openxmlformats.org/officeDocument/2006/relationships" xmlns:p="http://schemas.openxmlformats.org/presentationml/2006/main">
  <p:tag name="ALREADY-CHECKED" val="TRUE"/>
</p:tagLst>
</file>

<file path=ppt/tags/tag87.xml><?xml version="1.0" encoding="utf-8"?>
<p:tagLst xmlns:a="http://schemas.openxmlformats.org/drawingml/2006/main" xmlns:r="http://schemas.openxmlformats.org/officeDocument/2006/relationships" xmlns:p="http://schemas.openxmlformats.org/presentationml/2006/main">
  <p:tag name="ALREADY-CHECKED" val="TRUE"/>
</p:tagLst>
</file>

<file path=ppt/tags/tag88.xml><?xml version="1.0" encoding="utf-8"?>
<p:tagLst xmlns:a="http://schemas.openxmlformats.org/drawingml/2006/main" xmlns:r="http://schemas.openxmlformats.org/officeDocument/2006/relationships" xmlns:p="http://schemas.openxmlformats.org/presentationml/2006/main">
  <p:tag name="ALREADY-CHECKED" val="TRUE"/>
</p:tagLst>
</file>

<file path=ppt/tags/tag89.xml><?xml version="1.0" encoding="utf-8"?>
<p:tagLst xmlns:a="http://schemas.openxmlformats.org/drawingml/2006/main" xmlns:r="http://schemas.openxmlformats.org/officeDocument/2006/relationships" xmlns:p="http://schemas.openxmlformats.org/presentationml/2006/main">
  <p:tag name="ALREADY-CHECKED" val="TRUE"/>
</p:tagLst>
</file>

<file path=ppt/tags/tag9.xml><?xml version="1.0" encoding="utf-8"?>
<p:tagLst xmlns:a="http://schemas.openxmlformats.org/drawingml/2006/main" xmlns:r="http://schemas.openxmlformats.org/officeDocument/2006/relationships" xmlns:p="http://schemas.openxmlformats.org/presentationml/2006/main">
  <p:tag name="ALREADY-CHECKED" val="TRUE"/>
</p:tagLst>
</file>

<file path=ppt/tags/tag90.xml><?xml version="1.0" encoding="utf-8"?>
<p:tagLst xmlns:a="http://schemas.openxmlformats.org/drawingml/2006/main" xmlns:r="http://schemas.openxmlformats.org/officeDocument/2006/relationships" xmlns:p="http://schemas.openxmlformats.org/presentationml/2006/main">
  <p:tag name="ALREADY-CHECKED" val="TRUE"/>
</p:tagLst>
</file>

<file path=ppt/tags/tag91.xml><?xml version="1.0" encoding="utf-8"?>
<p:tagLst xmlns:a="http://schemas.openxmlformats.org/drawingml/2006/main" xmlns:r="http://schemas.openxmlformats.org/officeDocument/2006/relationships" xmlns:p="http://schemas.openxmlformats.org/presentationml/2006/main">
  <p:tag name="ALREADY-CHECKED" val="TRUE"/>
</p:tagLst>
</file>

<file path=ppt/tags/tag92.xml><?xml version="1.0" encoding="utf-8"?>
<p:tagLst xmlns:a="http://schemas.openxmlformats.org/drawingml/2006/main" xmlns:r="http://schemas.openxmlformats.org/officeDocument/2006/relationships" xmlns:p="http://schemas.openxmlformats.org/presentationml/2006/main">
  <p:tag name="ALREADY-CHECKED" val="TRUE"/>
</p:tagLst>
</file>

<file path=ppt/tags/tag93.xml><?xml version="1.0" encoding="utf-8"?>
<p:tagLst xmlns:a="http://schemas.openxmlformats.org/drawingml/2006/main" xmlns:r="http://schemas.openxmlformats.org/officeDocument/2006/relationships" xmlns:p="http://schemas.openxmlformats.org/presentationml/2006/main">
  <p:tag name="ALREADY-CHECKED" val="TRUE"/>
</p:tagLst>
</file>

<file path=ppt/tags/tag94.xml><?xml version="1.0" encoding="utf-8"?>
<p:tagLst xmlns:a="http://schemas.openxmlformats.org/drawingml/2006/main" xmlns:r="http://schemas.openxmlformats.org/officeDocument/2006/relationships" xmlns:p="http://schemas.openxmlformats.org/presentationml/2006/main">
  <p:tag name="ALREADY-CHECKED" val="TRUE"/>
</p:tagLst>
</file>

<file path=ppt/tags/tag95.xml><?xml version="1.0" encoding="utf-8"?>
<p:tagLst xmlns:a="http://schemas.openxmlformats.org/drawingml/2006/main" xmlns:r="http://schemas.openxmlformats.org/officeDocument/2006/relationships" xmlns:p="http://schemas.openxmlformats.org/presentationml/2006/main">
  <p:tag name="ALREADY-CHECKED" val="TRUE"/>
</p:tagLst>
</file>

<file path=ppt/tags/tag96.xml><?xml version="1.0" encoding="utf-8"?>
<p:tagLst xmlns:a="http://schemas.openxmlformats.org/drawingml/2006/main" xmlns:r="http://schemas.openxmlformats.org/officeDocument/2006/relationships" xmlns:p="http://schemas.openxmlformats.org/presentationml/2006/main">
  <p:tag name="ALREADY-CHECKED" val="TRUE"/>
</p:tagLst>
</file>

<file path=ppt/tags/tag97.xml><?xml version="1.0" encoding="utf-8"?>
<p:tagLst xmlns:a="http://schemas.openxmlformats.org/drawingml/2006/main" xmlns:r="http://schemas.openxmlformats.org/officeDocument/2006/relationships" xmlns:p="http://schemas.openxmlformats.org/presentationml/2006/main">
  <p:tag name="ALREADY-CHECKED" val="TRUE"/>
</p:tagLst>
</file>

<file path=ppt/tags/tag98.xml><?xml version="1.0" encoding="utf-8"?>
<p:tagLst xmlns:a="http://schemas.openxmlformats.org/drawingml/2006/main" xmlns:r="http://schemas.openxmlformats.org/officeDocument/2006/relationships" xmlns:p="http://schemas.openxmlformats.org/presentationml/2006/main">
  <p:tag name="ALREADY-CHECKED" val="TRUE"/>
</p:tagLst>
</file>

<file path=ppt/tags/tag99.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CCAE56773E04C54A8AAEC798B999D08D" ma:contentTypeVersion="15" ma:contentTypeDescription="Izveidot jaunu dokumentu." ma:contentTypeScope="" ma:versionID="d8dc19f66ad3b4898503e06aa40b5cdb">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ba54966429817db487ce9be1e2072991"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2144e59-5907-413f-b624-803f3a022d9b" xsi:nil="true"/>
    <lcf76f155ced4ddcb4097134ff3c332f xmlns="25a75a1d-8b78-49a6-8e4b-dbe94589a28d">
      <Terms xmlns="http://schemas.microsoft.com/office/infopath/2007/PartnerControls"/>
    </lcf76f155ced4ddcb4097134ff3c332f>
    <SharedWithUsers xmlns="42144e59-5907-413f-b624-803f3a022d9b">
      <UserInfo>
        <DisplayName>Evija Bistere</DisplayName>
        <AccountId>19</AccountId>
        <AccountType/>
      </UserInfo>
      <UserInfo>
        <DisplayName>Laura Lazdiņa</DisplayName>
        <AccountId>35</AccountId>
        <AccountType/>
      </UserInfo>
      <UserInfo>
        <DisplayName>Egija Vītola</DisplayName>
        <AccountId>526</AccountId>
        <AccountType/>
      </UserInfo>
      <UserInfo>
        <DisplayName>Elīna Kļava</DisplayName>
        <AccountId>163</AccountId>
        <AccountType/>
      </UserInfo>
      <UserInfo>
        <DisplayName>Kaspars Raubiškis</DisplayName>
        <AccountId>13</AccountId>
        <AccountType/>
      </UserInfo>
      <UserInfo>
        <DisplayName>Svetlana Sergejeva</DisplayName>
        <AccountId>20</AccountId>
        <AccountType/>
      </UserInfo>
    </SharedWithUsers>
  </documentManagement>
</p:properties>
</file>

<file path=customXml/itemProps1.xml><?xml version="1.0" encoding="utf-8"?>
<ds:datastoreItem xmlns:ds="http://schemas.openxmlformats.org/officeDocument/2006/customXml" ds:itemID="{277DB0C6-D1E6-4514-951B-4E9CDCA32DDD}">
  <ds:schemaRefs>
    <ds:schemaRef ds:uri="http://schemas.microsoft.com/sharepoint/v3/contenttype/forms"/>
  </ds:schemaRefs>
</ds:datastoreItem>
</file>

<file path=customXml/itemProps2.xml><?xml version="1.0" encoding="utf-8"?>
<ds:datastoreItem xmlns:ds="http://schemas.openxmlformats.org/officeDocument/2006/customXml" ds:itemID="{8F850DEE-0171-45DA-B5F3-381DBEE3E57F}"/>
</file>

<file path=customXml/itemProps3.xml><?xml version="1.0" encoding="utf-8"?>
<ds:datastoreItem xmlns:ds="http://schemas.openxmlformats.org/officeDocument/2006/customXml" ds:itemID="{81BCFFAA-4BFC-4648-9AF2-BA12172F7980}">
  <ds:schemaRef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97ad5a38-d7de-4b51-9c9d-6f1c61b32969"/>
    <ds:schemaRef ds:uri="071870c0-76d0-405c-8f5a-8c5a6110650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2530</Words>
  <Application>Microsoft Office PowerPoint</Application>
  <PresentationFormat>Custom</PresentationFormat>
  <Paragraphs>240</Paragraphs>
  <Slides>16</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Aptos</vt:lpstr>
      <vt:lpstr>Poppins</vt:lpstr>
      <vt:lpstr>Wingdings</vt:lpstr>
      <vt:lpstr>Arial</vt:lpstr>
      <vt:lpstr>Lato Bold</vt:lpstr>
      <vt:lpstr>Courier New</vt:lpstr>
      <vt:lpstr>League Spartan</vt:lpstr>
      <vt:lpstr>Calibri</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Egija Vītola</dc:creator>
  <cp:lastModifiedBy>Egija Vītola</cp:lastModifiedBy>
  <cp:revision>1</cp:revision>
  <dcterms:created xsi:type="dcterms:W3CDTF">2006-08-16T00:00:00Z</dcterms:created>
  <dcterms:modified xsi:type="dcterms:W3CDTF">2024-03-20T08:45:41Z</dcterms:modified>
  <dc:identifier>DAF_ZdK2SE8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0x010100E433AEC60C4E504E90DC491E27C910DB</vt:lpwstr>
  </property>
  <property fmtid="{D5CDD505-2E9C-101B-9397-08002B2CF9AE}" pid="3" name="MediaServiceImageTags">
    <vt:lpwstr/>
  </property>
</Properties>
</file>