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66" r:id="rId7"/>
    <p:sldId id="258" r:id="rId8"/>
    <p:sldId id="267" r:id="rId9"/>
    <p:sldId id="259" r:id="rId10"/>
    <p:sldId id="264" r:id="rId11"/>
  </p:sldIdLst>
  <p:sldSz cx="9144000" cy="6858000" type="screen4x3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 snapToObjects="1">
      <p:cViewPr varScale="1">
        <p:scale>
          <a:sx n="27" d="100"/>
          <a:sy n="27" d="100"/>
        </p:scale>
        <p:origin x="47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4AB5DC-0E60-BBEE-4404-9329010034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73372-77B7-3236-5798-C043B244D9F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6C0B78-C345-4597-B1B8-BCE80DBBBD74}" type="datetimeFigureOut">
              <a:rPr lang="lv-LV"/>
              <a:pPr>
                <a:defRPr/>
              </a:pPr>
              <a:t>19.01.2024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83732C5-5CA3-BA91-74AE-E6C4222BAE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478BC4D-09CF-8AE6-64D7-88893D447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DA5E2-ED66-5712-B39A-424B0F7C65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FD30A-A376-BFA8-3501-2B60498A5A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78AD90-5ECC-4355-94A1-C00D6ABF7C95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8C04D243-F23D-E94B-3FD5-2500852164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9F1E85A5-128F-6029-5B6D-338F77C325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3578286-CF6A-12D7-8FD2-F58AC69C4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DC22697-BC89-4DE4-86E1-1F88BDB42E70}" type="slidenum">
              <a:rPr lang="lv-LV" altLang="en-US" smtClean="0"/>
              <a:pPr/>
              <a:t>2</a:t>
            </a:fld>
            <a:endParaRPr lang="lv-LV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F2BB9EAB-C325-E266-E690-C5C6A202E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193EB88-B8FF-2C05-3170-F5F3965F9A5F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20F0CB4F-4077-259A-EB34-748EFBD927C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>
            <a:extLst>
              <a:ext uri="{FF2B5EF4-FFF2-40B4-BE49-F238E27FC236}">
                <a16:creationId xmlns:a16="http://schemas.microsoft.com/office/drawing/2014/main" id="{323621F0-41B8-F2D6-B804-018D0FCEF74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50" y="50958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048002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267202"/>
            <a:ext cx="7772400" cy="60166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65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D9C6C61D-F2AB-92A8-B4AD-EC3091A16F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545D8FB8-17A5-0C14-6D85-789D2C6916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2C3C5680-D8A5-4493-BA92-1393170A58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57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4868F7DD-7342-9E9A-2A2C-9C3994EAC2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43690682-9EA7-B9D1-F7E3-66CADC793D4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9FBEBC69-0FC8-4255-856D-462A182FF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41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9759EE0B-1170-2247-EDED-90477CECEA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9685AB2-59D9-E980-078D-C8F23C22AAF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4AAB123D-DF71-4319-AF78-BBC65BFDD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24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4DF2C580-899D-99A8-1147-9A13803E93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7EEDA5CD-46FB-9202-BAAA-EA2F3F14F52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547B9CFC-8DC2-44F9-A8DC-FAFD1DA6B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80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4B80F765-5097-D820-FDF2-AA3AC2C960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51422ABF-9290-467F-22BA-9E9E24A4C71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4055695-E676-493B-B6BB-889E330AEB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75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B3E77EB-D3E9-8000-96C3-ACD168721A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4B5D2BAB-7253-AC83-5465-9689A7EB4C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6AA2630-8810-4AD9-B5EF-0E6E00B429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7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0D62645-A4C0-818C-7FEA-378B31163A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" y="0"/>
            <a:ext cx="1677988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3585A1C-FFC0-02CB-6763-B289D3BC642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D9018FB-A5A7-4923-8EC6-331914588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8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16F9ABC4-4721-4C58-57E6-82DA182C15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8">
            <a:extLst>
              <a:ext uri="{FF2B5EF4-FFF2-40B4-BE49-F238E27FC236}">
                <a16:creationId xmlns:a16="http://schemas.microsoft.com/office/drawing/2014/main" id="{15D7E6C3-29E1-A8D2-4A8E-372EAAFCA1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8638" y="0"/>
            <a:ext cx="3006725" cy="300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4D979F74-ED43-D79B-EEF4-598AF223B14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775" y="5095875"/>
            <a:ext cx="4913313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213894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250532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112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6C16B12-5E8A-1347-B52F-E747E1B814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E6E48BF-938B-2331-31D0-760EDBE64D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1A44B-B401-35B5-77CA-AE842140C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FA2960A1-3F97-4A17-B168-A415D13E7D65}" type="datetime1">
              <a:rPr lang="en-US"/>
              <a:pPr>
                <a:defRPr/>
              </a:pPr>
              <a:t>1/19/2024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B3804-B9EE-1DA4-2A45-C13C0AAF0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32259-850E-6EE2-BE78-A9BDAE050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7AA3676-35C7-47E7-B9E1-88F27BA7C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rgbClr val="404040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la.gov.lv/lv/mvk-gnu-un-vv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LV/TXT/PDF/?uri=CELEX:32014R0651&amp;from=L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>
            <a:extLst>
              <a:ext uri="{FF2B5EF4-FFF2-40B4-BE49-F238E27FC236}">
                <a16:creationId xmlns:a16="http://schemas.microsoft.com/office/drawing/2014/main" id="{CE951BE2-4C40-F022-4613-BA7518FE4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048000"/>
            <a:ext cx="7772400" cy="960438"/>
          </a:xfrm>
        </p:spPr>
        <p:txBody>
          <a:bodyPr/>
          <a:lstStyle/>
          <a:p>
            <a:r>
              <a:rPr lang="en-US" altLang="lv-LV" sz="2900"/>
              <a:t>Valsts atbalsta nosacījumi</a:t>
            </a:r>
            <a:r>
              <a:rPr lang="lv-LV" altLang="lv-LV" sz="2900"/>
              <a:t> </a:t>
            </a:r>
            <a:r>
              <a:rPr lang="lv-LV" altLang="lv-LV" sz="1800"/>
              <a:t>(grūtībās nonācis uzņēmums, stimulējošā ietekme, kumulācija)</a:t>
            </a:r>
          </a:p>
        </p:txBody>
      </p:sp>
      <p:sp>
        <p:nvSpPr>
          <p:cNvPr id="12291" name="Text Placeholder 3">
            <a:extLst>
              <a:ext uri="{FF2B5EF4-FFF2-40B4-BE49-F238E27FC236}">
                <a16:creationId xmlns:a16="http://schemas.microsoft.com/office/drawing/2014/main" id="{73DB3A32-D4F1-4A0C-1107-B2339C589C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963" y="4008438"/>
            <a:ext cx="7772400" cy="1219200"/>
          </a:xfrm>
        </p:spPr>
        <p:txBody>
          <a:bodyPr/>
          <a:lstStyle/>
          <a:p>
            <a:r>
              <a:rPr lang="en-US" altLang="lv-LV"/>
              <a:t>CFLA Valsts atbalsta vadošā eksperte – juriskonsulte</a:t>
            </a:r>
          </a:p>
          <a:p>
            <a:r>
              <a:rPr lang="en-US" altLang="lv-LV"/>
              <a:t>Cintija Ripa</a:t>
            </a:r>
            <a:endParaRPr lang="lv-LV" altLang="lv-LV"/>
          </a:p>
          <a:p>
            <a:r>
              <a:rPr lang="lv-LV" altLang="lv-LV"/>
              <a:t>Cintija.Ripa@cfla.gov.lv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EE2DF99-E41C-A4C4-DF24-25D4C2AE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075" y="381000"/>
            <a:ext cx="6816725" cy="1036638"/>
          </a:xfrm>
        </p:spPr>
        <p:txBody>
          <a:bodyPr/>
          <a:lstStyle/>
          <a:p>
            <a:r>
              <a:rPr lang="lv-LV" altLang="lv-LV" sz="1800"/>
              <a:t>Grūtībās nonākuša uzņēmuma pazīmju izvērtēšana – Komisijas reg. 651/2014 2.panta 18.punkts 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92B9ADB1-EA82-1A15-1E76-1EB52EAC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60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altLang="lv-LV">
                <a:solidFill>
                  <a:srgbClr val="333333"/>
                </a:solidFill>
                <a:latin typeface="Times New Roman" panose="02020603050405020304" pitchFamily="18" charset="0"/>
              </a:rPr>
              <a:t>“grūtībās nonācis uzņēmums” ir uzņēmums, attiecībā uz kuru pastāv vismaz viena no šādām situācijām: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  <a:latin typeface="Times New Roman" panose="02020603050405020304" pitchFamily="18" charset="0"/>
              </a:rPr>
              <a:t>SIA un AS gadījumā uzkrāto zaudējumu dēļ ir zudusi vairāk nekā puse no tās parakstītā kapitāla; 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  <a:latin typeface="Times New Roman" panose="02020603050405020304" pitchFamily="18" charset="0"/>
              </a:rPr>
              <a:t>uzņēmumam tiek piemērota kolektīva maksātnespējas procedūra, vai tas atbilst savas valsts tiesību aktos noteiktiem kritērijiem, lai tam pēc kreditoru pieprasījuma piemērotu kolektīvu maksātnespējas procedūru;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  <a:latin typeface="Times New Roman" panose="02020603050405020304" pitchFamily="18" charset="0"/>
              </a:rPr>
              <a:t>uzņēmums ir saņēmis glābšanas atbalstu un vēl nav atmaksājis aizdevumu vai atsaucis garantiju vai ir saņēmis pārstrukturēšanas atbalstu un uz to joprojām attiecas pārstrukturēšanas plāns;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  <a:latin typeface="Times New Roman" panose="02020603050405020304" pitchFamily="18" charset="0"/>
              </a:rPr>
              <a:t>attiecībā uz uzņēmumiem, kas nav MVU, pēdējos 2 gadus:</a:t>
            </a:r>
          </a:p>
          <a:p>
            <a:pPr marL="1104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</a:rPr>
              <a:t>uzņēmuma parādsaistību un pašu kapitāla bilances vērtību attiecība ir pārsniegusi 7,5; un</a:t>
            </a:r>
          </a:p>
          <a:p>
            <a:pPr marL="1104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lv-LV" altLang="lv-LV">
                <a:solidFill>
                  <a:srgbClr val="333333"/>
                </a:solidFill>
              </a:rPr>
              <a:t>uzņēmuma procentu seguma attiecība, kas rēķināta pēc </a:t>
            </a:r>
            <a:r>
              <a:rPr lang="lv-LV" altLang="lv-LV" i="1">
                <a:solidFill>
                  <a:srgbClr val="333333"/>
                </a:solidFill>
              </a:rPr>
              <a:t>EBITDA,</a:t>
            </a:r>
            <a:r>
              <a:rPr lang="lv-LV" altLang="lv-LV">
                <a:solidFill>
                  <a:srgbClr val="333333"/>
                </a:solidFill>
              </a:rPr>
              <a:t> ir bijusi mazāka par 1,0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lv-LV" altLang="lv-LV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>
              <a:solidFill>
                <a:srgbClr val="33333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lv-LV" altLang="lv-LV"/>
          </a:p>
        </p:txBody>
      </p:sp>
      <p:sp>
        <p:nvSpPr>
          <p:cNvPr id="13316" name="Text Placeholder 3">
            <a:extLst>
              <a:ext uri="{FF2B5EF4-FFF2-40B4-BE49-F238E27FC236}">
                <a16:creationId xmlns:a16="http://schemas.microsoft.com/office/drawing/2014/main" id="{A941FB4D-23F8-7B38-28F1-4B4D32BCD9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4188" y="6232525"/>
            <a:ext cx="8202612" cy="396875"/>
          </a:xfrm>
        </p:spPr>
        <p:txBody>
          <a:bodyPr/>
          <a:lstStyle/>
          <a:p>
            <a:endParaRPr lang="lv-LV" altLang="lv-LV"/>
          </a:p>
        </p:txBody>
      </p:sp>
      <p:sp>
        <p:nvSpPr>
          <p:cNvPr id="13317" name="Text Placeholder 4">
            <a:extLst>
              <a:ext uri="{FF2B5EF4-FFF2-40B4-BE49-F238E27FC236}">
                <a16:creationId xmlns:a16="http://schemas.microsoft.com/office/drawing/2014/main" id="{7F4F17F2-1582-BA15-7EF9-88B73E82DE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BDDCE877-EDC9-24BD-DA12-69D0017946E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295421F-B42D-43D3-AA10-7B4B3D83C4EE}" type="slidenum">
              <a:rPr lang="en-US" altLang="lv-LV" smtClean="0"/>
              <a:pPr/>
              <a:t>2</a:t>
            </a:fld>
            <a:endParaRPr lang="en-US" altLang="lv-LV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823D64-A3CF-4749-F83E-49CC06C07EE4}"/>
              </a:ext>
            </a:extLst>
          </p:cNvPr>
          <p:cNvSpPr/>
          <p:nvPr/>
        </p:nvSpPr>
        <p:spPr>
          <a:xfrm>
            <a:off x="484188" y="6126163"/>
            <a:ext cx="8355012" cy="620712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lv-LV" altLang="lv-LV"/>
              <a:t>! Detalizēta informācija par GNU noteikšanu pieejama - </a:t>
            </a:r>
            <a:r>
              <a:rPr lang="lv-LV" altLang="lv-LV">
                <a:hlinkClick r:id="rId3"/>
              </a:rPr>
              <a:t>https://www.cfla.gov.lv/lv/mvk-gnu-un-vvu</a:t>
            </a:r>
            <a:endParaRPr lang="lv-LV" altLang="lv-LV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9957D03-31B0-1BAF-765C-DC78B38E1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 fontScale="90000"/>
          </a:bodyPr>
          <a:lstStyle/>
          <a:p>
            <a:r>
              <a:rPr lang="lv-LV" altLang="en-US" sz="2200" dirty="0"/>
              <a:t>Svarīgākais, kas jāņem vērā, nosakot grūtībās nonākuša </a:t>
            </a:r>
            <a:r>
              <a:rPr lang="lv-LV" altLang="en-US" sz="2200" dirty="0" err="1"/>
              <a:t>uzņēm</a:t>
            </a:r>
            <a:r>
              <a:rPr lang="en-US" altLang="en-US" sz="2200" dirty="0"/>
              <a:t>um</a:t>
            </a:r>
            <a:r>
              <a:rPr lang="lv-LV" altLang="en-US" sz="2200" dirty="0"/>
              <a:t>a (GNU) pazīmes:</a:t>
            </a:r>
            <a:br>
              <a:rPr lang="lv-LV" altLang="en-US" sz="2200" dirty="0"/>
            </a:br>
            <a:endParaRPr lang="lv-LV" altLang="en-US" sz="2200" dirty="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89B08B4B-AAAF-AB39-C287-293AA05DC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750" y="1676400"/>
            <a:ext cx="8147050" cy="4449763"/>
          </a:xfrm>
        </p:spPr>
        <p:txBody>
          <a:bodyPr/>
          <a:lstStyle/>
          <a:p>
            <a:r>
              <a:rPr lang="lv-LV" altLang="en-US" dirty="0"/>
              <a:t>! </a:t>
            </a:r>
            <a:r>
              <a:rPr lang="lv-LV" altLang="en-US"/>
              <a:t>GNU pazīmes nosaka gan uzņēmumam individuāli, gan tā saistīto uzņēmumu grupai, kuru nepieciešams deklarēt </a:t>
            </a:r>
            <a:r>
              <a:rPr lang="lv-LV" altLang="en-US" b="1"/>
              <a:t>MVK deklarācijā </a:t>
            </a:r>
            <a:r>
              <a:rPr lang="lv-LV" altLang="en-US"/>
              <a:t>un iesniegt CFLA;</a:t>
            </a:r>
          </a:p>
          <a:p>
            <a:endParaRPr lang="lv-LV" altLang="en-US"/>
          </a:p>
          <a:p>
            <a:r>
              <a:rPr lang="lv-LV" altLang="en-US" dirty="0"/>
              <a:t>! Uz projekta iesnieguma iesniegšanas brīdi ir jābūt pieejamiem pēdējiem apstiprinātiem gada pārskatiem </a:t>
            </a:r>
            <a:r>
              <a:rPr lang="lv-LV" altLang="en-US" i="1" dirty="0"/>
              <a:t>Lursoft</a:t>
            </a:r>
            <a:r>
              <a:rPr lang="lv-LV" altLang="en-US" dirty="0"/>
              <a:t> datu bāzē (par 2022.gadu) vai ārvalstu uzņēmumiem – iesniegtiem CFLA;</a:t>
            </a:r>
          </a:p>
          <a:p>
            <a:endParaRPr lang="lv-LV" altLang="en-US" dirty="0"/>
          </a:p>
          <a:p>
            <a:r>
              <a:rPr lang="lv-LV" altLang="en-US" dirty="0"/>
              <a:t>! Gadījumā, ja uzņēmumam ir GNU pazīmes, bet finanšu situācija ir uzlabojusies, kopā ar projekta iesniegumu ir jāiesniedz </a:t>
            </a:r>
            <a:r>
              <a:rPr lang="lv-LV" altLang="en-US" b="1" dirty="0"/>
              <a:t>operatīvais finanšu pārskats</a:t>
            </a:r>
            <a:r>
              <a:rPr lang="lv-LV" altLang="en-US" dirty="0"/>
              <a:t>, kas nav «vecāks» par 1 mēnesi un to ir apstiprinājis zvērināts revidents</a:t>
            </a:r>
          </a:p>
          <a:p>
            <a:endParaRPr lang="lv-LV" altLang="en-US" dirty="0"/>
          </a:p>
          <a:p>
            <a:endParaRPr lang="lv-LV" altLang="en-US" dirty="0"/>
          </a:p>
        </p:txBody>
      </p:sp>
      <p:sp>
        <p:nvSpPr>
          <p:cNvPr id="15364" name="Text Placeholder 3">
            <a:extLst>
              <a:ext uri="{FF2B5EF4-FFF2-40B4-BE49-F238E27FC236}">
                <a16:creationId xmlns:a16="http://schemas.microsoft.com/office/drawing/2014/main" id="{FDBFC904-16BB-3068-8126-67E267A982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5365" name="Text Placeholder 4">
            <a:extLst>
              <a:ext uri="{FF2B5EF4-FFF2-40B4-BE49-F238E27FC236}">
                <a16:creationId xmlns:a16="http://schemas.microsoft.com/office/drawing/2014/main" id="{F16BFF26-7185-1196-0F72-8B04FC1E6B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en-US"/>
          </a:p>
        </p:txBody>
      </p:sp>
      <p:sp>
        <p:nvSpPr>
          <p:cNvPr id="15366" name="Slide Number Placeholder 5">
            <a:extLst>
              <a:ext uri="{FF2B5EF4-FFF2-40B4-BE49-F238E27FC236}">
                <a16:creationId xmlns:a16="http://schemas.microsoft.com/office/drawing/2014/main" id="{1E761140-A0D7-BC9F-4577-E3F7B8C74EB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210E31F-4768-4016-8BC2-AEE6DC3C4454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2BDAFFA7-9A2B-279C-ACA1-D2E16957D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1350" y="381000"/>
            <a:ext cx="6775450" cy="1036638"/>
          </a:xfrm>
        </p:spPr>
        <p:txBody>
          <a:bodyPr/>
          <a:lstStyle/>
          <a:p>
            <a:r>
              <a:rPr lang="lv-LV" altLang="lv-LV"/>
              <a:t>Stimulējošās ietekmes prasību nodrošināšana - teorija</a:t>
            </a:r>
          </a:p>
        </p:txBody>
      </p:sp>
      <p:sp>
        <p:nvSpPr>
          <p:cNvPr id="16387" name="Content Placeholder 3">
            <a:extLst>
              <a:ext uri="{FF2B5EF4-FFF2-40B4-BE49-F238E27FC236}">
                <a16:creationId xmlns:a16="http://schemas.microsoft.com/office/drawing/2014/main" id="{B2E668AE-8CB8-8476-F044-DA39ACB1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63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lv-LV" sz="1800"/>
              <a:t>A</a:t>
            </a:r>
            <a:r>
              <a:rPr lang="lv-LV" altLang="lv-LV" sz="1800"/>
              <a:t>tbalstu uzskata par tādu, kam piemīt stimulējoša ietekme, ja projekta iesniedzējs </a:t>
            </a:r>
            <a:r>
              <a:rPr lang="lv-LV" altLang="lv-LV" sz="1800" b="1"/>
              <a:t>ir iesniedzis dalībvalstij rakstisku atbalsta pieteikumu, </a:t>
            </a:r>
            <a:r>
              <a:rPr lang="lv-LV" altLang="lv-LV" sz="1800" b="1" u="sng"/>
              <a:t>pirms sākas darbs pie projekta vai pirms sākas darbība</a:t>
            </a:r>
            <a:r>
              <a:rPr lang="lv-LV" altLang="lv-LV" sz="1800" b="1"/>
              <a:t>. </a:t>
            </a:r>
            <a:endParaRPr lang="en-US" altLang="lv-LV" sz="1800" b="1"/>
          </a:p>
          <a:p>
            <a:pPr lvl="1"/>
            <a:r>
              <a:rPr lang="lv-LV" altLang="lv-LV" sz="1800">
                <a:latin typeface="Verdana" panose="020B0604030504040204" pitchFamily="34" charset="0"/>
              </a:rPr>
              <a:t>Regulas </a:t>
            </a:r>
            <a:r>
              <a:rPr lang="lv-LV" altLang="lv-LV" sz="1800" u="sng">
                <a:latin typeface="Verdana" panose="020B0604030504040204" pitchFamily="34" charset="0"/>
                <a:hlinkClick r:id="rId2"/>
              </a:rPr>
              <a:t>651/2014</a:t>
            </a:r>
            <a:r>
              <a:rPr lang="lv-LV" altLang="lv-LV" sz="1800">
                <a:latin typeface="Verdana" panose="020B0604030504040204" pitchFamily="34" charset="0"/>
              </a:rPr>
              <a:t> 6.panta 2.punkt</a:t>
            </a:r>
            <a:r>
              <a:rPr lang="en-US" altLang="lv-LV" sz="1800">
                <a:latin typeface="Verdana" panose="020B0604030504040204" pitchFamily="34" charset="0"/>
              </a:rPr>
              <a:t>s</a:t>
            </a:r>
            <a:endParaRPr lang="lv-LV" altLang="lv-LV" sz="1800">
              <a:latin typeface="Verdana" panose="020B0604030504040204" pitchFamily="34" charset="0"/>
            </a:endParaRPr>
          </a:p>
          <a:p>
            <a:pPr lvl="1"/>
            <a:endParaRPr lang="lv-LV" altLang="lv-LV" sz="1800">
              <a:latin typeface="Verdan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lv-LV" altLang="lv-LV" sz="1800" b="1"/>
              <a:t>“darbu sākums” </a:t>
            </a:r>
            <a:r>
              <a:rPr lang="lv-LV" altLang="lv-LV" sz="1800"/>
              <a:t>ir ar ieguldījumu saistītu būvdarbu sākums vai pirmā juridiski saistošā apņemšanās pasūtīt aprīkojumu, vai citas saistības, kas padara ieguldījumu neatgriezenisku, – atkarībā no tā, kas notiek pirmais. </a:t>
            </a:r>
            <a:r>
              <a:rPr lang="en-US" altLang="lv-LV" sz="1800"/>
              <a:t>Z</a:t>
            </a:r>
            <a:r>
              <a:rPr lang="lv-LV" altLang="lv-LV" sz="1800"/>
              <a:t>emes pirkšanu un tādus </a:t>
            </a:r>
            <a:r>
              <a:rPr lang="lv-LV" altLang="lv-LV" sz="1800" b="1"/>
              <a:t>sagatavošanās darbus </a:t>
            </a:r>
            <a:r>
              <a:rPr lang="lv-LV" altLang="lv-LV" sz="1800"/>
              <a:t>kā atļauju saņemšan</a:t>
            </a:r>
            <a:r>
              <a:rPr lang="en-US" altLang="lv-LV" sz="1800"/>
              <a:t>u</a:t>
            </a:r>
            <a:r>
              <a:rPr lang="lv-LV" altLang="lv-LV" sz="1800"/>
              <a:t> un priekšizpētes veikšan</a:t>
            </a:r>
            <a:r>
              <a:rPr lang="en-US" altLang="lv-LV" sz="1800"/>
              <a:t>u </a:t>
            </a:r>
            <a:r>
              <a:rPr lang="lv-LV" altLang="lv-LV" sz="1800"/>
              <a:t>neuzskata par darbu sākumu. Attiecībā uz pārņemšanu “darbu sākums” ir brīdis, kad tiek iegādāti aktīvi, kas ir tieši saistīti ar iegādāto uzņēmējdarbības vietu</a:t>
            </a:r>
            <a:r>
              <a:rPr lang="en-US" altLang="lv-LV" sz="1800"/>
              <a:t>.</a:t>
            </a:r>
          </a:p>
          <a:p>
            <a:pPr lvl="1"/>
            <a:r>
              <a:rPr lang="lv-LV" altLang="lv-LV" sz="1800">
                <a:latin typeface="Verdana" panose="020B0604030504040204" pitchFamily="34" charset="0"/>
              </a:rPr>
              <a:t>Regulas 651/2014 2.panta 23.punkt</a:t>
            </a:r>
            <a:r>
              <a:rPr lang="en-US" altLang="lv-LV" sz="1800">
                <a:latin typeface="Verdana" panose="020B0604030504040204" pitchFamily="34" charset="0"/>
              </a:rPr>
              <a:t>s</a:t>
            </a:r>
            <a:endParaRPr lang="lv-LV" altLang="lv-LV" sz="1800">
              <a:latin typeface="Verdana" panose="020B0604030504040204" pitchFamily="34" charset="0"/>
            </a:endParaRPr>
          </a:p>
        </p:txBody>
      </p:sp>
      <p:sp>
        <p:nvSpPr>
          <p:cNvPr id="16388" name="Text Placeholder 4">
            <a:extLst>
              <a:ext uri="{FF2B5EF4-FFF2-40B4-BE49-F238E27FC236}">
                <a16:creationId xmlns:a16="http://schemas.microsoft.com/office/drawing/2014/main" id="{E771F0D4-079C-3A5B-6220-1C5FBD513C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6389" name="Text Placeholder 5">
            <a:extLst>
              <a:ext uri="{FF2B5EF4-FFF2-40B4-BE49-F238E27FC236}">
                <a16:creationId xmlns:a16="http://schemas.microsoft.com/office/drawing/2014/main" id="{A1FECC5B-123A-001D-1C29-5CC8CB46C4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6390" name="Slide Number Placeholder 5">
            <a:extLst>
              <a:ext uri="{FF2B5EF4-FFF2-40B4-BE49-F238E27FC236}">
                <a16:creationId xmlns:a16="http://schemas.microsoft.com/office/drawing/2014/main" id="{B3A9BB86-E331-C903-D4ED-1CC77DBEAC2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C2319ED-D8B1-4940-B680-76A67797EC9C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6">
            <a:extLst>
              <a:ext uri="{FF2B5EF4-FFF2-40B4-BE49-F238E27FC236}">
                <a16:creationId xmlns:a16="http://schemas.microsoft.com/office/drawing/2014/main" id="{5BD00371-6D74-AD66-CCAD-41F45978C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lv-LV" altLang="lv-LV"/>
              <a:t>Stimulējošā ietekme - praktiski</a:t>
            </a:r>
          </a:p>
        </p:txBody>
      </p:sp>
      <p:sp>
        <p:nvSpPr>
          <p:cNvPr id="17411" name="Content Placeholder 7">
            <a:extLst>
              <a:ext uri="{FF2B5EF4-FFF2-40B4-BE49-F238E27FC236}">
                <a16:creationId xmlns:a16="http://schemas.microsoft.com/office/drawing/2014/main" id="{32AF7BD4-0990-1DE7-DA0E-BBDDB45D9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075" y="1752600"/>
            <a:ext cx="8340725" cy="4373563"/>
          </a:xfrm>
        </p:spPr>
        <p:txBody>
          <a:bodyPr/>
          <a:lstStyle/>
          <a:p>
            <a:r>
              <a:rPr lang="lv-LV" altLang="lv-LV" sz="2400" b="1"/>
              <a:t>!</a:t>
            </a:r>
            <a:r>
              <a:rPr lang="lv-LV" altLang="lv-LV"/>
              <a:t> </a:t>
            </a:r>
            <a:r>
              <a:rPr lang="lv-LV" altLang="lv-LV" sz="1800" u="sng"/>
              <a:t>Piemēram</a:t>
            </a:r>
            <a:r>
              <a:rPr lang="lv-LV" altLang="lv-LV" sz="1800"/>
              <a:t>, pirms atbalsta pretendents ir iesniedzis atbalsta pieteikumu atbalsta sniedzējam, atbalsta pretendents </a:t>
            </a:r>
            <a:r>
              <a:rPr lang="lv-LV" altLang="lv-LV" sz="1800" b="1"/>
              <a:t>var izsludināt iepirkumu</a:t>
            </a:r>
            <a:r>
              <a:rPr lang="lv-LV" altLang="lv-LV" sz="1800"/>
              <a:t> konkrētu darbību veikšanai, kas būs nepieciešamas projekta īstenošanai, tomēr tas </a:t>
            </a:r>
            <a:r>
              <a:rPr lang="lv-LV" altLang="lv-LV" sz="1800" b="1"/>
              <a:t>nedrīkst noslēgt līgumu </a:t>
            </a:r>
            <a:r>
              <a:rPr lang="lv-LV" altLang="lv-LV" sz="1800"/>
              <a:t>par šo darbību veikšanu ar iepirkumā izraudzīto pakalpojuma sniedzēju,  jo tādējādi tas būs uzņēmies juridiskas saistības, kas izraisa tiesiskas sekas attiecībā uz plānoto ieguldījumu veikšanu</a:t>
            </a:r>
          </a:p>
          <a:p>
            <a:endParaRPr lang="lv-LV" altLang="lv-LV" sz="1800"/>
          </a:p>
          <a:p>
            <a:r>
              <a:rPr lang="lv-LV" altLang="lv-LV" sz="2400" b="1"/>
              <a:t>! </a:t>
            </a:r>
            <a:r>
              <a:rPr lang="en-US" altLang="lv-LV" sz="1800"/>
              <a:t>Nav pieļaujama situācija, ka izmaksas, kas ir radušās </a:t>
            </a:r>
            <a:r>
              <a:rPr lang="en-US" altLang="lv-LV" sz="1800" u="sng"/>
              <a:t>pirms</a:t>
            </a:r>
            <a:r>
              <a:rPr lang="en-US" altLang="lv-LV" sz="1800"/>
              <a:t> PI iesniegšanas, sedz FS no saviem līdzekļiem un izmaksas, kas radušās </a:t>
            </a:r>
            <a:r>
              <a:rPr lang="en-US" altLang="lv-LV" sz="1800" u="sng"/>
              <a:t>pēc</a:t>
            </a:r>
            <a:r>
              <a:rPr lang="en-US" altLang="lv-LV" sz="1800"/>
              <a:t> PI iesniegšanas tā paša līguma ietvaros, piešķir valsts atbalstu. Parasti līgums stājas spēkā visa tā kopumā, nevis pa daļām. </a:t>
            </a:r>
          </a:p>
          <a:p>
            <a:endParaRPr lang="lv-LV" altLang="lv-LV"/>
          </a:p>
        </p:txBody>
      </p:sp>
      <p:sp>
        <p:nvSpPr>
          <p:cNvPr id="17412" name="Text Placeholder 8">
            <a:extLst>
              <a:ext uri="{FF2B5EF4-FFF2-40B4-BE49-F238E27FC236}">
                <a16:creationId xmlns:a16="http://schemas.microsoft.com/office/drawing/2014/main" id="{4D47C464-4C7F-F784-8387-3883C056DB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7413" name="Text Placeholder 9">
            <a:extLst>
              <a:ext uri="{FF2B5EF4-FFF2-40B4-BE49-F238E27FC236}">
                <a16:creationId xmlns:a16="http://schemas.microsoft.com/office/drawing/2014/main" id="{6B34F155-46FB-D65F-7F9C-1BF52FD811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7414" name="Slide Number Placeholder 5">
            <a:extLst>
              <a:ext uri="{FF2B5EF4-FFF2-40B4-BE49-F238E27FC236}">
                <a16:creationId xmlns:a16="http://schemas.microsoft.com/office/drawing/2014/main" id="{E5F2A4C7-EC0D-91C8-4D5E-368D46064F3F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65F4F5D-C140-4E56-AA30-07B79F267BD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B222B5F0-9D6F-8387-323D-6757D3351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lv-LV" altLang="lv-LV"/>
              <a:t>Kumulācija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3832132A-AC83-D5E8-11FA-4F5D90A0F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752600"/>
            <a:ext cx="8132762" cy="4373563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altLang="lv-LV"/>
              <a:t>Atbalsta kumulācija ir projekta ietvaros vienu un to pašu attiecināmo izmaksu komercdarbības atbalsta summu apvienošana, nepārsniedzot maksimāli pieļaujamo atbalsta intensitāti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lv-LV" altLang="lv-LV">
                <a:solidFill>
                  <a:srgbClr val="414142"/>
                </a:solidFill>
              </a:rPr>
              <a:t>Atbilstoši MKN 25.5.apakšpunktam -  projekta iesniedzējs un sadarbības partneris (ja tāds ir paredzēts) iesniedz apliecinājumu, ka projekta attiecināmās izmaksas </a:t>
            </a:r>
            <a:r>
              <a:rPr lang="lv-LV" altLang="lv-LV" b="1">
                <a:solidFill>
                  <a:srgbClr val="414142"/>
                </a:solidFill>
              </a:rPr>
              <a:t>netiks kumulētas </a:t>
            </a:r>
            <a:r>
              <a:rPr lang="lv-LV" altLang="lv-LV">
                <a:solidFill>
                  <a:srgbClr val="414142"/>
                </a:solidFill>
              </a:rPr>
              <a:t>un segtas no citiem publiskajiem līdzekļiem = šīs atbalsta programmas ietvaros atbalsta kumulācija ir aizliegta!</a:t>
            </a:r>
            <a:endParaRPr lang="lv-LV" altLang="lv-LV"/>
          </a:p>
        </p:txBody>
      </p:sp>
      <p:sp>
        <p:nvSpPr>
          <p:cNvPr id="18436" name="Text Placeholder 3">
            <a:extLst>
              <a:ext uri="{FF2B5EF4-FFF2-40B4-BE49-F238E27FC236}">
                <a16:creationId xmlns:a16="http://schemas.microsoft.com/office/drawing/2014/main" id="{C005D12B-7D2E-A7A5-FC9A-A931D89BEC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8437" name="Text Placeholder 4">
            <a:extLst>
              <a:ext uri="{FF2B5EF4-FFF2-40B4-BE49-F238E27FC236}">
                <a16:creationId xmlns:a16="http://schemas.microsoft.com/office/drawing/2014/main" id="{ECC96F5A-F5EB-CBC1-97C7-606F09FB6E7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 altLang="lv-LV"/>
          </a:p>
        </p:txBody>
      </p:sp>
      <p:sp>
        <p:nvSpPr>
          <p:cNvPr id="18438" name="Slide Number Placeholder 6">
            <a:extLst>
              <a:ext uri="{FF2B5EF4-FFF2-40B4-BE49-F238E27FC236}">
                <a16:creationId xmlns:a16="http://schemas.microsoft.com/office/drawing/2014/main" id="{BF834CD5-4FA8-0A87-A920-C636715F949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3BE498-E1BB-4A45-98BD-1A89F0455F15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>
            <a:extLst>
              <a:ext uri="{FF2B5EF4-FFF2-40B4-BE49-F238E27FC236}">
                <a16:creationId xmlns:a16="http://schemas.microsoft.com/office/drawing/2014/main" id="{1EA72C72-60F4-AC1F-3EFA-0A7574F021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63" b="13025"/>
          <a:stretch>
            <a:fillRect/>
          </a:stretch>
        </p:blipFill>
        <p:spPr bwMode="auto">
          <a:xfrm>
            <a:off x="1295400" y="4887913"/>
            <a:ext cx="6434138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Text Placeholder 3">
            <a:extLst>
              <a:ext uri="{FF2B5EF4-FFF2-40B4-BE49-F238E27FC236}">
                <a16:creationId xmlns:a16="http://schemas.microsoft.com/office/drawing/2014/main" id="{F914BDB8-0C11-94B6-80B5-AC953CA024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3568" y="2979943"/>
            <a:ext cx="7772400" cy="1547812"/>
          </a:xfrm>
        </p:spPr>
        <p:txBody>
          <a:bodyPr>
            <a:normAutofit/>
          </a:bodyPr>
          <a:lstStyle/>
          <a:p>
            <a:r>
              <a:rPr lang="lv-LV" altLang="lv-LV" sz="2000" b="1" dirty="0"/>
              <a:t>Paldies par uzmanību!</a:t>
            </a:r>
          </a:p>
          <a:p>
            <a:endParaRPr lang="lv-LV" altLang="lv-LV" sz="2000" b="1" dirty="0"/>
          </a:p>
          <a:p>
            <a:r>
              <a:rPr lang="lv-LV" altLang="lv-LV" sz="1600" b="1" dirty="0"/>
              <a:t>Cintija.Ripa@cfla.gov.lv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60a412-55da-43b7-bce9-0b638edefbc1">
      <Terms xmlns="http://schemas.microsoft.com/office/infopath/2007/PartnerControls"/>
    </lcf76f155ced4ddcb4097134ff3c332f>
    <TaxCatchAll xmlns="cf6ab5d4-62ec-4779-8671-a1faf119395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420F9C1DC0CD458DDD10124B9EB622" ma:contentTypeVersion="17" ma:contentTypeDescription="Create a new document." ma:contentTypeScope="" ma:versionID="c0209bb0e59c4c4b45803d52e1b7447c">
  <xsd:schema xmlns:xsd="http://www.w3.org/2001/XMLSchema" xmlns:xs="http://www.w3.org/2001/XMLSchema" xmlns:p="http://schemas.microsoft.com/office/2006/metadata/properties" xmlns:ns2="f460a412-55da-43b7-bce9-0b638edefbc1" xmlns:ns3="cf6ab5d4-62ec-4779-8671-a1faf119395c" targetNamespace="http://schemas.microsoft.com/office/2006/metadata/properties" ma:root="true" ma:fieldsID="55f4d237fc3209f1e31246508d86a0f0" ns2:_="" ns3:_="">
    <xsd:import namespace="f460a412-55da-43b7-bce9-0b638edefbc1"/>
    <xsd:import namespace="cf6ab5d4-62ec-4779-8671-a1faf1193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60a412-55da-43b7-bce9-0b638edefb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79952b4-9163-4466-a728-aca91a51bc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ab5d4-62ec-4779-8671-a1faf119395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bd2aece-773a-403b-b2a7-39537862d3cf}" ma:internalName="TaxCatchAll" ma:showField="CatchAllData" ma:web="cf6ab5d4-62ec-4779-8671-a1faf1193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A86DA4-1205-4294-B2F3-750B0759466F}">
  <ds:schemaRefs>
    <ds:schemaRef ds:uri="http://schemas.microsoft.com/office/2006/metadata/properties"/>
    <ds:schemaRef ds:uri="http://schemas.microsoft.com/office/infopath/2007/PartnerControls"/>
    <ds:schemaRef ds:uri="f460a412-55da-43b7-bce9-0b638edefbc1"/>
    <ds:schemaRef ds:uri="cf6ab5d4-62ec-4779-8671-a1faf119395c"/>
  </ds:schemaRefs>
</ds:datastoreItem>
</file>

<file path=customXml/itemProps2.xml><?xml version="1.0" encoding="utf-8"?>
<ds:datastoreItem xmlns:ds="http://schemas.openxmlformats.org/officeDocument/2006/customXml" ds:itemID="{DA0A5A18-0F25-4E43-9D95-C9760C5D85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67D715-66FE-47EB-B634-7605C580A8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60a412-55da-43b7-bce9-0b638edefbc1"/>
    <ds:schemaRef ds:uri="cf6ab5d4-62ec-4779-8671-a1faf11939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374</TotalTime>
  <Words>636</Words>
  <Application>Microsoft Office PowerPoint</Application>
  <PresentationFormat>Slaidrāde ekrānā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Wingdings</vt:lpstr>
      <vt:lpstr>89_Prezentacija_templateLV</vt:lpstr>
      <vt:lpstr>Valsts atbalsta nosacījumi (grūtībās nonācis uzņēmums, stimulējošā ietekme, kumulācija)</vt:lpstr>
      <vt:lpstr>Grūtībās nonākuša uzņēmuma pazīmju izvērtēšana – Komisijas reg. 651/2014 2.panta 18.punkts </vt:lpstr>
      <vt:lpstr>Svarīgākais, kas jāņem vērā, nosakot grūtībās nonākuša uzņēmuma (GNU) pazīmes: </vt:lpstr>
      <vt:lpstr>Stimulējošās ietekmes prasību nodrošināšana - teorija</vt:lpstr>
      <vt:lpstr>Stimulējošā ietekme - praktiski</vt:lpstr>
      <vt:lpstr>Kumulācija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Madara Sporāne</cp:lastModifiedBy>
  <cp:revision>36</cp:revision>
  <dcterms:created xsi:type="dcterms:W3CDTF">2014-11-20T14:46:47Z</dcterms:created>
  <dcterms:modified xsi:type="dcterms:W3CDTF">2024-01-19T06:56:26Z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0x01010089420F9C1DC0CD458DDD10124B9EB622</vt:lpwstr>
  </property>
  <property fmtid="{D5CDD505-2E9C-101B-9397-08002B2CF9AE}" pid="3" name="MediaServiceImageTags">
    <vt:lpwstr/>
  </property>
</Properties>
</file>