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0"/>
  </p:notesMasterIdLst>
  <p:handoutMasterIdLst>
    <p:handoutMasterId r:id="rId21"/>
  </p:handoutMasterIdLst>
  <p:sldIdLst>
    <p:sldId id="261" r:id="rId6"/>
    <p:sldId id="1293" r:id="rId7"/>
    <p:sldId id="1285" r:id="rId8"/>
    <p:sldId id="1280" r:id="rId9"/>
    <p:sldId id="1294" r:id="rId10"/>
    <p:sldId id="1290" r:id="rId11"/>
    <p:sldId id="1288" r:id="rId12"/>
    <p:sldId id="1295" r:id="rId13"/>
    <p:sldId id="1292" r:id="rId14"/>
    <p:sldId id="1287" r:id="rId15"/>
    <p:sldId id="1282" r:id="rId16"/>
    <p:sldId id="1283" r:id="rId17"/>
    <p:sldId id="1291" r:id="rId18"/>
    <p:sldId id="1275" r:id="rId19"/>
  </p:sldIdLst>
  <p:sldSz cx="9144000" cy="6858000" type="screen4x3"/>
  <p:notesSz cx="6797675" cy="9926638"/>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08" autoAdjust="0"/>
    <p:restoredTop sz="93792" autoAdjust="0"/>
  </p:normalViewPr>
  <p:slideViewPr>
    <p:cSldViewPr>
      <p:cViewPr varScale="1">
        <p:scale>
          <a:sx n="98" d="100"/>
          <a:sy n="98" d="100"/>
        </p:scale>
        <p:origin x="36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E64F03-5461-33BE-6C53-5A129B0C5480}"/>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dirty="0"/>
          </a:p>
        </p:txBody>
      </p:sp>
      <p:sp>
        <p:nvSpPr>
          <p:cNvPr id="3" name="Date Placeholder 2">
            <a:extLst>
              <a:ext uri="{FF2B5EF4-FFF2-40B4-BE49-F238E27FC236}">
                <a16:creationId xmlns:a16="http://schemas.microsoft.com/office/drawing/2014/main" id="{3FADA1B1-CA7D-B407-1F8B-6AAE70FFAE2D}"/>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7950E79-B4E2-415E-8FB0-D43A79D945E3}" type="datetimeFigureOut">
              <a:rPr lang="lv-LV" smtClean="0"/>
              <a:t>24.10.2023</a:t>
            </a:fld>
            <a:endParaRPr lang="lv-LV" dirty="0"/>
          </a:p>
        </p:txBody>
      </p:sp>
      <p:sp>
        <p:nvSpPr>
          <p:cNvPr id="4" name="Footer Placeholder 3">
            <a:extLst>
              <a:ext uri="{FF2B5EF4-FFF2-40B4-BE49-F238E27FC236}">
                <a16:creationId xmlns:a16="http://schemas.microsoft.com/office/drawing/2014/main" id="{1BD98C29-7499-7098-4093-F5D335259D15}"/>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lv-LV" dirty="0"/>
          </a:p>
        </p:txBody>
      </p:sp>
      <p:sp>
        <p:nvSpPr>
          <p:cNvPr id="5" name="Slide Number Placeholder 4">
            <a:extLst>
              <a:ext uri="{FF2B5EF4-FFF2-40B4-BE49-F238E27FC236}">
                <a16:creationId xmlns:a16="http://schemas.microsoft.com/office/drawing/2014/main" id="{60BFB33E-105D-8EE9-1B10-13B0D4892206}"/>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4383B10-3F09-470E-9B6B-1D997DC5E648}" type="slidenum">
              <a:rPr lang="lv-LV" smtClean="0"/>
              <a:t>‹#›</a:t>
            </a:fld>
            <a:endParaRPr lang="lv-LV" dirty="0"/>
          </a:p>
        </p:txBody>
      </p:sp>
    </p:spTree>
    <p:extLst>
      <p:ext uri="{BB962C8B-B14F-4D97-AF65-F5344CB8AC3E}">
        <p14:creationId xmlns:p14="http://schemas.microsoft.com/office/powerpoint/2010/main" val="236332690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v-LV"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D8B0190-AB26-45BA-9728-4B31236091C6}" type="datetimeFigureOut">
              <a:rPr lang="lv-LV" smtClean="0"/>
              <a:t>24.10.2023</a:t>
            </a:fld>
            <a:endParaRPr lang="lv-LV"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v-LV"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lv-LV"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B279CF9-1BEB-4BD2-BFB6-79C9D6052C24}" type="slidenum">
              <a:rPr lang="lv-LV" smtClean="0"/>
              <a:t>‹#›</a:t>
            </a:fld>
            <a:endParaRPr lang="lv-LV" dirty="0"/>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hf hdr="0" dt="0"/>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3"/>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pic>
        <p:nvPicPr>
          <p:cNvPr id="7" name="Picture 6">
            <a:extLst>
              <a:ext uri="{FF2B5EF4-FFF2-40B4-BE49-F238E27FC236}">
                <a16:creationId xmlns:a16="http://schemas.microsoft.com/office/drawing/2014/main" id="{41536628-7B48-4351-A163-0046F038A0C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a:extLst>
              <a:ext uri="{FF2B5EF4-FFF2-40B4-BE49-F238E27FC236}">
                <a16:creationId xmlns:a16="http://schemas.microsoft.com/office/drawing/2014/main" id="{4197032B-97E5-4301-88A0-BAB9315189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7"/>
            <a:ext cx="2057400" cy="585152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57"/>
            <a:ext cx="6019800" cy="58515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
            <a:ext cx="3777632" cy="416617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178177"/>
            <a:ext cx="7772400" cy="1470023"/>
          </a:xfrm>
        </p:spPr>
        <p:txBody>
          <a:bodyPr>
            <a:normAutofit/>
          </a:bodyPr>
          <a:lstStyle>
            <a:lvl1pPr algn="ctr">
              <a:defRPr sz="3600" b="1">
                <a:latin typeface="Cambria" pitchFamily="18" charset="0"/>
              </a:defRPr>
            </a:lvl1pPr>
          </a:lstStyle>
          <a:p>
            <a:r>
              <a:rPr lang="en-US"/>
              <a:t>Click to edit Master title style</a:t>
            </a:r>
          </a:p>
        </p:txBody>
      </p:sp>
      <p:sp>
        <p:nvSpPr>
          <p:cNvPr id="3" name="Subtitle 2"/>
          <p:cNvSpPr>
            <a:spLocks noGrp="1"/>
          </p:cNvSpPr>
          <p:nvPr>
            <p:ph type="subTitle" idx="1"/>
          </p:nvPr>
        </p:nvSpPr>
        <p:spPr>
          <a:xfrm>
            <a:off x="1371600" y="5943600"/>
            <a:ext cx="6400800" cy="381000"/>
          </a:xfrm>
        </p:spPr>
        <p:txBody>
          <a:bodyPr>
            <a:normAutofit/>
          </a:bodyPr>
          <a:lstStyle>
            <a:lvl1pPr marL="0" indent="0" algn="ctr">
              <a:buNone/>
              <a:defRPr sz="2000">
                <a:solidFill>
                  <a:schemeClr val="tx1">
                    <a:tint val="75000"/>
                  </a:schemeClr>
                </a:solidFill>
                <a:latin typeface="Cambria" pitchFamily="18" charset="0"/>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endParaRPr lang="en-US" dirty="0"/>
          </a:p>
        </p:txBody>
      </p:sp>
      <p:sp>
        <p:nvSpPr>
          <p:cNvPr id="6" name="Rectangle 5"/>
          <p:cNvSpPr/>
          <p:nvPr/>
        </p:nvSpPr>
        <p:spPr>
          <a:xfrm>
            <a:off x="457200" y="0"/>
            <a:ext cx="1600200" cy="1828800"/>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lv-LV" dirty="0"/>
          </a:p>
        </p:txBody>
      </p:sp>
    </p:spTree>
    <p:extLst>
      <p:ext uri="{BB962C8B-B14F-4D97-AF65-F5344CB8AC3E}">
        <p14:creationId xmlns:p14="http://schemas.microsoft.com/office/powerpoint/2010/main" val="2134263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184710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0" y="4406905"/>
            <a:ext cx="7772400" cy="1362075"/>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722310" y="2906727"/>
            <a:ext cx="7772400" cy="1500188"/>
          </a:xfrm>
        </p:spPr>
        <p:txBody>
          <a:bodyPr anchor="b"/>
          <a:lstStyle>
            <a:lvl1pPr marL="0" indent="0">
              <a:buNone/>
              <a:defRPr sz="1900">
                <a:solidFill>
                  <a:schemeClr val="tx1">
                    <a:tint val="75000"/>
                  </a:schemeClr>
                </a:solidFill>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8"/>
            <a:ext cx="4038600" cy="4525965"/>
          </a:xfrm>
        </p:spPr>
        <p:txBody>
          <a:bodyPr/>
          <a:lstStyle>
            <a:lvl1pPr>
              <a:defRPr sz="2900"/>
            </a:lvl1pPr>
            <a:lvl2pPr>
              <a:defRPr sz="25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5" y="1535116"/>
            <a:ext cx="404019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5" y="2174880"/>
            <a:ext cx="404019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6"/>
            <a:ext cx="4041780" cy="639765"/>
          </a:xfrm>
        </p:spPr>
        <p:txBody>
          <a:bodyPr anchor="b"/>
          <a:lstStyle>
            <a:lvl1pPr marL="0" indent="0">
              <a:buNone/>
              <a:defRPr sz="2500" b="1"/>
            </a:lvl1pPr>
            <a:lvl2pPr marL="469788" indent="0">
              <a:buNone/>
              <a:defRPr sz="1900" b="1"/>
            </a:lvl2pPr>
            <a:lvl3pPr marL="939575" indent="0">
              <a:buNone/>
              <a:defRPr sz="1700" b="1"/>
            </a:lvl3pPr>
            <a:lvl4pPr marL="1409365" indent="0">
              <a:buNone/>
              <a:defRPr sz="1600" b="1"/>
            </a:lvl4pPr>
            <a:lvl5pPr marL="1879152" indent="0">
              <a:buNone/>
              <a:defRPr sz="1600" b="1"/>
            </a:lvl5pPr>
            <a:lvl6pPr marL="2348940" indent="0">
              <a:buNone/>
              <a:defRPr sz="1600" b="1"/>
            </a:lvl6pPr>
            <a:lvl7pPr marL="2818729" indent="0">
              <a:buNone/>
              <a:defRPr sz="1600" b="1"/>
            </a:lvl7pPr>
            <a:lvl8pPr marL="3288515" indent="0">
              <a:buNone/>
              <a:defRPr sz="1600" b="1"/>
            </a:lvl8pPr>
            <a:lvl9pPr marL="375830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80"/>
            <a:ext cx="4041780" cy="3951285"/>
          </a:xfrm>
        </p:spPr>
        <p:txBody>
          <a:bodyPr/>
          <a:lstStyle>
            <a:lvl1pPr>
              <a:defRPr sz="2500"/>
            </a:lvl1pPr>
            <a:lvl2pPr>
              <a:defRPr sz="1900"/>
            </a:lvl2pPr>
            <a:lvl3pPr>
              <a:defRPr sz="17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5" y="273053"/>
            <a:ext cx="3008310" cy="1162051"/>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3575055" y="273068"/>
            <a:ext cx="5111750" cy="5853113"/>
          </a:xfrm>
        </p:spPr>
        <p:txBody>
          <a:bodyPr/>
          <a:lstStyle>
            <a:lvl1pPr>
              <a:defRPr sz="3300"/>
            </a:lvl1pPr>
            <a:lvl2pPr>
              <a:defRPr sz="29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5" y="1435110"/>
            <a:ext cx="3008310" cy="46910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90" y="4800605"/>
            <a:ext cx="5486400" cy="566739"/>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1792290" y="612773"/>
            <a:ext cx="5486400" cy="4114800"/>
          </a:xfrm>
        </p:spPr>
        <p:txBody>
          <a:bodyPr/>
          <a:lstStyle>
            <a:lvl1pPr marL="0" indent="0">
              <a:buNone/>
              <a:defRPr sz="3300"/>
            </a:lvl1pPr>
            <a:lvl2pPr marL="469788" indent="0">
              <a:buNone/>
              <a:defRPr sz="2900"/>
            </a:lvl2pPr>
            <a:lvl3pPr marL="939575" indent="0">
              <a:buNone/>
              <a:defRPr sz="2500"/>
            </a:lvl3pPr>
            <a:lvl4pPr marL="1409365" indent="0">
              <a:buNone/>
              <a:defRPr sz="1900"/>
            </a:lvl4pPr>
            <a:lvl5pPr marL="1879152" indent="0">
              <a:buNone/>
              <a:defRPr sz="1900"/>
            </a:lvl5pPr>
            <a:lvl6pPr marL="2348940" indent="0">
              <a:buNone/>
              <a:defRPr sz="1900"/>
            </a:lvl6pPr>
            <a:lvl7pPr marL="2818729" indent="0">
              <a:buNone/>
              <a:defRPr sz="1900"/>
            </a:lvl7pPr>
            <a:lvl8pPr marL="3288515" indent="0">
              <a:buNone/>
              <a:defRPr sz="1900"/>
            </a:lvl8pPr>
            <a:lvl9pPr marL="3758305" indent="0">
              <a:buNone/>
              <a:defRPr sz="1900"/>
            </a:lvl9pPr>
          </a:lstStyle>
          <a:p>
            <a:endParaRPr lang="en-US" dirty="0"/>
          </a:p>
        </p:txBody>
      </p:sp>
      <p:sp>
        <p:nvSpPr>
          <p:cNvPr id="4" name="Text Placeholder 3"/>
          <p:cNvSpPr>
            <a:spLocks noGrp="1"/>
          </p:cNvSpPr>
          <p:nvPr>
            <p:ph type="body" sz="half" idx="2"/>
          </p:nvPr>
        </p:nvSpPr>
        <p:spPr>
          <a:xfrm>
            <a:off x="1792290" y="5367353"/>
            <a:ext cx="5486400" cy="804863"/>
          </a:xfrm>
        </p:spPr>
        <p:txBody>
          <a:bodyPr/>
          <a:lstStyle>
            <a:lvl1pPr marL="0" indent="0">
              <a:buNone/>
              <a:defRPr sz="1400"/>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43"/>
            <a:ext cx="8229600" cy="1143000"/>
          </a:xfrm>
          <a:prstGeom prst="rect">
            <a:avLst/>
          </a:prstGeom>
        </p:spPr>
        <p:txBody>
          <a:bodyPr vert="horz" lIns="93957" tIns="46979" rIns="93957" bIns="46979" rtlCol="0" anchor="ctr">
            <a:normAutofit/>
          </a:bodyPr>
          <a:lstStyle/>
          <a:p>
            <a:r>
              <a:rPr lang="en-US"/>
              <a:t>Click to edit Master title style</a:t>
            </a:r>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39575" rtl="0" eaLnBrk="1" latinLnBrk="0" hangingPunct="1">
        <a:spcBef>
          <a:spcPct val="0"/>
        </a:spcBef>
        <a:buNone/>
        <a:defRPr sz="4500" kern="1200">
          <a:solidFill>
            <a:schemeClr val="tx1"/>
          </a:solidFill>
          <a:latin typeface="+mj-lt"/>
          <a:ea typeface="+mj-ea"/>
          <a:cs typeface="+mj-cs"/>
        </a:defRPr>
      </a:lvl1pPr>
    </p:titleStyle>
    <p:bodyStyle>
      <a:lvl1pPr marL="352341" indent="-352341" algn="l" defTabSz="939575"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3404" indent="-293618" algn="l" defTabSz="939575"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4468" indent="-234893" algn="l" defTabSz="939575"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4259"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211404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2" name="Title Placeholder 1"/>
          <p:cNvSpPr>
            <a:spLocks noGrp="1"/>
          </p:cNvSpPr>
          <p:nvPr>
            <p:ph type="title"/>
          </p:nvPr>
        </p:nvSpPr>
        <p:spPr>
          <a:xfrm>
            <a:off x="1828800" y="274643"/>
            <a:ext cx="6858000" cy="1143000"/>
          </a:xfrm>
          <a:prstGeom prst="rect">
            <a:avLst/>
          </a:prstGeom>
        </p:spPr>
        <p:txBody>
          <a:bodyPr vert="horz" lIns="93957" tIns="46979" rIns="93957" bIns="46979"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400">
                <a:solidFill>
                  <a:schemeClr val="tx1">
                    <a:tint val="75000"/>
                  </a:schemeClr>
                </a:solidFill>
                <a:latin typeface="Cambria" pitchFamily="18" charset="0"/>
              </a:defRPr>
            </a:lvl1pPr>
          </a:lstStyle>
          <a:p>
            <a:endParaRPr lang="en-US" dirty="0"/>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400">
                <a:solidFill>
                  <a:schemeClr val="tx1">
                    <a:tint val="75000"/>
                  </a:schemeClr>
                </a:solidFill>
                <a:latin typeface="Cambria" pitchFamily="18" charset="0"/>
              </a:defRPr>
            </a:lvl1pPr>
          </a:lstStyle>
          <a:p>
            <a:endParaRPr lang="en-US" dirty="0"/>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400">
                <a:solidFill>
                  <a:schemeClr val="tx1">
                    <a:tint val="75000"/>
                  </a:schemeClr>
                </a:solidFill>
                <a:latin typeface="Cambria" pitchFamily="18" charset="0"/>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929166328"/>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r" defTabSz="939575" rtl="0" eaLnBrk="1" latinLnBrk="0" hangingPunct="1">
        <a:spcBef>
          <a:spcPct val="0"/>
        </a:spcBef>
        <a:buNone/>
        <a:defRPr sz="2800" b="1" kern="1200">
          <a:solidFill>
            <a:schemeClr val="tx1"/>
          </a:solidFill>
          <a:effectLst>
            <a:outerShdw blurRad="38100" dist="38100" dir="2700000" algn="tl">
              <a:srgbClr val="000000">
                <a:alpha val="43137"/>
              </a:srgbClr>
            </a:outerShdw>
          </a:effectLst>
          <a:latin typeface="Cambria" pitchFamily="18" charset="0"/>
          <a:ea typeface="+mj-ea"/>
          <a:cs typeface="+mj-cs"/>
        </a:defRPr>
      </a:lvl1pPr>
    </p:titleStyle>
    <p:bodyStyle>
      <a:lvl1pPr marL="352341" indent="-352341"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1pPr>
      <a:lvl2pPr marL="763404" indent="-293618"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2pPr>
      <a:lvl3pPr marL="1174468" indent="-234893"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3pPr>
      <a:lvl4pPr marL="1644259" indent="-234893"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4pPr>
      <a:lvl5pPr marL="2114047" indent="-234893"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1371600" y="6248400"/>
            <a:ext cx="6400800" cy="3810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2022..gada 26.janvāris, Veselības ministrija</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
        <p:nvSpPr>
          <p:cNvPr id="5" name="Title 4">
            <a:extLst>
              <a:ext uri="{FF2B5EF4-FFF2-40B4-BE49-F238E27FC236}">
                <a16:creationId xmlns:a16="http://schemas.microsoft.com/office/drawing/2014/main" id="{B3F71D6B-A401-4F09-8338-277B2AF7D588}"/>
              </a:ext>
            </a:extLst>
          </p:cNvPr>
          <p:cNvSpPr>
            <a:spLocks noGrp="1"/>
          </p:cNvSpPr>
          <p:nvPr>
            <p:ph type="ctrTitle"/>
          </p:nvPr>
        </p:nvSpPr>
        <p:spPr>
          <a:xfrm>
            <a:off x="838200" y="3200400"/>
            <a:ext cx="7696200" cy="1927223"/>
          </a:xfrm>
        </p:spPr>
        <p:txBody>
          <a:bodyPr>
            <a:noAutofit/>
          </a:bodyPr>
          <a:lstStyle/>
          <a:p>
            <a:br>
              <a:rPr lang="lv-LV" sz="2600" dirty="0"/>
            </a:br>
            <a:br>
              <a:rPr lang="lv-LV" sz="2600" dirty="0"/>
            </a:br>
            <a:r>
              <a:rPr lang="lv-LV" sz="2600" b="0" dirty="0"/>
              <a:t>Vispārējie nosacījumi atbalsta saņemšanai </a:t>
            </a:r>
            <a:r>
              <a:rPr lang="lv-LV" sz="2000" b="0" dirty="0">
                <a:effectLst/>
              </a:rPr>
              <a:t> </a:t>
            </a:r>
            <a:br>
              <a:rPr lang="en-GB" sz="2000" dirty="0">
                <a:effectLst/>
              </a:rPr>
            </a:br>
            <a:r>
              <a:rPr lang="lv-LV" sz="2400" b="0" dirty="0"/>
              <a:t>4.1.1.1. pasākuma </a:t>
            </a:r>
            <a:br>
              <a:rPr lang="lv-LV" sz="2400" b="0" dirty="0"/>
            </a:br>
            <a:r>
              <a:rPr lang="lv-LV" sz="2400" dirty="0"/>
              <a:t>“Ārstniecības iestāžu infrastruktūras attīstība” </a:t>
            </a:r>
            <a:br>
              <a:rPr lang="lv-LV" sz="2400" dirty="0"/>
            </a:br>
            <a:r>
              <a:rPr lang="lv-LV" sz="2400" b="0" dirty="0"/>
              <a:t>1. kārtas ietvaros</a:t>
            </a:r>
            <a:br>
              <a:rPr lang="lv-LV" sz="2000" dirty="0"/>
            </a:br>
            <a:br>
              <a:rPr lang="lv-LV" sz="2000" b="0" i="1" dirty="0">
                <a:effectLst/>
              </a:rPr>
            </a:br>
            <a:br>
              <a:rPr lang="lv-LV" sz="1400" b="0" i="1" dirty="0">
                <a:effectLst/>
              </a:rPr>
            </a:br>
            <a:r>
              <a:rPr lang="lv-LV" sz="1800" dirty="0"/>
              <a:t>Dace Briģe </a:t>
            </a:r>
            <a:br>
              <a:rPr lang="lv-LV" sz="1400" b="0" dirty="0">
                <a:effectLst/>
              </a:rPr>
            </a:br>
            <a:r>
              <a:rPr lang="lv-LV" sz="1400" b="0" dirty="0">
                <a:effectLst/>
              </a:rPr>
              <a:t>Investīciju un Eiropas Savienības fondu </a:t>
            </a:r>
            <a:br>
              <a:rPr lang="lv-LV" sz="1400" b="0" dirty="0">
                <a:effectLst/>
              </a:rPr>
            </a:br>
            <a:r>
              <a:rPr lang="lv-LV" sz="1400" b="0" dirty="0">
                <a:effectLst/>
              </a:rPr>
              <a:t>uzraudzības departamenta</a:t>
            </a:r>
            <a:br>
              <a:rPr lang="lv-LV" sz="1400" b="0" dirty="0">
                <a:effectLst/>
              </a:rPr>
            </a:br>
            <a:r>
              <a:rPr lang="lv-LV" sz="1400" b="0" dirty="0">
                <a:effectLst/>
              </a:rPr>
              <a:t>ES fondu ieviešanas nodaļas vadītāja</a:t>
            </a:r>
          </a:p>
        </p:txBody>
      </p:sp>
      <p:sp>
        <p:nvSpPr>
          <p:cNvPr id="2" name="TextBox 1">
            <a:extLst>
              <a:ext uri="{FF2B5EF4-FFF2-40B4-BE49-F238E27FC236}">
                <a16:creationId xmlns:a16="http://schemas.microsoft.com/office/drawing/2014/main" id="{5F5065DE-9707-E442-DC33-9603FC5794F9}"/>
              </a:ext>
            </a:extLst>
          </p:cNvPr>
          <p:cNvSpPr txBox="1"/>
          <p:nvPr/>
        </p:nvSpPr>
        <p:spPr>
          <a:xfrm>
            <a:off x="2971800" y="6248400"/>
            <a:ext cx="3200400" cy="307777"/>
          </a:xfrm>
          <a:prstGeom prst="rect">
            <a:avLst/>
          </a:prstGeom>
          <a:solidFill>
            <a:schemeClr val="bg1"/>
          </a:solidFill>
          <a:ln cmpd="sng">
            <a:solidFill>
              <a:schemeClr val="bg1">
                <a:alpha val="29000"/>
              </a:schemeClr>
            </a:solidFill>
          </a:ln>
        </p:spPr>
        <p:txBody>
          <a:bodyPr wrap="square" rtlCol="0">
            <a:spAutoFit/>
          </a:bodyPr>
          <a:lstStyle/>
          <a:p>
            <a:pPr algn="ctr"/>
            <a:r>
              <a:rPr lang="en-GB" sz="1400" dirty="0">
                <a:latin typeface="Cambria" panose="02040503050406030204" pitchFamily="18" charset="0"/>
                <a:ea typeface="Cambria" panose="02040503050406030204" pitchFamily="18" charset="0"/>
              </a:rPr>
              <a:t>202</a:t>
            </a:r>
            <a:r>
              <a:rPr lang="lv-LV" sz="1400" dirty="0">
                <a:latin typeface="Cambria" panose="02040503050406030204" pitchFamily="18" charset="0"/>
                <a:ea typeface="Cambria" panose="02040503050406030204" pitchFamily="18" charset="0"/>
              </a:rPr>
              <a:t>3</a:t>
            </a:r>
            <a:r>
              <a:rPr lang="en-GB" sz="1400" dirty="0">
                <a:latin typeface="Cambria" panose="02040503050406030204" pitchFamily="18" charset="0"/>
                <a:ea typeface="Cambria" panose="02040503050406030204" pitchFamily="18" charset="0"/>
              </a:rPr>
              <a:t>.gada 2</a:t>
            </a:r>
            <a:r>
              <a:rPr lang="lv-LV" sz="1400" dirty="0">
                <a:latin typeface="Cambria" panose="02040503050406030204" pitchFamily="18" charset="0"/>
                <a:ea typeface="Cambria" panose="02040503050406030204" pitchFamily="18" charset="0"/>
              </a:rPr>
              <a:t>5</a:t>
            </a:r>
            <a:r>
              <a:rPr lang="en-GB" sz="1400" dirty="0">
                <a:latin typeface="Cambria" panose="02040503050406030204" pitchFamily="18" charset="0"/>
                <a:ea typeface="Cambria" panose="02040503050406030204" pitchFamily="18" charset="0"/>
              </a:rPr>
              <a:t>.</a:t>
            </a:r>
            <a:r>
              <a:rPr lang="lv-LV" sz="1400" dirty="0">
                <a:latin typeface="Cambria" panose="02040503050406030204" pitchFamily="18" charset="0"/>
                <a:ea typeface="Cambria" panose="02040503050406030204" pitchFamily="18" charset="0"/>
              </a:rPr>
              <a:t>oktobrī</a:t>
            </a:r>
          </a:p>
        </p:txBody>
      </p:sp>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16C79-A69F-48BE-62E1-C459FECDC9B9}"/>
              </a:ext>
            </a:extLst>
          </p:cNvPr>
          <p:cNvSpPr>
            <a:spLocks noGrp="1"/>
          </p:cNvSpPr>
          <p:nvPr>
            <p:ph type="title"/>
          </p:nvPr>
        </p:nvSpPr>
        <p:spPr>
          <a:xfrm>
            <a:off x="1524000" y="274643"/>
            <a:ext cx="7162800" cy="1143000"/>
          </a:xfrm>
        </p:spPr>
        <p:txBody>
          <a:bodyPr>
            <a:normAutofit/>
          </a:bodyPr>
          <a:lstStyle/>
          <a:p>
            <a:r>
              <a:rPr lang="lv-LV" sz="2500" dirty="0"/>
              <a:t>Papildinošās saimnieciskās darbības aprēķins (VTMEC) </a:t>
            </a:r>
          </a:p>
        </p:txBody>
      </p:sp>
      <p:sp>
        <p:nvSpPr>
          <p:cNvPr id="3" name="Content Placeholder 2">
            <a:extLst>
              <a:ext uri="{FF2B5EF4-FFF2-40B4-BE49-F238E27FC236}">
                <a16:creationId xmlns:a16="http://schemas.microsoft.com/office/drawing/2014/main" id="{470CEB98-3A62-B165-451F-808CC849C7A1}"/>
              </a:ext>
            </a:extLst>
          </p:cNvPr>
          <p:cNvSpPr>
            <a:spLocks noGrp="1"/>
          </p:cNvSpPr>
          <p:nvPr>
            <p:ph idx="1"/>
          </p:nvPr>
        </p:nvSpPr>
        <p:spPr>
          <a:xfrm>
            <a:off x="457200" y="1857999"/>
            <a:ext cx="8229600" cy="4756161"/>
          </a:xfrm>
        </p:spPr>
        <p:txBody>
          <a:bodyPr>
            <a:normAutofit fontScale="70000" lnSpcReduction="20000"/>
          </a:bodyPr>
          <a:lstStyle/>
          <a:p>
            <a:endParaRPr lang="lv-LV" sz="1400" dirty="0"/>
          </a:p>
          <a:p>
            <a:pPr algn="just">
              <a:buFont typeface="Wingdings" panose="05000000000000000000" pitchFamily="2" charset="2"/>
              <a:buChar char="ü"/>
            </a:pPr>
            <a:r>
              <a:rPr lang="lv-LV" b="1" dirty="0"/>
              <a:t>VTMEC atbalsts </a:t>
            </a:r>
            <a:r>
              <a:rPr lang="lv-LV" dirty="0"/>
              <a:t>tiek sniegts deleģētās valsts funkcijas nodrošināšanai, un tas </a:t>
            </a:r>
            <a:r>
              <a:rPr lang="lv-LV" b="1" dirty="0"/>
              <a:t>nav kvalificējams kā komercdarbības atbalsts,</a:t>
            </a:r>
            <a:r>
              <a:rPr lang="lv-LV" dirty="0"/>
              <a:t> tostarp pamatlīdzekļu un ilgtermiņa ieguldījumu nolietojuma periodā ir </a:t>
            </a:r>
            <a:r>
              <a:rPr lang="lv-LV" b="1" dirty="0"/>
              <a:t>pieļaujams veikt papildinošu saimniecisko darbību 20 procentu apmērā </a:t>
            </a:r>
            <a:r>
              <a:rPr lang="lv-LV" dirty="0"/>
              <a:t>no infrastruktūras gada jaudas platības, laika vai finanšu izteiksmē, lai atbalsts pasākuma ietvaros netiktu kvalificēts kā komercdarbības atbalsts</a:t>
            </a:r>
          </a:p>
          <a:p>
            <a:pPr algn="just">
              <a:buFont typeface="Wingdings" panose="05000000000000000000" pitchFamily="2" charset="2"/>
              <a:buChar char="ü"/>
            </a:pPr>
            <a:endParaRPr lang="lv-LV" sz="1100" dirty="0"/>
          </a:p>
          <a:p>
            <a:pPr algn="just">
              <a:buFont typeface="Wingdings" panose="05000000000000000000" pitchFamily="2" charset="2"/>
              <a:buChar char="ü"/>
            </a:pPr>
            <a:r>
              <a:rPr lang="lv-LV" dirty="0"/>
              <a:t>Ar papildinošu saimniecisko darbību saprot darbības, kas ir tieši </a:t>
            </a:r>
            <a:r>
              <a:rPr lang="lv-LV" b="1" dirty="0"/>
              <a:t>saistītas ar infrastruktūras ekspluatāciju un tai nepieciešamas vai nesaraujami saistītas ar tās galveno ar saimniecisko darbību nesaistīto izmantojumu</a:t>
            </a:r>
            <a:r>
              <a:rPr lang="lv-LV" dirty="0"/>
              <a:t>, patērējot tādu pašu resursu (piemēram, materiāli, aprīkojums, darbaspēks, pamatkapitāls) apjomu kā ar saimniecisko darbību nesaistītajām darbībām</a:t>
            </a:r>
          </a:p>
          <a:p>
            <a:pPr algn="just">
              <a:buFont typeface="Wingdings" panose="05000000000000000000" pitchFamily="2" charset="2"/>
              <a:buChar char="ü"/>
            </a:pPr>
            <a:endParaRPr lang="lv-LV" sz="1100" dirty="0"/>
          </a:p>
          <a:p>
            <a:pPr algn="just">
              <a:buFont typeface="Wingdings" panose="05000000000000000000" pitchFamily="2" charset="2"/>
              <a:buChar char="ü"/>
            </a:pPr>
            <a:r>
              <a:rPr lang="lv-LV" dirty="0"/>
              <a:t>Ja tiek konstatēts, ka infrastruktūrā, par kuru iesniegts projekta iesniegums, tiek veikta ne vien papildinoša saimnieciskā darbība, kas pārsniedz 20 procentus, bet tiek veikta arī cita saimnieciskā darbība, projekta iesniedzējam proporcionāli šai infrastruktūras daļai platības, laika vai finanšu izteiksmē ir pienākums </a:t>
            </a:r>
            <a:r>
              <a:rPr lang="lv-LV" b="1" dirty="0"/>
              <a:t>atmaksāt </a:t>
            </a:r>
            <a:r>
              <a:rPr lang="lv-LV" dirty="0"/>
              <a:t>sadarbības iestādei </a:t>
            </a:r>
            <a:r>
              <a:rPr lang="lv-LV" b="1" dirty="0"/>
              <a:t>saņemto nelikumīgo komercdarbības atbalstu</a:t>
            </a:r>
            <a:r>
              <a:rPr lang="lv-LV" dirty="0"/>
              <a:t> kopā ar procentiem no līdzekļiem, kas brīvi no valsts atbalsta</a:t>
            </a:r>
          </a:p>
          <a:p>
            <a:pPr algn="just">
              <a:buFont typeface="Wingdings" panose="05000000000000000000" pitchFamily="2" charset="2"/>
              <a:buChar char="ü"/>
            </a:pPr>
            <a:endParaRPr lang="lv-LV" sz="1100" dirty="0"/>
          </a:p>
          <a:p>
            <a:pPr algn="just">
              <a:buFont typeface="Wingdings" panose="05000000000000000000" pitchFamily="2" charset="2"/>
              <a:buChar char="ü"/>
            </a:pPr>
            <a:r>
              <a:rPr lang="lv-LV" dirty="0"/>
              <a:t>Papildinošās saimnieciskās darbības </a:t>
            </a:r>
            <a:r>
              <a:rPr lang="lv-LV" b="1" dirty="0"/>
              <a:t>aprēķins veicams atbilstoši sākotnēji izvēlētajam veidam</a:t>
            </a:r>
            <a:r>
              <a:rPr lang="lv-LV" dirty="0"/>
              <a:t> </a:t>
            </a:r>
            <a:r>
              <a:rPr lang="lv-LV" b="1" dirty="0"/>
              <a:t>platības, laika vai finanšu izteiksmē. </a:t>
            </a:r>
            <a:r>
              <a:rPr lang="lv-LV" dirty="0"/>
              <a:t>Aprēķina veidu </a:t>
            </a:r>
            <a:r>
              <a:rPr lang="lv-LV" b="1" dirty="0"/>
              <a:t>nav pieļaujams mainīt </a:t>
            </a:r>
            <a:r>
              <a:rPr lang="lv-LV" dirty="0"/>
              <a:t>projekta īstenošanas laikā</a:t>
            </a:r>
          </a:p>
          <a:p>
            <a:pPr algn="just">
              <a:buFont typeface="Wingdings" panose="05000000000000000000" pitchFamily="2" charset="2"/>
              <a:buChar char="ü"/>
            </a:pPr>
            <a:endParaRPr lang="lv-LV" sz="1100" dirty="0"/>
          </a:p>
          <a:p>
            <a:pPr algn="just">
              <a:buFont typeface="Wingdings" panose="05000000000000000000" pitchFamily="2" charset="2"/>
              <a:buChar char="ü"/>
            </a:pPr>
            <a:r>
              <a:rPr lang="lv-LV" dirty="0"/>
              <a:t>Veikto investīciju atbilstības </a:t>
            </a:r>
            <a:r>
              <a:rPr lang="lv-LV" b="1" dirty="0"/>
              <a:t>uzraudzību reizi gadā </a:t>
            </a:r>
            <a:r>
              <a:rPr lang="lv-LV" dirty="0"/>
              <a:t>visā projekta dzīves ciklā </a:t>
            </a:r>
            <a:r>
              <a:rPr lang="lv-LV" b="1" dirty="0"/>
              <a:t>nodrošina sadarbības iestāde</a:t>
            </a:r>
            <a:endParaRPr lang="lv-LV" dirty="0"/>
          </a:p>
          <a:p>
            <a:endParaRPr lang="lv-LV" sz="1400" dirty="0"/>
          </a:p>
        </p:txBody>
      </p:sp>
      <p:sp>
        <p:nvSpPr>
          <p:cNvPr id="5" name="Slide Number Placeholder 4">
            <a:extLst>
              <a:ext uri="{FF2B5EF4-FFF2-40B4-BE49-F238E27FC236}">
                <a16:creationId xmlns:a16="http://schemas.microsoft.com/office/drawing/2014/main" id="{FE153405-0EC4-1A27-8AC2-1D2D37024BE3}"/>
              </a:ext>
            </a:extLst>
          </p:cNvPr>
          <p:cNvSpPr>
            <a:spLocks noGrp="1"/>
          </p:cNvSpPr>
          <p:nvPr>
            <p:ph type="sldNum" sz="quarter" idx="12"/>
          </p:nvPr>
        </p:nvSpPr>
        <p:spPr>
          <a:xfrm>
            <a:off x="6564549" y="6302703"/>
            <a:ext cx="2133600" cy="365123"/>
          </a:xfrm>
        </p:spPr>
        <p:txBody>
          <a:bodyPr/>
          <a:lstStyle/>
          <a:p>
            <a:fld id="{B6F15528-21DE-4FAA-801E-634DDDAF4B2B}" type="slidenum">
              <a:rPr lang="en-US" smtClean="0"/>
              <a:pPr/>
              <a:t>10</a:t>
            </a:fld>
            <a:endParaRPr lang="en-US" dirty="0"/>
          </a:p>
        </p:txBody>
      </p:sp>
      <p:pic>
        <p:nvPicPr>
          <p:cNvPr id="4" name="Attēls 3">
            <a:extLst>
              <a:ext uri="{FF2B5EF4-FFF2-40B4-BE49-F238E27FC236}">
                <a16:creationId xmlns:a16="http://schemas.microsoft.com/office/drawing/2014/main" id="{F6400F5C-C300-E3D0-028D-A850799AB4BE}"/>
              </a:ext>
            </a:extLst>
          </p:cNvPr>
          <p:cNvPicPr>
            <a:picLocks noChangeAspect="1"/>
          </p:cNvPicPr>
          <p:nvPr/>
        </p:nvPicPr>
        <p:blipFill>
          <a:blip r:embed="rId2"/>
          <a:stretch>
            <a:fillRect/>
          </a:stretch>
        </p:blipFill>
        <p:spPr>
          <a:xfrm>
            <a:off x="0" y="6614160"/>
            <a:ext cx="9144000" cy="243840"/>
          </a:xfrm>
          <a:prstGeom prst="rect">
            <a:avLst/>
          </a:prstGeom>
        </p:spPr>
      </p:pic>
    </p:spTree>
    <p:extLst>
      <p:ext uri="{BB962C8B-B14F-4D97-AF65-F5344CB8AC3E}">
        <p14:creationId xmlns:p14="http://schemas.microsoft.com/office/powerpoint/2010/main" val="786948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EB132-EAD2-BAED-166D-B29DB6AA82A9}"/>
              </a:ext>
            </a:extLst>
          </p:cNvPr>
          <p:cNvSpPr>
            <a:spLocks noGrp="1"/>
          </p:cNvSpPr>
          <p:nvPr>
            <p:ph type="title"/>
          </p:nvPr>
        </p:nvSpPr>
        <p:spPr/>
        <p:txBody>
          <a:bodyPr>
            <a:noAutofit/>
          </a:bodyPr>
          <a:lstStyle/>
          <a:p>
            <a:r>
              <a:rPr lang="lv-LV" sz="2500" dirty="0"/>
              <a:t>Projekta iesnieguma vērtēšanas specifiskie atbilstības kritēriji (I)</a:t>
            </a:r>
          </a:p>
        </p:txBody>
      </p:sp>
      <p:sp>
        <p:nvSpPr>
          <p:cNvPr id="3" name="Content Placeholder 2">
            <a:extLst>
              <a:ext uri="{FF2B5EF4-FFF2-40B4-BE49-F238E27FC236}">
                <a16:creationId xmlns:a16="http://schemas.microsoft.com/office/drawing/2014/main" id="{3336699F-950F-956E-04FB-AA508606F66E}"/>
              </a:ext>
            </a:extLst>
          </p:cNvPr>
          <p:cNvSpPr>
            <a:spLocks noGrp="1"/>
          </p:cNvSpPr>
          <p:nvPr>
            <p:ph idx="1"/>
          </p:nvPr>
        </p:nvSpPr>
        <p:spPr>
          <a:xfrm>
            <a:off x="533400" y="1524000"/>
            <a:ext cx="8185826" cy="4555103"/>
          </a:xfrm>
        </p:spPr>
        <p:txBody>
          <a:bodyPr>
            <a:noAutofit/>
          </a:bodyPr>
          <a:lstStyle/>
          <a:p>
            <a:pPr marL="0" indent="0">
              <a:buNone/>
            </a:pPr>
            <a:endParaRPr lang="lv-LV" sz="1400" b="1" dirty="0"/>
          </a:p>
          <a:p>
            <a:pPr algn="just">
              <a:buFont typeface="Wingdings" panose="05000000000000000000" pitchFamily="2" charset="2"/>
              <a:buChar char="ü"/>
            </a:pPr>
            <a:r>
              <a:rPr lang="lv-LV" sz="1400" dirty="0"/>
              <a:t>atbilst </a:t>
            </a:r>
            <a:r>
              <a:rPr lang="lv-LV" sz="1400" b="1" dirty="0"/>
              <a:t>valsts atbalsta</a:t>
            </a:r>
            <a:r>
              <a:rPr lang="lv-LV" sz="1400" dirty="0"/>
              <a:t> piešķiršanas nosacījumiem</a:t>
            </a:r>
          </a:p>
          <a:p>
            <a:pPr algn="just">
              <a:buFont typeface="Wingdings" panose="05000000000000000000" pitchFamily="2" charset="2"/>
              <a:buChar char="ü"/>
            </a:pPr>
            <a:endParaRPr lang="lv-LV" sz="1400" dirty="0"/>
          </a:p>
          <a:p>
            <a:pPr algn="just">
              <a:buFont typeface="Wingdings" panose="05000000000000000000" pitchFamily="2" charset="2"/>
              <a:buChar char="ü"/>
            </a:pPr>
            <a:r>
              <a:rPr lang="lv-LV" sz="1400" dirty="0"/>
              <a:t>ir aprakstīts plānotais investīciju </a:t>
            </a:r>
            <a:r>
              <a:rPr lang="lv-LV" sz="1400" b="1" dirty="0"/>
              <a:t>ieguldījuma</a:t>
            </a:r>
            <a:r>
              <a:rPr lang="lv-LV" sz="1400" dirty="0"/>
              <a:t> </a:t>
            </a:r>
            <a:r>
              <a:rPr lang="lv-LV" sz="1400" b="1" dirty="0"/>
              <a:t>apjoms ambulatorajā aprūpē </a:t>
            </a:r>
            <a:r>
              <a:rPr lang="lv-LV" sz="1400" dirty="0"/>
              <a:t>(izņemot VTMEC)</a:t>
            </a:r>
          </a:p>
          <a:p>
            <a:pPr algn="just">
              <a:buFont typeface="Wingdings" panose="05000000000000000000" pitchFamily="2" charset="2"/>
              <a:buChar char="ü"/>
            </a:pPr>
            <a:endParaRPr lang="lv-LV" sz="1400" dirty="0"/>
          </a:p>
          <a:p>
            <a:pPr algn="just">
              <a:buFont typeface="Wingdings" panose="05000000000000000000" pitchFamily="2" charset="2"/>
              <a:buChar char="ü"/>
            </a:pPr>
            <a:r>
              <a:rPr lang="lv-LV" sz="1400" dirty="0"/>
              <a:t>vērsts uz </a:t>
            </a:r>
            <a:r>
              <a:rPr lang="lv-LV" sz="1400" b="1" dirty="0"/>
              <a:t>veselības aprūpes pakalpojumu pieejamības uzlabošanu </a:t>
            </a:r>
            <a:r>
              <a:rPr lang="lv-LV" sz="1400" dirty="0"/>
              <a:t>projekta iesniedzēja apkalpes teritorijā un visā Latvijā</a:t>
            </a:r>
          </a:p>
          <a:p>
            <a:pPr algn="just">
              <a:buFont typeface="Wingdings" panose="05000000000000000000" pitchFamily="2" charset="2"/>
              <a:buChar char="ü"/>
            </a:pPr>
            <a:endParaRPr lang="lv-LV" sz="1400" dirty="0"/>
          </a:p>
          <a:p>
            <a:pPr algn="just">
              <a:buFont typeface="Wingdings" panose="05000000000000000000" pitchFamily="2" charset="2"/>
              <a:buChar char="ü"/>
            </a:pPr>
            <a:r>
              <a:rPr lang="lv-LV" sz="1400" dirty="0"/>
              <a:t>paredzēts </a:t>
            </a:r>
            <a:r>
              <a:rPr lang="lv-LV" sz="1400" b="1" dirty="0"/>
              <a:t>uzlabot infrastruktūru </a:t>
            </a:r>
            <a:r>
              <a:rPr lang="lv-LV" sz="1400" dirty="0"/>
              <a:t>ārstniecības iestādē </a:t>
            </a:r>
            <a:r>
              <a:rPr lang="lv-LV" sz="1400" b="1" dirty="0"/>
              <a:t>atbalstāmajās jomās</a:t>
            </a:r>
          </a:p>
          <a:p>
            <a:pPr algn="just">
              <a:buFont typeface="Wingdings" panose="05000000000000000000" pitchFamily="2" charset="2"/>
              <a:buChar char="ü"/>
            </a:pPr>
            <a:endParaRPr lang="lv-LV" sz="1400" b="1" dirty="0"/>
          </a:p>
          <a:p>
            <a:pPr algn="just">
              <a:buFont typeface="Wingdings" panose="05000000000000000000" pitchFamily="2" charset="2"/>
              <a:buChar char="ü"/>
            </a:pPr>
            <a:r>
              <a:rPr lang="lv-LV" sz="1400" dirty="0"/>
              <a:t>aprakstīts finansējuma saņēmēja </a:t>
            </a:r>
            <a:r>
              <a:rPr lang="lv-LV" sz="1400" b="1" dirty="0"/>
              <a:t>izvērtējums par ārstniecības iestādes paveikto slimnīcu sadarbības tīkla ietvaros</a:t>
            </a:r>
            <a:r>
              <a:rPr lang="lv-LV" sz="1400" dirty="0"/>
              <a:t>, nodrošinot kvalitatīvu veselības aprūpes pakalpojumu pieejamību sadarbības teritorijas iedzīvotājiem (izņemot VTMEC)</a:t>
            </a:r>
          </a:p>
          <a:p>
            <a:pPr algn="just">
              <a:buFont typeface="Wingdings" panose="05000000000000000000" pitchFamily="2" charset="2"/>
              <a:buChar char="ü"/>
            </a:pPr>
            <a:endParaRPr lang="lv-LV" sz="1400" dirty="0"/>
          </a:p>
          <a:p>
            <a:pPr algn="just">
              <a:buFont typeface="Wingdings" panose="05000000000000000000" pitchFamily="2" charset="2"/>
              <a:buChar char="ü"/>
            </a:pPr>
            <a:r>
              <a:rPr lang="lv-LV" sz="1400" dirty="0"/>
              <a:t>aprakstīts </a:t>
            </a:r>
            <a:r>
              <a:rPr lang="lv-LV" sz="1400" b="1" dirty="0"/>
              <a:t>iestādes iekšējās attīstības plāns</a:t>
            </a:r>
            <a:r>
              <a:rPr lang="lv-LV" sz="1400" dirty="0"/>
              <a:t>, tai skaitā raksturota telpu un iekārtu izmantošanas optimizācija, nodrošinot sniedzamo pakalpojumu izmaksu efektivitāti</a:t>
            </a:r>
          </a:p>
        </p:txBody>
      </p:sp>
      <p:sp>
        <p:nvSpPr>
          <p:cNvPr id="5" name="Slide Number Placeholder 4">
            <a:extLst>
              <a:ext uri="{FF2B5EF4-FFF2-40B4-BE49-F238E27FC236}">
                <a16:creationId xmlns:a16="http://schemas.microsoft.com/office/drawing/2014/main" id="{28B1957C-A055-198E-AFC9-CCD958ECB1D7}"/>
              </a:ext>
            </a:extLst>
          </p:cNvPr>
          <p:cNvSpPr>
            <a:spLocks noGrp="1"/>
          </p:cNvSpPr>
          <p:nvPr>
            <p:ph type="sldNum" sz="quarter" idx="12"/>
          </p:nvPr>
        </p:nvSpPr>
        <p:spPr>
          <a:xfrm>
            <a:off x="6572655" y="6219854"/>
            <a:ext cx="2133600" cy="365123"/>
          </a:xfrm>
        </p:spPr>
        <p:txBody>
          <a:bodyPr/>
          <a:lstStyle/>
          <a:p>
            <a:fld id="{B6F15528-21DE-4FAA-801E-634DDDAF4B2B}" type="slidenum">
              <a:rPr lang="en-US" smtClean="0"/>
              <a:pPr/>
              <a:t>11</a:t>
            </a:fld>
            <a:endParaRPr lang="en-US" dirty="0"/>
          </a:p>
        </p:txBody>
      </p:sp>
      <p:pic>
        <p:nvPicPr>
          <p:cNvPr id="4" name="Attēls 3">
            <a:extLst>
              <a:ext uri="{FF2B5EF4-FFF2-40B4-BE49-F238E27FC236}">
                <a16:creationId xmlns:a16="http://schemas.microsoft.com/office/drawing/2014/main" id="{6E3E55E8-54A0-7C72-BF41-2DB7C70479C4}"/>
              </a:ext>
            </a:extLst>
          </p:cNvPr>
          <p:cNvPicPr>
            <a:picLocks noChangeAspect="1"/>
          </p:cNvPicPr>
          <p:nvPr/>
        </p:nvPicPr>
        <p:blipFill>
          <a:blip r:embed="rId2"/>
          <a:stretch>
            <a:fillRect/>
          </a:stretch>
        </p:blipFill>
        <p:spPr>
          <a:xfrm>
            <a:off x="32426" y="6614160"/>
            <a:ext cx="9144000" cy="243840"/>
          </a:xfrm>
          <a:prstGeom prst="rect">
            <a:avLst/>
          </a:prstGeom>
        </p:spPr>
      </p:pic>
    </p:spTree>
    <p:extLst>
      <p:ext uri="{BB962C8B-B14F-4D97-AF65-F5344CB8AC3E}">
        <p14:creationId xmlns:p14="http://schemas.microsoft.com/office/powerpoint/2010/main" val="1046721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0D495-CE4B-C4A4-EDAD-FA0D8EA15DB5}"/>
              </a:ext>
            </a:extLst>
          </p:cNvPr>
          <p:cNvSpPr>
            <a:spLocks noGrp="1"/>
          </p:cNvSpPr>
          <p:nvPr>
            <p:ph type="title"/>
          </p:nvPr>
        </p:nvSpPr>
        <p:spPr/>
        <p:txBody>
          <a:bodyPr>
            <a:normAutofit/>
          </a:bodyPr>
          <a:lstStyle/>
          <a:p>
            <a:r>
              <a:rPr lang="lv-LV" sz="2500" dirty="0"/>
              <a:t>Projekta iesnieguma vērtēšanas specifiskie atbilstības kritēriji (II)</a:t>
            </a:r>
          </a:p>
        </p:txBody>
      </p:sp>
      <p:sp>
        <p:nvSpPr>
          <p:cNvPr id="3" name="Content Placeholder 2">
            <a:extLst>
              <a:ext uri="{FF2B5EF4-FFF2-40B4-BE49-F238E27FC236}">
                <a16:creationId xmlns:a16="http://schemas.microsoft.com/office/drawing/2014/main" id="{DC246FB5-016E-80E7-178E-BEA24AE88BF7}"/>
              </a:ext>
            </a:extLst>
          </p:cNvPr>
          <p:cNvSpPr>
            <a:spLocks noGrp="1"/>
          </p:cNvSpPr>
          <p:nvPr>
            <p:ph idx="1"/>
          </p:nvPr>
        </p:nvSpPr>
        <p:spPr>
          <a:xfrm>
            <a:off x="428017" y="2068740"/>
            <a:ext cx="8229600" cy="4525965"/>
          </a:xfrm>
        </p:spPr>
        <p:txBody>
          <a:bodyPr>
            <a:normAutofit/>
          </a:bodyPr>
          <a:lstStyle/>
          <a:p>
            <a:pPr algn="just">
              <a:buFont typeface="Wingdings" panose="05000000000000000000" pitchFamily="2" charset="2"/>
              <a:buChar char="ü"/>
            </a:pPr>
            <a:r>
              <a:rPr lang="lv-LV" sz="1400" dirty="0"/>
              <a:t>iekļautas darbības, kas paredz </a:t>
            </a:r>
            <a:r>
              <a:rPr lang="lv-LV" sz="1400" b="1" dirty="0"/>
              <a:t>enerģijas ietaupījumu </a:t>
            </a:r>
            <a:r>
              <a:rPr lang="lv-LV" sz="1400" dirty="0"/>
              <a:t>vai </a:t>
            </a:r>
            <a:r>
              <a:rPr lang="lv-LV" sz="1400" b="1" dirty="0"/>
              <a:t>pāreju uz atjaunojamiem energoresursiem</a:t>
            </a:r>
            <a:r>
              <a:rPr lang="lv-LV" sz="1400" dirty="0"/>
              <a:t>, vai pasākumus, kas kopumā vai daļēji ir aizstājami ar izmaksefektīviem, tehniski, ekonomiski un videi nekaitīgiem alternatīviem pasākumiem, un vienlīdz efektīvi nodrošina attiecīgo mērķu sasniegšanu</a:t>
            </a:r>
          </a:p>
          <a:p>
            <a:pPr algn="just">
              <a:buFont typeface="Wingdings" panose="05000000000000000000" pitchFamily="2" charset="2"/>
              <a:buChar char="ü"/>
            </a:pPr>
            <a:endParaRPr lang="lv-LV" sz="800" dirty="0"/>
          </a:p>
          <a:p>
            <a:pPr algn="just">
              <a:buFont typeface="Wingdings" panose="05000000000000000000" pitchFamily="2" charset="2"/>
              <a:buChar char="ü"/>
            </a:pPr>
            <a:r>
              <a:rPr lang="lv-LV" sz="1400" dirty="0"/>
              <a:t>paredzētas darbības, kas veicina principa </a:t>
            </a:r>
            <a:r>
              <a:rPr lang="lv-LV" sz="1400" b="1" dirty="0"/>
              <a:t>“Nenodarīt būtisku kaitējumu” </a:t>
            </a:r>
            <a:r>
              <a:rPr lang="lv-LV" sz="1400" dirty="0"/>
              <a:t>ievērošanu</a:t>
            </a:r>
          </a:p>
          <a:p>
            <a:pPr algn="just">
              <a:buFont typeface="Wingdings" panose="05000000000000000000" pitchFamily="2" charset="2"/>
              <a:buChar char="ü"/>
            </a:pPr>
            <a:endParaRPr lang="lv-LV" sz="800" dirty="0"/>
          </a:p>
          <a:p>
            <a:pPr algn="just">
              <a:buFont typeface="Wingdings" panose="05000000000000000000" pitchFamily="2" charset="2"/>
              <a:buChar char="ü"/>
            </a:pPr>
            <a:r>
              <a:rPr lang="lv-LV" sz="1400" dirty="0"/>
              <a:t>paredzētas darbības,  kas veicina  horizontālā principa </a:t>
            </a:r>
            <a:r>
              <a:rPr lang="lv-LV" sz="1400" b="1" dirty="0"/>
              <a:t>”Vienlīdzība, iekļaušana, nediskriminācija un pamattiesību ievērošana” </a:t>
            </a:r>
            <a:r>
              <a:rPr lang="lv-LV" sz="1400" dirty="0"/>
              <a:t>īstenošanu</a:t>
            </a:r>
          </a:p>
          <a:p>
            <a:pPr algn="just">
              <a:buFont typeface="Wingdings" panose="05000000000000000000" pitchFamily="2" charset="2"/>
              <a:buChar char="ü"/>
            </a:pPr>
            <a:endParaRPr lang="lv-LV" sz="800" dirty="0"/>
          </a:p>
          <a:p>
            <a:pPr algn="just">
              <a:buFont typeface="Wingdings" panose="05000000000000000000" pitchFamily="2" charset="2"/>
              <a:buChar char="ü"/>
            </a:pPr>
            <a:r>
              <a:rPr lang="lv-LV" sz="1400" dirty="0"/>
              <a:t>Finansējuma saņēmējs nodrošina, ka iepirkumu, kas nepieciešams atbalstāmo darbību īstenošanai, finansējuma saņēmējs iespēju robežās veiks kā </a:t>
            </a:r>
            <a:r>
              <a:rPr lang="lv-LV" sz="1400" b="1" dirty="0"/>
              <a:t>sociāli atbildīgu iepirkumu</a:t>
            </a:r>
          </a:p>
          <a:p>
            <a:pPr algn="just">
              <a:buFont typeface="Wingdings" panose="05000000000000000000" pitchFamily="2" charset="2"/>
              <a:buChar char="ü"/>
            </a:pPr>
            <a:endParaRPr lang="lv-LV" sz="800" b="1" dirty="0"/>
          </a:p>
          <a:p>
            <a:pPr algn="just">
              <a:buFont typeface="Wingdings" panose="05000000000000000000" pitchFamily="2" charset="2"/>
              <a:buChar char="ü"/>
            </a:pPr>
            <a:r>
              <a:rPr lang="lv-LV" sz="1400" dirty="0"/>
              <a:t>Projekta ietvaros veicamiem iepirkumiem piemēro Ministru kabineta 2017.gada 20.jūnija noteikumos Nr.353 “Prasības zaļajam publiskajam iepirkumam un to piemērošanas kārtība” iekļautajām grupām noteiktos </a:t>
            </a:r>
            <a:r>
              <a:rPr lang="lv-LV" sz="1400" b="1" dirty="0"/>
              <a:t>zaļā publiskā iepirkuma kritērijus</a:t>
            </a:r>
          </a:p>
          <a:p>
            <a:pPr>
              <a:buFont typeface="Wingdings" panose="05000000000000000000" pitchFamily="2" charset="2"/>
              <a:buChar char="ü"/>
            </a:pPr>
            <a:endParaRPr lang="lv-LV" sz="800" b="1" dirty="0"/>
          </a:p>
          <a:p>
            <a:pPr algn="just">
              <a:buFont typeface="Wingdings" panose="05000000000000000000" pitchFamily="2" charset="2"/>
              <a:buChar char="ü"/>
            </a:pPr>
            <a:r>
              <a:rPr lang="lv-LV" sz="1400" dirty="0"/>
              <a:t>Projekta iesniedzējs izpilda nepieciešamās prasības horizontālā principa </a:t>
            </a:r>
            <a:r>
              <a:rPr lang="lv-LV" sz="1400" b="1" dirty="0"/>
              <a:t>“Klimatdrošināšana” </a:t>
            </a:r>
            <a:r>
              <a:rPr lang="lv-LV" sz="1400" dirty="0"/>
              <a:t>ievērošanai attiecībā uz klimata pārmaiņu mazināšanu un pielāgošanos klimata pārmaiņām</a:t>
            </a:r>
          </a:p>
          <a:p>
            <a:endParaRPr lang="lv-LV" sz="1600" b="1" dirty="0"/>
          </a:p>
          <a:p>
            <a:endParaRPr lang="lv-LV" sz="1600" b="1" dirty="0"/>
          </a:p>
          <a:p>
            <a:endParaRPr lang="lv-LV" sz="1600" dirty="0"/>
          </a:p>
          <a:p>
            <a:endParaRPr lang="lv-LV" dirty="0"/>
          </a:p>
        </p:txBody>
      </p:sp>
      <p:sp>
        <p:nvSpPr>
          <p:cNvPr id="5" name="Slide Number Placeholder 4">
            <a:extLst>
              <a:ext uri="{FF2B5EF4-FFF2-40B4-BE49-F238E27FC236}">
                <a16:creationId xmlns:a16="http://schemas.microsoft.com/office/drawing/2014/main" id="{B0FA4B8E-D8D8-71F7-16D7-5D1AA4C11160}"/>
              </a:ext>
            </a:extLst>
          </p:cNvPr>
          <p:cNvSpPr>
            <a:spLocks noGrp="1"/>
          </p:cNvSpPr>
          <p:nvPr>
            <p:ph type="sldNum" sz="quarter" idx="12"/>
          </p:nvPr>
        </p:nvSpPr>
        <p:spPr>
          <a:xfrm>
            <a:off x="6582383" y="6219854"/>
            <a:ext cx="2133600" cy="365123"/>
          </a:xfrm>
        </p:spPr>
        <p:txBody>
          <a:bodyPr/>
          <a:lstStyle/>
          <a:p>
            <a:fld id="{B6F15528-21DE-4FAA-801E-634DDDAF4B2B}" type="slidenum">
              <a:rPr lang="en-US" smtClean="0"/>
              <a:pPr/>
              <a:t>12</a:t>
            </a:fld>
            <a:endParaRPr lang="en-US" dirty="0"/>
          </a:p>
        </p:txBody>
      </p:sp>
      <p:pic>
        <p:nvPicPr>
          <p:cNvPr id="4" name="Attēls 3">
            <a:extLst>
              <a:ext uri="{FF2B5EF4-FFF2-40B4-BE49-F238E27FC236}">
                <a16:creationId xmlns:a16="http://schemas.microsoft.com/office/drawing/2014/main" id="{30E52653-6B39-0B9C-ADC6-187D345908E5}"/>
              </a:ext>
            </a:extLst>
          </p:cNvPr>
          <p:cNvPicPr>
            <a:picLocks noChangeAspect="1"/>
          </p:cNvPicPr>
          <p:nvPr/>
        </p:nvPicPr>
        <p:blipFill>
          <a:blip r:embed="rId2"/>
          <a:stretch>
            <a:fillRect/>
          </a:stretch>
        </p:blipFill>
        <p:spPr>
          <a:xfrm>
            <a:off x="0" y="6614160"/>
            <a:ext cx="9144000" cy="243840"/>
          </a:xfrm>
          <a:prstGeom prst="rect">
            <a:avLst/>
          </a:prstGeom>
        </p:spPr>
      </p:pic>
    </p:spTree>
    <p:extLst>
      <p:ext uri="{BB962C8B-B14F-4D97-AF65-F5344CB8AC3E}">
        <p14:creationId xmlns:p14="http://schemas.microsoft.com/office/powerpoint/2010/main" val="3132476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EDBE0-6F6B-219E-875E-710C37A5E9DE}"/>
              </a:ext>
            </a:extLst>
          </p:cNvPr>
          <p:cNvSpPr>
            <a:spLocks noGrp="1"/>
          </p:cNvSpPr>
          <p:nvPr>
            <p:ph type="title"/>
          </p:nvPr>
        </p:nvSpPr>
        <p:spPr/>
        <p:txBody>
          <a:bodyPr>
            <a:normAutofit/>
          </a:bodyPr>
          <a:lstStyle/>
          <a:p>
            <a:r>
              <a:rPr lang="lv-LV" sz="2500" dirty="0"/>
              <a:t>Citi nosacījumi</a:t>
            </a:r>
          </a:p>
        </p:txBody>
      </p:sp>
      <p:sp>
        <p:nvSpPr>
          <p:cNvPr id="3" name="Content Placeholder 2">
            <a:extLst>
              <a:ext uri="{FF2B5EF4-FFF2-40B4-BE49-F238E27FC236}">
                <a16:creationId xmlns:a16="http://schemas.microsoft.com/office/drawing/2014/main" id="{E90513A1-C31A-029C-6147-E53C7091E04D}"/>
              </a:ext>
            </a:extLst>
          </p:cNvPr>
          <p:cNvSpPr>
            <a:spLocks noGrp="1"/>
          </p:cNvSpPr>
          <p:nvPr>
            <p:ph idx="1"/>
          </p:nvPr>
        </p:nvSpPr>
        <p:spPr>
          <a:xfrm>
            <a:off x="228600" y="1551561"/>
            <a:ext cx="8458200" cy="4983149"/>
          </a:xfrm>
        </p:spPr>
        <p:txBody>
          <a:bodyPr>
            <a:noAutofit/>
          </a:bodyPr>
          <a:lstStyle/>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Ja pasākuma ietvaros īstenojamo projektu kopējās attiecināmās izmaksas pārsniedz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3 miljonus </a:t>
            </a:r>
            <a:r>
              <a:rPr lang="lv-LV" sz="1400" b="1" i="1" dirty="0">
                <a:solidFill>
                  <a:prstClr val="black"/>
                </a:solidFill>
                <a:ea typeface="Cambria" panose="02040503050406030204" pitchFamily="18" charset="0"/>
              </a:rPr>
              <a:t>euro</a:t>
            </a: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finansējuma saņēmējs projektu plānošanai un īstenošanas kontrolei izveido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vadības un kontroles komisiju </a:t>
            </a: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un reizi ceturksnī organizē pārskata sanāksmes par projektu progresu, uz kurām uzaicina AI un SI pārstāvjus</a:t>
            </a: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Ja projekta izmaksas pieaug, finansējuma saņēmējs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projekta sadārdzinājumu sedz no saviem līdzekļiem</a:t>
            </a:r>
            <a:endPar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Finansējuma saņēmējs (izņemot VSIA "Traumatoloģijas un ortopēdijas slimnīca",  SIA "Rīgas Dzemdību nams«, VSIA "Nacionālais rehabilitācijas centrs "Vaivari"" un VTMEC) veicina, ka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atbalsts ne mazāk kā 30 procentu apmērā</a:t>
            </a: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tiek ieguldīts infrastruktūras attīstībai, kurā tiek nodrošināti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sekundārie ambulatorie veselības aprūpes pakalpojumi</a:t>
            </a: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kā arī attiecīgi nodrošina uzskaiti</a:t>
            </a: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Finansējuma saņēmējs nodrošina, ka projektā plānotie darbi netiek finansēti vai līdzfinansēti, kā arī tos nav plānots finansēt vai līdzfinansēt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no citiem valsts un ārvalstu finanšu atbalsta instrumentiem</a:t>
            </a:r>
            <a:endPar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Finansējuma saņēmējs uzkrāj datus par faktiski sasniegtajiem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rezultāta un iznākuma rādītājiem</a:t>
            </a:r>
            <a:endPar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Finansējuma saņēmējs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nodrošina</a:t>
            </a: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sasniegto rezultātu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ilgtspēju</a:t>
            </a: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vismaz piecus gadus pēc projekta pabeigšanas</a:t>
            </a: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pt-BR"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projektu ieviešanas termiņš </a:t>
            </a:r>
            <a:r>
              <a:rPr kumimoji="0" lang="lv-LV"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31.12.</a:t>
            </a:r>
            <a:r>
              <a:rPr kumimoji="0" lang="pt-BR" sz="1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2029.</a:t>
            </a:r>
            <a:endParaRPr lang="lv-LV" sz="1400" b="1" dirty="0"/>
          </a:p>
        </p:txBody>
      </p:sp>
      <p:sp>
        <p:nvSpPr>
          <p:cNvPr id="5" name="Slide Number Placeholder 4">
            <a:extLst>
              <a:ext uri="{FF2B5EF4-FFF2-40B4-BE49-F238E27FC236}">
                <a16:creationId xmlns:a16="http://schemas.microsoft.com/office/drawing/2014/main" id="{E5F32BEE-846D-2289-87D5-7193AF3C2B47}"/>
              </a:ext>
            </a:extLst>
          </p:cNvPr>
          <p:cNvSpPr>
            <a:spLocks noGrp="1"/>
          </p:cNvSpPr>
          <p:nvPr>
            <p:ph type="sldNum" sz="quarter" idx="12"/>
          </p:nvPr>
        </p:nvSpPr>
        <p:spPr>
          <a:xfrm>
            <a:off x="6553200" y="6284059"/>
            <a:ext cx="2133600" cy="365123"/>
          </a:xfrm>
        </p:spPr>
        <p:txBody>
          <a:bodyPr/>
          <a:lstStyle/>
          <a:p>
            <a:fld id="{B6F15528-21DE-4FAA-801E-634DDDAF4B2B}" type="slidenum">
              <a:rPr lang="en-US" smtClean="0"/>
              <a:pPr/>
              <a:t>13</a:t>
            </a:fld>
            <a:endParaRPr lang="en-US" dirty="0"/>
          </a:p>
        </p:txBody>
      </p:sp>
      <p:pic>
        <p:nvPicPr>
          <p:cNvPr id="4" name="Attēls 3">
            <a:extLst>
              <a:ext uri="{FF2B5EF4-FFF2-40B4-BE49-F238E27FC236}">
                <a16:creationId xmlns:a16="http://schemas.microsoft.com/office/drawing/2014/main" id="{BF06A9DB-E8A8-9645-3651-039FA87B9623}"/>
              </a:ext>
            </a:extLst>
          </p:cNvPr>
          <p:cNvPicPr>
            <a:picLocks noChangeAspect="1"/>
          </p:cNvPicPr>
          <p:nvPr/>
        </p:nvPicPr>
        <p:blipFill>
          <a:blip r:embed="rId2"/>
          <a:stretch>
            <a:fillRect/>
          </a:stretch>
        </p:blipFill>
        <p:spPr>
          <a:xfrm>
            <a:off x="0" y="6614160"/>
            <a:ext cx="9144000" cy="243840"/>
          </a:xfrm>
          <a:prstGeom prst="rect">
            <a:avLst/>
          </a:prstGeom>
        </p:spPr>
      </p:pic>
    </p:spTree>
    <p:extLst>
      <p:ext uri="{BB962C8B-B14F-4D97-AF65-F5344CB8AC3E}">
        <p14:creationId xmlns:p14="http://schemas.microsoft.com/office/powerpoint/2010/main" val="1926172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2286000" y="5334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16" name="Title 3"/>
          <p:cNvSpPr>
            <a:spLocks noGrp="1"/>
          </p:cNvSpPr>
          <p:nvPr>
            <p:ph type="ctrTitle"/>
          </p:nvPr>
        </p:nvSpPr>
        <p:spPr>
          <a:xfrm>
            <a:off x="1447800" y="2652569"/>
            <a:ext cx="6324600" cy="2743200"/>
          </a:xfrm>
        </p:spPr>
        <p:txBody>
          <a:bodyPr anchor="t">
            <a:noAutofit/>
          </a:bodyPr>
          <a:lstStyle/>
          <a:p>
            <a:pPr>
              <a:lnSpc>
                <a:spcPct val="90000"/>
              </a:lnSpc>
              <a:spcBef>
                <a:spcPts val="600"/>
              </a:spcBef>
              <a:tabLst>
                <a:tab pos="5741988" algn="l"/>
              </a:tabLst>
            </a:pPr>
            <a:r>
              <a:rPr lang="lv-LV" sz="3200" b="1" dirty="0">
                <a:latin typeface="Cambria" panose="02040503050406030204" pitchFamily="18" charset="0"/>
                <a:ea typeface="Cambria" panose="02040503050406030204" pitchFamily="18" charset="0"/>
                <a:cs typeface="Times New Roman" pitchFamily="18" charset="0"/>
              </a:rPr>
              <a:t>Paldies</a:t>
            </a:r>
            <a:r>
              <a:rPr lang="en-GB" sz="3200" b="1" dirty="0">
                <a:latin typeface="Cambria" panose="02040503050406030204" pitchFamily="18" charset="0"/>
                <a:ea typeface="Cambria" panose="02040503050406030204" pitchFamily="18" charset="0"/>
                <a:cs typeface="Times New Roman" pitchFamily="18" charset="0"/>
              </a:rPr>
              <a:t> par uzmanību</a:t>
            </a:r>
            <a:r>
              <a:rPr lang="lv-LV" sz="3200" b="1" dirty="0">
                <a:latin typeface="Cambria" panose="02040503050406030204" pitchFamily="18" charset="0"/>
                <a:ea typeface="Cambria" panose="02040503050406030204" pitchFamily="18" charset="0"/>
                <a:cs typeface="Times New Roman" pitchFamily="18" charset="0"/>
              </a:rPr>
              <a:t>!</a:t>
            </a:r>
            <a:endParaRPr lang="en-US" sz="3200" b="1" dirty="0">
              <a:latin typeface="Cambria" panose="02040503050406030204" pitchFamily="18" charset="0"/>
              <a:ea typeface="Cambria" panose="02040503050406030204" pitchFamily="18" charset="0"/>
              <a:cs typeface="Times New Roman" pitchFamily="18" charset="0"/>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3" name="Slide Number Placeholder 2">
            <a:extLst>
              <a:ext uri="{FF2B5EF4-FFF2-40B4-BE49-F238E27FC236}">
                <a16:creationId xmlns:a16="http://schemas.microsoft.com/office/drawing/2014/main" id="{796721B7-A84B-53E9-1D0A-DAEC6A14897F}"/>
              </a:ext>
            </a:extLst>
          </p:cNvPr>
          <p:cNvSpPr>
            <a:spLocks noGrp="1"/>
          </p:cNvSpPr>
          <p:nvPr>
            <p:ph type="sldNum" sz="quarter" idx="12"/>
          </p:nvPr>
        </p:nvSpPr>
        <p:spPr/>
        <p:txBody>
          <a:bodyPr/>
          <a:lstStyle/>
          <a:p>
            <a:fld id="{B6F15528-21DE-4FAA-801E-634DDDAF4B2B}" type="slidenum">
              <a:rPr lang="en-US" smtClean="0"/>
              <a:pPr/>
              <a:t>14</a:t>
            </a:fld>
            <a:endParaRPr lang="en-US" dirty="0"/>
          </a:p>
        </p:txBody>
      </p:sp>
      <p:sp>
        <p:nvSpPr>
          <p:cNvPr id="4" name="TextBox 3">
            <a:extLst>
              <a:ext uri="{FF2B5EF4-FFF2-40B4-BE49-F238E27FC236}">
                <a16:creationId xmlns:a16="http://schemas.microsoft.com/office/drawing/2014/main" id="{D45B7558-FFAA-B23C-5484-14D8B0885C36}"/>
              </a:ext>
            </a:extLst>
          </p:cNvPr>
          <p:cNvSpPr txBox="1"/>
          <p:nvPr/>
        </p:nvSpPr>
        <p:spPr>
          <a:xfrm>
            <a:off x="2286000" y="2472514"/>
            <a:ext cx="4572000" cy="2954655"/>
          </a:xfrm>
          <a:prstGeom prst="rect">
            <a:avLst/>
          </a:prstGeom>
          <a:noFill/>
        </p:spPr>
        <p:txBody>
          <a:bodyPr wrap="square">
            <a:spAutoFit/>
          </a:bodyPr>
          <a:lstStyle/>
          <a:p>
            <a:endParaRPr lang="lv-LV" dirty="0"/>
          </a:p>
          <a:p>
            <a:endParaRPr lang="lv-LV" dirty="0"/>
          </a:p>
          <a:p>
            <a:endParaRPr lang="lv-LV" dirty="0"/>
          </a:p>
          <a:p>
            <a:endParaRPr lang="lv-LV" dirty="0"/>
          </a:p>
          <a:p>
            <a:pPr algn="ctr"/>
            <a:r>
              <a:rPr lang="lv-LV" b="1" dirty="0"/>
              <a:t>Dace Briģe</a:t>
            </a:r>
          </a:p>
          <a:p>
            <a:pPr algn="ctr"/>
            <a:r>
              <a:rPr lang="lv-LV" sz="1400" dirty="0"/>
              <a:t>Veselības ministrijas</a:t>
            </a:r>
          </a:p>
          <a:p>
            <a:pPr algn="ctr"/>
            <a:r>
              <a:rPr lang="lv-LV" sz="1400" dirty="0"/>
              <a:t>Investīciju un Eiropas Savienības fondu </a:t>
            </a:r>
          </a:p>
          <a:p>
            <a:pPr algn="ctr"/>
            <a:r>
              <a:rPr lang="lv-LV" sz="1400" dirty="0"/>
              <a:t>uzraudzības departamenta</a:t>
            </a:r>
          </a:p>
          <a:p>
            <a:pPr algn="ctr"/>
            <a:r>
              <a:rPr lang="lv-LV" sz="1400" dirty="0"/>
              <a:t>ES fondu ieviešanas nodaļas vadītāja</a:t>
            </a:r>
          </a:p>
          <a:p>
            <a:pPr algn="ctr"/>
            <a:endParaRPr lang="lv-LV" sz="1400" dirty="0"/>
          </a:p>
          <a:p>
            <a:pPr algn="ctr"/>
            <a:r>
              <a:rPr lang="lv-LV" sz="1400" dirty="0"/>
              <a:t>Dace.Brige@vm.gov.lv</a:t>
            </a:r>
          </a:p>
          <a:p>
            <a:pPr algn="ctr"/>
            <a:r>
              <a:rPr lang="lv-LV" sz="1400" dirty="0"/>
              <a:t>Tālr. 67876085</a:t>
            </a:r>
          </a:p>
        </p:txBody>
      </p:sp>
      <p:cxnSp>
        <p:nvCxnSpPr>
          <p:cNvPr id="5" name="Taisns savienotājs 4">
            <a:extLst>
              <a:ext uri="{FF2B5EF4-FFF2-40B4-BE49-F238E27FC236}">
                <a16:creationId xmlns:a16="http://schemas.microsoft.com/office/drawing/2014/main" id="{03A6816E-DC28-2B95-BE27-5BE9D44B756B}"/>
              </a:ext>
            </a:extLst>
          </p:cNvPr>
          <p:cNvCxnSpPr/>
          <p:nvPr/>
        </p:nvCxnSpPr>
        <p:spPr>
          <a:xfrm>
            <a:off x="1066800" y="3276600"/>
            <a:ext cx="6934200" cy="0"/>
          </a:xfrm>
          <a:prstGeom prst="line">
            <a:avLst/>
          </a:prstGeom>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3888384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02EA8-7AFE-9E8B-DDF9-9C43A0C7913A}"/>
              </a:ext>
            </a:extLst>
          </p:cNvPr>
          <p:cNvSpPr>
            <a:spLocks noGrp="1"/>
          </p:cNvSpPr>
          <p:nvPr>
            <p:ph type="title"/>
          </p:nvPr>
        </p:nvSpPr>
        <p:spPr/>
        <p:txBody>
          <a:bodyPr>
            <a:normAutofit/>
          </a:bodyPr>
          <a:lstStyle/>
          <a:p>
            <a:r>
              <a:rPr lang="lv-LV" sz="2500" dirty="0"/>
              <a:t>Regulējošie dokumenti</a:t>
            </a:r>
          </a:p>
        </p:txBody>
      </p:sp>
      <p:pic>
        <p:nvPicPr>
          <p:cNvPr id="6" name="Content Placeholder 5">
            <a:extLst>
              <a:ext uri="{FF2B5EF4-FFF2-40B4-BE49-F238E27FC236}">
                <a16:creationId xmlns:a16="http://schemas.microsoft.com/office/drawing/2014/main" id="{DE83755F-6912-E120-6D46-0FE3B77F15B1}"/>
              </a:ext>
            </a:extLst>
          </p:cNvPr>
          <p:cNvPicPr>
            <a:picLocks noGrp="1" noChangeAspect="1"/>
          </p:cNvPicPr>
          <p:nvPr>
            <p:ph idx="1"/>
          </p:nvPr>
        </p:nvPicPr>
        <p:blipFill>
          <a:blip r:embed="rId2"/>
          <a:stretch>
            <a:fillRect/>
          </a:stretch>
        </p:blipFill>
        <p:spPr>
          <a:xfrm>
            <a:off x="5924368" y="1524001"/>
            <a:ext cx="2914831" cy="3657600"/>
          </a:xfrm>
          <a:prstGeom prst="rect">
            <a:avLst/>
          </a:prstGeom>
        </p:spPr>
      </p:pic>
      <p:sp>
        <p:nvSpPr>
          <p:cNvPr id="5" name="Slide Number Placeholder 4">
            <a:extLst>
              <a:ext uri="{FF2B5EF4-FFF2-40B4-BE49-F238E27FC236}">
                <a16:creationId xmlns:a16="http://schemas.microsoft.com/office/drawing/2014/main" id="{D54374B2-63B7-B832-1A30-2E98CE6948E6}"/>
              </a:ext>
            </a:extLst>
          </p:cNvPr>
          <p:cNvSpPr>
            <a:spLocks noGrp="1"/>
          </p:cNvSpPr>
          <p:nvPr>
            <p:ph type="sldNum" sz="quarter" idx="12"/>
          </p:nvPr>
        </p:nvSpPr>
        <p:spPr>
          <a:xfrm>
            <a:off x="6705600" y="6302703"/>
            <a:ext cx="2133600" cy="365123"/>
          </a:xfrm>
        </p:spPr>
        <p:txBody>
          <a:bodyPr/>
          <a:lstStyle/>
          <a:p>
            <a:fld id="{B6F15528-21DE-4FAA-801E-634DDDAF4B2B}" type="slidenum">
              <a:rPr lang="en-US" smtClean="0"/>
              <a:pPr/>
              <a:t>2</a:t>
            </a:fld>
            <a:endParaRPr lang="en-US" dirty="0"/>
          </a:p>
        </p:txBody>
      </p:sp>
      <p:sp>
        <p:nvSpPr>
          <p:cNvPr id="8" name="TextBox 7">
            <a:extLst>
              <a:ext uri="{FF2B5EF4-FFF2-40B4-BE49-F238E27FC236}">
                <a16:creationId xmlns:a16="http://schemas.microsoft.com/office/drawing/2014/main" id="{C7B84B12-9089-C900-9AFD-EFF49567221C}"/>
              </a:ext>
            </a:extLst>
          </p:cNvPr>
          <p:cNvSpPr txBox="1"/>
          <p:nvPr/>
        </p:nvSpPr>
        <p:spPr>
          <a:xfrm>
            <a:off x="265667" y="1571886"/>
            <a:ext cx="5314768" cy="4767459"/>
          </a:xfrm>
          <a:prstGeom prst="rect">
            <a:avLst/>
          </a:prstGeom>
          <a:noFill/>
        </p:spPr>
        <p:txBody>
          <a:bodyPr wrap="square">
            <a:spAutoFit/>
          </a:bodyPr>
          <a:lstStyle/>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rPr>
              <a:t>Ministru kabineta 15.08.2023. noteikumi </a:t>
            </a:r>
            <a:r>
              <a:rPr kumimoji="0" lang="lv-LV" sz="16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rPr>
              <a:t>Nr. 462 </a:t>
            </a:r>
            <a:endParaRPr kumimoji="0" lang="lv-LV"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endParaRP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lv-LV" sz="8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endParaRP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rPr>
              <a:t>Projektu iesniegumu atlases nolikums</a:t>
            </a:r>
            <a:endParaRPr kumimoji="0" lang="lv-LV"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endParaRP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endParaRP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rPr>
              <a:t>Infrastruktūras izmantošanas valsts apmaksāto pakalpojumu sniegšanai un citu darbību veikšanai proporcijas aprēķināšanas un aprēķina iekļaušanas projekta iesnieguma veidlapā metodika (VM 11.09.2023. iekšējais normatīvais akts Nr. 01-01.1/118)</a:t>
            </a: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endParaRP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rPr>
              <a:t>Papildinošās saimnieciskās darbības aprēķina metodika (Valsts tiesu medicīnas ekspertīzes centram, turpmāk- VTMEC) </a:t>
            </a: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endParaRPr>
          </a:p>
          <a:p>
            <a:pPr marL="285750" marR="0" lvl="0" indent="-285750" algn="just" defTabSz="939575"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Ārstniecības procesam tieši nepieciešamo medicīnisko tehnoloģiju, kuru vienas vienības piegādes izmaksas pārsniedz 20 000 </a:t>
            </a:r>
            <a:r>
              <a:rPr kumimoji="0" lang="lv-LV"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euro</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iegādes saskaņošanas kārtība</a:t>
            </a:r>
          </a:p>
          <a:p>
            <a:pPr marR="0" lvl="0" algn="just" defTabSz="939575" rtl="0" eaLnBrk="1" fontAlgn="auto" latinLnBrk="0" hangingPunct="1">
              <a:lnSpc>
                <a:spcPct val="90000"/>
              </a:lnSpc>
              <a:spcBef>
                <a:spcPts val="1200"/>
              </a:spcBef>
              <a:spcAft>
                <a:spcPts val="0"/>
              </a:spcAft>
              <a:buClrTx/>
              <a:buSzTx/>
              <a:tabLst/>
              <a:defRPr/>
            </a:pPr>
            <a:r>
              <a:rPr kumimoji="0" lang="lv-LV"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Times New Roman" pitchFamily="18" charset="0"/>
              </a:rPr>
              <a:t>Informācija pieejama Veselības ministrijas mājas lapā https://www.vm.gov.lv/lv/4111-arstniecibas-iestazu-infrastrukturas-attistiba </a:t>
            </a:r>
          </a:p>
        </p:txBody>
      </p:sp>
      <p:pic>
        <p:nvPicPr>
          <p:cNvPr id="3" name="Attēls 2">
            <a:extLst>
              <a:ext uri="{FF2B5EF4-FFF2-40B4-BE49-F238E27FC236}">
                <a16:creationId xmlns:a16="http://schemas.microsoft.com/office/drawing/2014/main" id="{8A8D65CB-E8E2-36B9-2FB9-8E142897EAD7}"/>
              </a:ext>
            </a:extLst>
          </p:cNvPr>
          <p:cNvPicPr>
            <a:picLocks noChangeAspect="1"/>
          </p:cNvPicPr>
          <p:nvPr/>
        </p:nvPicPr>
        <p:blipFill>
          <a:blip r:embed="rId3"/>
          <a:stretch>
            <a:fillRect/>
          </a:stretch>
        </p:blipFill>
        <p:spPr>
          <a:xfrm>
            <a:off x="0" y="6614160"/>
            <a:ext cx="9144000" cy="243840"/>
          </a:xfrm>
          <a:prstGeom prst="rect">
            <a:avLst/>
          </a:prstGeom>
        </p:spPr>
      </p:pic>
    </p:spTree>
    <p:extLst>
      <p:ext uri="{BB962C8B-B14F-4D97-AF65-F5344CB8AC3E}">
        <p14:creationId xmlns:p14="http://schemas.microsoft.com/office/powerpoint/2010/main" val="1161240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0F4A7-E67F-2B85-87E3-7F6964E59AF2}"/>
              </a:ext>
            </a:extLst>
          </p:cNvPr>
          <p:cNvSpPr>
            <a:spLocks noGrp="1"/>
          </p:cNvSpPr>
          <p:nvPr>
            <p:ph type="title"/>
          </p:nvPr>
        </p:nvSpPr>
        <p:spPr>
          <a:xfrm>
            <a:off x="11723" y="1905000"/>
            <a:ext cx="2895600" cy="3200400"/>
          </a:xfrm>
        </p:spPr>
        <p:txBody>
          <a:bodyPr>
            <a:normAutofit/>
          </a:bodyPr>
          <a:lstStyle/>
          <a:p>
            <a:r>
              <a:rPr lang="lv-LV" sz="2500" dirty="0"/>
              <a:t>Pasākuma mērķis</a:t>
            </a:r>
            <a:br>
              <a:rPr lang="lv-LV" sz="2500" dirty="0"/>
            </a:br>
            <a:br>
              <a:rPr lang="lv-LV" sz="2500" dirty="0"/>
            </a:br>
            <a:r>
              <a:rPr lang="lv-LV" sz="2500" dirty="0"/>
              <a:t> mērķa grupa</a:t>
            </a:r>
            <a:br>
              <a:rPr lang="lv-LV" sz="2500" dirty="0"/>
            </a:br>
            <a:br>
              <a:rPr lang="lv-LV" sz="2500" dirty="0"/>
            </a:br>
            <a:r>
              <a:rPr lang="lv-LV" sz="2500" dirty="0"/>
              <a:t> rādītāji</a:t>
            </a:r>
          </a:p>
        </p:txBody>
      </p:sp>
      <p:sp>
        <p:nvSpPr>
          <p:cNvPr id="3" name="Content Placeholder 2">
            <a:extLst>
              <a:ext uri="{FF2B5EF4-FFF2-40B4-BE49-F238E27FC236}">
                <a16:creationId xmlns:a16="http://schemas.microsoft.com/office/drawing/2014/main" id="{19193AA6-2C4D-1EF2-03FD-3F16BFE1622E}"/>
              </a:ext>
            </a:extLst>
          </p:cNvPr>
          <p:cNvSpPr>
            <a:spLocks noGrp="1"/>
          </p:cNvSpPr>
          <p:nvPr>
            <p:ph idx="1"/>
          </p:nvPr>
        </p:nvSpPr>
        <p:spPr>
          <a:xfrm>
            <a:off x="3276600" y="609600"/>
            <a:ext cx="5410200" cy="5867400"/>
          </a:xfrm>
        </p:spPr>
        <p:txBody>
          <a:bodyPr>
            <a:normAutofit/>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lv-LV" sz="1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Pasākuma </a:t>
            </a:r>
            <a:r>
              <a:rPr kumimoji="0" lang="lv-LV"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mērķis</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ir nodrošināt vienlīdzīgu piekļuvi veselības aprūpei un stiprināt veselības sistēmu, attīstot veselības aprūpes infrastruktūru</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kumimoji="0" lang="en-GB"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Pasākuma </a:t>
            </a:r>
            <a:r>
              <a:rPr kumimoji="0" lang="lv-LV"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mērķa grupa </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ir visi Latvijas iedzīvotāji, veselības aprūpes pakalpojumu sniedzēji, Veselības ministrijas padotības iestādes, ārstniecības iestādes</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4.1.1.1. pasākuma pirmās kārtas ietvaros sasniedzamais </a:t>
            </a:r>
            <a:r>
              <a:rPr kumimoji="0" lang="lv-LV"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iznākuma rādītājs </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ir </a:t>
            </a:r>
            <a:r>
              <a:rPr kumimoji="0" lang="lv-LV"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“Jaunu vai modernizētu veselības aprūpes iestāžu kapacitāte”</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 līdz 31.12.2029. sasniegt, ka pasākuma ietvaros izveidotās vai uzlabotās veselības aprūpes iestādes vismaz vienu reizi gada laikā apmeklē 2 226 984 iedzīvotāji</a:t>
            </a: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endParaRPr kumimoji="0" lang="lv-LV" sz="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kumimoji="0" lang="lv-LV"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Specifiskā atbalsta mērķa rezultāta rādītājs </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ir “</a:t>
            </a:r>
            <a:r>
              <a:rPr kumimoji="0" lang="lv-LV" sz="1600" b="0" i="1"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Personu skaits gadā, kuras izmanto jaunu vai modernizētu veselības aprūpes iestāžu pakalpojumus”</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 līdz 31.12.2029. sasniegt 3 878 460 personu gadā, ko iegūst, īstenojot 4.1.1.1., 4.1.1.2., 4.1.1.3. un 4.1.1.6. pasākumu, tai skaitā 4.1.1.1. pasākuma pirmās kārtas ietvaros – 2 024 531 persona gadā</a:t>
            </a:r>
          </a:p>
          <a:p>
            <a:endParaRPr lang="lv-LV" dirty="0"/>
          </a:p>
        </p:txBody>
      </p:sp>
      <p:sp>
        <p:nvSpPr>
          <p:cNvPr id="5" name="Slide Number Placeholder 4">
            <a:extLst>
              <a:ext uri="{FF2B5EF4-FFF2-40B4-BE49-F238E27FC236}">
                <a16:creationId xmlns:a16="http://schemas.microsoft.com/office/drawing/2014/main" id="{DFD34ABE-95F9-12C7-987C-AC03FF640382}"/>
              </a:ext>
            </a:extLst>
          </p:cNvPr>
          <p:cNvSpPr>
            <a:spLocks noGrp="1"/>
          </p:cNvSpPr>
          <p:nvPr>
            <p:ph type="sldNum" sz="quarter" idx="12"/>
          </p:nvPr>
        </p:nvSpPr>
        <p:spPr>
          <a:xfrm>
            <a:off x="6558064" y="6281802"/>
            <a:ext cx="2133600" cy="365123"/>
          </a:xfrm>
        </p:spPr>
        <p:txBody>
          <a:bodyPr/>
          <a:lstStyle/>
          <a:p>
            <a:fld id="{B6F15528-21DE-4FAA-801E-634DDDAF4B2B}" type="slidenum">
              <a:rPr lang="en-US" smtClean="0"/>
              <a:pPr/>
              <a:t>3</a:t>
            </a:fld>
            <a:endParaRPr lang="en-US" dirty="0"/>
          </a:p>
        </p:txBody>
      </p:sp>
      <p:cxnSp>
        <p:nvCxnSpPr>
          <p:cNvPr id="10" name="Taisns savienotājs 9">
            <a:extLst>
              <a:ext uri="{FF2B5EF4-FFF2-40B4-BE49-F238E27FC236}">
                <a16:creationId xmlns:a16="http://schemas.microsoft.com/office/drawing/2014/main" id="{9EE13BF1-383D-E0D6-40ED-98BCBE6EEF17}"/>
              </a:ext>
            </a:extLst>
          </p:cNvPr>
          <p:cNvCxnSpPr/>
          <p:nvPr/>
        </p:nvCxnSpPr>
        <p:spPr>
          <a:xfrm>
            <a:off x="3048000" y="914400"/>
            <a:ext cx="0" cy="5181600"/>
          </a:xfrm>
          <a:prstGeom prst="line">
            <a:avLst/>
          </a:prstGeom>
        </p:spPr>
        <p:style>
          <a:lnRef idx="2">
            <a:schemeClr val="accent2"/>
          </a:lnRef>
          <a:fillRef idx="0">
            <a:schemeClr val="accent2"/>
          </a:fillRef>
          <a:effectRef idx="1">
            <a:schemeClr val="accent2"/>
          </a:effectRef>
          <a:fontRef idx="minor">
            <a:schemeClr val="tx1"/>
          </a:fontRef>
        </p:style>
      </p:cxnSp>
      <p:pic>
        <p:nvPicPr>
          <p:cNvPr id="12" name="Attēls 11">
            <a:extLst>
              <a:ext uri="{FF2B5EF4-FFF2-40B4-BE49-F238E27FC236}">
                <a16:creationId xmlns:a16="http://schemas.microsoft.com/office/drawing/2014/main" id="{1BEB4307-96B5-B358-B9A4-BCE5D70DA3C8}"/>
              </a:ext>
            </a:extLst>
          </p:cNvPr>
          <p:cNvPicPr>
            <a:picLocks noChangeAspect="1"/>
          </p:cNvPicPr>
          <p:nvPr/>
        </p:nvPicPr>
        <p:blipFill>
          <a:blip r:embed="rId2"/>
          <a:stretch>
            <a:fillRect/>
          </a:stretch>
        </p:blipFill>
        <p:spPr>
          <a:xfrm>
            <a:off x="11723" y="6662478"/>
            <a:ext cx="9144000" cy="243840"/>
          </a:xfrm>
          <a:prstGeom prst="rect">
            <a:avLst/>
          </a:prstGeom>
        </p:spPr>
      </p:pic>
    </p:spTree>
    <p:extLst>
      <p:ext uri="{BB962C8B-B14F-4D97-AF65-F5344CB8AC3E}">
        <p14:creationId xmlns:p14="http://schemas.microsoft.com/office/powerpoint/2010/main" val="2241810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098C4-16D9-22A0-5898-6F29006CC83B}"/>
              </a:ext>
            </a:extLst>
          </p:cNvPr>
          <p:cNvSpPr>
            <a:spLocks noGrp="1"/>
          </p:cNvSpPr>
          <p:nvPr>
            <p:ph type="title"/>
          </p:nvPr>
        </p:nvSpPr>
        <p:spPr/>
        <p:txBody>
          <a:bodyPr>
            <a:normAutofit/>
          </a:bodyPr>
          <a:lstStyle/>
          <a:p>
            <a:r>
              <a:rPr lang="lv-LV" sz="2500" dirty="0"/>
              <a:t>4.1.1.1. pasākuma 1.kārtas</a:t>
            </a:r>
            <a:br>
              <a:rPr lang="lv-LV" sz="2500" dirty="0"/>
            </a:br>
            <a:r>
              <a:rPr lang="lv-LV" sz="2500" dirty="0">
                <a:solidFill>
                  <a:prstClr val="black"/>
                </a:solidFill>
                <a:ea typeface="Cambria" panose="02040503050406030204" pitchFamily="18" charset="0"/>
              </a:rPr>
              <a:t>fi</a:t>
            </a:r>
            <a:r>
              <a:rPr kumimoji="0" lang="lv-LV" sz="2500" b="1" i="0" u="none" strike="noStrike" kern="1200" cap="none" spc="0" normalizeH="0" baseline="0" dirty="0">
                <a:ln>
                  <a:noFill/>
                </a:ln>
                <a:solidFill>
                  <a:prstClr val="black"/>
                </a:solidFill>
                <a:uLnTx/>
                <a:uFillTx/>
                <a:ea typeface="Cambria" panose="02040503050406030204" pitchFamily="18" charset="0"/>
              </a:rPr>
              <a:t>nansējuma</a:t>
            </a:r>
            <a:r>
              <a:rPr kumimoji="0" lang="lv-LV" sz="2500" b="1" i="0" u="none" strike="noStrike" kern="1200" cap="none" spc="0" normalizeH="0" baseline="0" noProof="0" dirty="0">
                <a:ln>
                  <a:noFill/>
                </a:ln>
                <a:solidFill>
                  <a:prstClr val="black"/>
                </a:solidFill>
                <a:uLnTx/>
                <a:uFillTx/>
                <a:ea typeface="Cambria" panose="02040503050406030204" pitchFamily="18" charset="0"/>
              </a:rPr>
              <a:t> avoti un attiecināmība</a:t>
            </a:r>
            <a:endParaRPr lang="lv-LV" sz="2500" dirty="0"/>
          </a:p>
        </p:txBody>
      </p:sp>
      <p:sp>
        <p:nvSpPr>
          <p:cNvPr id="3" name="Content Placeholder 2">
            <a:extLst>
              <a:ext uri="{FF2B5EF4-FFF2-40B4-BE49-F238E27FC236}">
                <a16:creationId xmlns:a16="http://schemas.microsoft.com/office/drawing/2014/main" id="{5AC148E9-4757-FAEB-C104-8BF19DC21EB3}"/>
              </a:ext>
            </a:extLst>
          </p:cNvPr>
          <p:cNvSpPr>
            <a:spLocks noGrp="1"/>
          </p:cNvSpPr>
          <p:nvPr>
            <p:ph idx="1"/>
          </p:nvPr>
        </p:nvSpPr>
        <p:spPr>
          <a:xfrm>
            <a:off x="228600" y="1706075"/>
            <a:ext cx="8573814" cy="3581400"/>
          </a:xfrm>
        </p:spPr>
        <p:txBody>
          <a:bodyPr>
            <a:normAutofit/>
          </a:bodyPr>
          <a:lstStyle/>
          <a:p>
            <a:pPr marL="0" indent="0">
              <a:buNone/>
            </a:pPr>
            <a:endParaRPr lang="lv-LV" sz="1700" u="sng" dirty="0"/>
          </a:p>
          <a:p>
            <a:pPr marL="0" indent="0">
              <a:buNone/>
            </a:pPr>
            <a:r>
              <a:rPr lang="lv-LV" sz="1600" dirty="0"/>
              <a:t>Kopējais finansējums </a:t>
            </a:r>
            <a:r>
              <a:rPr lang="lv-LV" sz="1600" b="1" dirty="0"/>
              <a:t> 96 688 876 </a:t>
            </a:r>
            <a:r>
              <a:rPr lang="lv-LV" sz="1600" i="1" dirty="0"/>
              <a:t>euro, </a:t>
            </a:r>
            <a:r>
              <a:rPr lang="lv-LV" sz="1600" dirty="0"/>
              <a:t>tai skaitā:</a:t>
            </a:r>
          </a:p>
          <a:p>
            <a:pPr marL="0" indent="0">
              <a:buNone/>
            </a:pPr>
            <a:endParaRPr lang="lv-LV" sz="1600" dirty="0"/>
          </a:p>
          <a:p>
            <a:pPr>
              <a:buFont typeface="Wingdings" panose="05000000000000000000" pitchFamily="2" charset="2"/>
              <a:buChar char="ü"/>
            </a:pPr>
            <a:endParaRPr lang="lv-LV" sz="1700" dirty="0"/>
          </a:p>
          <a:p>
            <a:endParaRPr lang="lv-LV" sz="1600" dirty="0"/>
          </a:p>
          <a:p>
            <a:pPr marL="0" indent="0">
              <a:buNone/>
            </a:pPr>
            <a:endParaRPr lang="lv-LV" sz="1600" u="sng" dirty="0"/>
          </a:p>
          <a:p>
            <a:pPr marL="0" indent="0">
              <a:buNone/>
            </a:pPr>
            <a:endParaRPr lang="lv-LV" sz="1600" dirty="0"/>
          </a:p>
          <a:p>
            <a:pPr marL="0" indent="0">
              <a:buNone/>
            </a:pPr>
            <a:r>
              <a:rPr lang="lv-LV" sz="1600" b="1" dirty="0"/>
              <a:t>Attiecināmības nosacījumi</a:t>
            </a:r>
          </a:p>
          <a:p>
            <a:pPr algn="just" defTabSz="914400">
              <a:lnSpc>
                <a:spcPct val="90000"/>
              </a:lnSpc>
              <a:spcBef>
                <a:spcPts val="1000"/>
              </a:spcBef>
              <a:buFont typeface="Wingdings" panose="05000000000000000000" pitchFamily="2" charset="2"/>
              <a:buChar char="ü"/>
              <a:defRPr/>
            </a:pPr>
            <a:r>
              <a:rPr lang="lv-LV" sz="1600" dirty="0">
                <a:solidFill>
                  <a:prstClr val="black"/>
                </a:solidFill>
                <a:ea typeface="Cambria" panose="02040503050406030204" pitchFamily="18" charset="0"/>
              </a:rPr>
              <a:t>attiecināmas izmaksas, kas radušās </a:t>
            </a:r>
            <a:r>
              <a:rPr lang="lv-LV" sz="1600" b="1" dirty="0">
                <a:solidFill>
                  <a:prstClr val="black"/>
                </a:solidFill>
                <a:ea typeface="Cambria" panose="02040503050406030204" pitchFamily="18" charset="0"/>
              </a:rPr>
              <a:t>pēc 01.12.2021.</a:t>
            </a:r>
            <a:endParaRPr lang="lv-LV" sz="1600" dirty="0">
              <a:solidFill>
                <a:prstClr val="black"/>
              </a:solidFill>
              <a:ea typeface="Cambria" panose="02040503050406030204" pitchFamily="18" charset="0"/>
            </a:endParaRPr>
          </a:p>
          <a:p>
            <a:pPr marR="0" lvl="0" algn="just" defTabSz="914400" rtl="0" eaLnBrk="1" fontAlgn="auto" latinLnBrk="0" hangingPunct="1">
              <a:lnSpc>
                <a:spcPct val="90000"/>
              </a:lnSpc>
              <a:spcBef>
                <a:spcPts val="1000"/>
              </a:spcBef>
              <a:spcAft>
                <a:spcPts val="0"/>
              </a:spcAft>
              <a:buClrTx/>
              <a:buSzTx/>
              <a:buFont typeface="Wingdings" panose="05000000000000000000" pitchFamily="2" charset="2"/>
              <a:buChar char="ü"/>
              <a:tabLst/>
              <a:defRPr/>
            </a:pPr>
            <a:r>
              <a:rPr lang="lv-LV" sz="1600" dirty="0">
                <a:solidFill>
                  <a:prstClr val="black"/>
                </a:solidFill>
                <a:ea typeface="Cambria" panose="02040503050406030204" pitchFamily="18" charset="0"/>
              </a:rPr>
              <a:t>attiecināmi</a:t>
            </a:r>
            <a:r>
              <a:rPr lang="lv-LV" sz="1600" b="1" dirty="0">
                <a:solidFill>
                  <a:prstClr val="black"/>
                </a:solidFill>
                <a:ea typeface="Cambria" panose="02040503050406030204" pitchFamily="18" charset="0"/>
              </a:rPr>
              <a:t> </a:t>
            </a:r>
            <a:r>
              <a:rPr kumimoji="0" lang="lv-LV" sz="1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pievienotās vērtības nodokļa maksājumi</a:t>
            </a:r>
            <a:r>
              <a:rPr kumimoji="0" lang="lv-LV" sz="1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kas tiešā veidā saistīti ar projektu, ja finansējuma saņēmējs tos nevar atgūt atbilstoši normatīvajiem aktiem par pievienotās vērtības nodokli.</a:t>
            </a:r>
          </a:p>
          <a:p>
            <a:pPr marL="0" indent="0">
              <a:buNone/>
            </a:pPr>
            <a:endParaRPr lang="lv-LV" dirty="0"/>
          </a:p>
        </p:txBody>
      </p:sp>
      <p:sp>
        <p:nvSpPr>
          <p:cNvPr id="5" name="Slide Number Placeholder 4">
            <a:extLst>
              <a:ext uri="{FF2B5EF4-FFF2-40B4-BE49-F238E27FC236}">
                <a16:creationId xmlns:a16="http://schemas.microsoft.com/office/drawing/2014/main" id="{43CCD7FC-ED8D-8AF1-D162-5C69159C8B92}"/>
              </a:ext>
            </a:extLst>
          </p:cNvPr>
          <p:cNvSpPr>
            <a:spLocks noGrp="1"/>
          </p:cNvSpPr>
          <p:nvPr>
            <p:ph type="sldNum" sz="quarter" idx="12"/>
          </p:nvPr>
        </p:nvSpPr>
        <p:spPr>
          <a:xfrm>
            <a:off x="6553200" y="6274166"/>
            <a:ext cx="2133600" cy="365123"/>
          </a:xfrm>
        </p:spPr>
        <p:txBody>
          <a:bodyPr/>
          <a:lstStyle/>
          <a:p>
            <a:fld id="{B6F15528-21DE-4FAA-801E-634DDDAF4B2B}" type="slidenum">
              <a:rPr lang="en-US" smtClean="0"/>
              <a:pPr/>
              <a:t>4</a:t>
            </a:fld>
            <a:endParaRPr lang="en-US" dirty="0"/>
          </a:p>
        </p:txBody>
      </p:sp>
      <p:pic>
        <p:nvPicPr>
          <p:cNvPr id="4" name="Attēls 3">
            <a:extLst>
              <a:ext uri="{FF2B5EF4-FFF2-40B4-BE49-F238E27FC236}">
                <a16:creationId xmlns:a16="http://schemas.microsoft.com/office/drawing/2014/main" id="{7BA370B3-B50A-1868-3F50-E27EA43B04E2}"/>
              </a:ext>
            </a:extLst>
          </p:cNvPr>
          <p:cNvPicPr>
            <a:picLocks noChangeAspect="1"/>
          </p:cNvPicPr>
          <p:nvPr/>
        </p:nvPicPr>
        <p:blipFill>
          <a:blip r:embed="rId2"/>
          <a:stretch>
            <a:fillRect/>
          </a:stretch>
        </p:blipFill>
        <p:spPr>
          <a:xfrm>
            <a:off x="0" y="6639289"/>
            <a:ext cx="9144000" cy="243840"/>
          </a:xfrm>
          <a:prstGeom prst="rect">
            <a:avLst/>
          </a:prstGeom>
        </p:spPr>
      </p:pic>
      <p:cxnSp>
        <p:nvCxnSpPr>
          <p:cNvPr id="17" name="Taisns savienotājs 16">
            <a:extLst>
              <a:ext uri="{FF2B5EF4-FFF2-40B4-BE49-F238E27FC236}">
                <a16:creationId xmlns:a16="http://schemas.microsoft.com/office/drawing/2014/main" id="{6D8C0371-9F07-D8BB-E95E-71FEB75868E0}"/>
              </a:ext>
            </a:extLst>
          </p:cNvPr>
          <p:cNvCxnSpPr>
            <a:cxnSpLocks/>
          </p:cNvCxnSpPr>
          <p:nvPr/>
        </p:nvCxnSpPr>
        <p:spPr>
          <a:xfrm>
            <a:off x="341586" y="1828800"/>
            <a:ext cx="8305800" cy="0"/>
          </a:xfrm>
          <a:prstGeom prst="line">
            <a:avLst/>
          </a:prstGeom>
          <a:ln/>
        </p:spPr>
        <p:style>
          <a:lnRef idx="2">
            <a:schemeClr val="accent2"/>
          </a:lnRef>
          <a:fillRef idx="0">
            <a:schemeClr val="accent2"/>
          </a:fillRef>
          <a:effectRef idx="1">
            <a:schemeClr val="accent2"/>
          </a:effectRef>
          <a:fontRef idx="minor">
            <a:schemeClr val="tx1"/>
          </a:fontRef>
        </p:style>
      </p:cxnSp>
      <p:grpSp>
        <p:nvGrpSpPr>
          <p:cNvPr id="20" name="Grupa 19">
            <a:extLst>
              <a:ext uri="{FF2B5EF4-FFF2-40B4-BE49-F238E27FC236}">
                <a16:creationId xmlns:a16="http://schemas.microsoft.com/office/drawing/2014/main" id="{852B93A9-0C7E-A523-955A-29B5518E1E46}"/>
              </a:ext>
            </a:extLst>
          </p:cNvPr>
          <p:cNvGrpSpPr/>
          <p:nvPr/>
        </p:nvGrpSpPr>
        <p:grpSpPr>
          <a:xfrm>
            <a:off x="228600" y="2650110"/>
            <a:ext cx="7315200" cy="338554"/>
            <a:chOff x="110246" y="2617477"/>
            <a:chExt cx="7315200" cy="338554"/>
          </a:xfrm>
        </p:grpSpPr>
        <p:sp>
          <p:nvSpPr>
            <p:cNvPr id="13" name="Bultiņa: pa labi 12">
              <a:extLst>
                <a:ext uri="{FF2B5EF4-FFF2-40B4-BE49-F238E27FC236}">
                  <a16:creationId xmlns:a16="http://schemas.microsoft.com/office/drawing/2014/main" id="{BA9BE0BE-28A4-8B84-F963-D9D9B771F88E}"/>
                </a:ext>
              </a:extLst>
            </p:cNvPr>
            <p:cNvSpPr/>
            <p:nvPr/>
          </p:nvSpPr>
          <p:spPr>
            <a:xfrm>
              <a:off x="1600200" y="2697367"/>
              <a:ext cx="609600" cy="228600"/>
            </a:xfrm>
            <a:prstGeom prst="rightArrow">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9" name="TextBox 18">
              <a:extLst>
                <a:ext uri="{FF2B5EF4-FFF2-40B4-BE49-F238E27FC236}">
                  <a16:creationId xmlns:a16="http://schemas.microsoft.com/office/drawing/2014/main" id="{7D80DCB8-B7B2-F909-B5EB-71957A4052B1}"/>
                </a:ext>
              </a:extLst>
            </p:cNvPr>
            <p:cNvSpPr txBox="1"/>
            <p:nvPr/>
          </p:nvSpPr>
          <p:spPr>
            <a:xfrm>
              <a:off x="110246" y="2617477"/>
              <a:ext cx="7315200" cy="338554"/>
            </a:xfrm>
            <a:prstGeom prst="rect">
              <a:avLst/>
            </a:prstGeom>
            <a:noFill/>
          </p:spPr>
          <p:txBody>
            <a:bodyPr wrap="square" rtlCol="0">
              <a:spAutoFit/>
            </a:bodyPr>
            <a:lstStyle/>
            <a:p>
              <a:pPr>
                <a:buFont typeface="Wingdings" panose="05000000000000000000" pitchFamily="2" charset="2"/>
                <a:buChar char="ü"/>
              </a:pPr>
              <a:r>
                <a:rPr lang="lv-LV" sz="1600" dirty="0">
                  <a:latin typeface="Cambria" panose="02040503050406030204" pitchFamily="18" charset="0"/>
                  <a:ea typeface="Cambria" panose="02040503050406030204" pitchFamily="18" charset="0"/>
                </a:rPr>
                <a:t>   ERAF   85%                   </a:t>
              </a:r>
              <a:r>
                <a:rPr lang="lv-LV" sz="1600" b="1" dirty="0">
                  <a:latin typeface="Cambria" panose="02040503050406030204" pitchFamily="18" charset="0"/>
                  <a:ea typeface="Cambria" panose="02040503050406030204" pitchFamily="18" charset="0"/>
                </a:rPr>
                <a:t>82 185 545 </a:t>
              </a:r>
              <a:r>
                <a:rPr lang="lv-LV" sz="1600" i="1" dirty="0">
                  <a:latin typeface="Cambria" panose="02040503050406030204" pitchFamily="18" charset="0"/>
                  <a:ea typeface="Cambria" panose="02040503050406030204" pitchFamily="18" charset="0"/>
                </a:rPr>
                <a:t>euro </a:t>
              </a:r>
            </a:p>
          </p:txBody>
        </p:sp>
      </p:grpSp>
      <p:grpSp>
        <p:nvGrpSpPr>
          <p:cNvPr id="22" name="Grupa 21">
            <a:extLst>
              <a:ext uri="{FF2B5EF4-FFF2-40B4-BE49-F238E27FC236}">
                <a16:creationId xmlns:a16="http://schemas.microsoft.com/office/drawing/2014/main" id="{27532C5A-BBFD-2C18-FDE3-681AF68884D3}"/>
              </a:ext>
            </a:extLst>
          </p:cNvPr>
          <p:cNvGrpSpPr/>
          <p:nvPr/>
        </p:nvGrpSpPr>
        <p:grpSpPr>
          <a:xfrm>
            <a:off x="228600" y="2958601"/>
            <a:ext cx="5791200" cy="2554545"/>
            <a:chOff x="546538" y="5980799"/>
            <a:chExt cx="5943600" cy="3087927"/>
          </a:xfrm>
        </p:grpSpPr>
        <p:sp>
          <p:nvSpPr>
            <p:cNvPr id="15" name="Bultiņa: pa labi 14">
              <a:extLst>
                <a:ext uri="{FF2B5EF4-FFF2-40B4-BE49-F238E27FC236}">
                  <a16:creationId xmlns:a16="http://schemas.microsoft.com/office/drawing/2014/main" id="{66C16B12-4018-FF53-C088-C6BFEDACA134}"/>
                </a:ext>
              </a:extLst>
            </p:cNvPr>
            <p:cNvSpPr/>
            <p:nvPr/>
          </p:nvSpPr>
          <p:spPr>
            <a:xfrm>
              <a:off x="3657600" y="6116813"/>
              <a:ext cx="609600" cy="228600"/>
            </a:xfrm>
            <a:prstGeom prst="rightArrow">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1" name="TextBox 20">
              <a:extLst>
                <a:ext uri="{FF2B5EF4-FFF2-40B4-BE49-F238E27FC236}">
                  <a16:creationId xmlns:a16="http://schemas.microsoft.com/office/drawing/2014/main" id="{07B16179-549D-F7C7-2FAA-275C310FE151}"/>
                </a:ext>
              </a:extLst>
            </p:cNvPr>
            <p:cNvSpPr txBox="1"/>
            <p:nvPr/>
          </p:nvSpPr>
          <p:spPr>
            <a:xfrm>
              <a:off x="546538" y="5980799"/>
              <a:ext cx="5943600" cy="3087927"/>
            </a:xfrm>
            <a:prstGeom prst="rect">
              <a:avLst/>
            </a:prstGeom>
            <a:noFill/>
          </p:spPr>
          <p:txBody>
            <a:bodyPr wrap="square" rtlCol="0">
              <a:spAutoFit/>
            </a:bodyPr>
            <a:lstStyle/>
            <a:p>
              <a:pPr marL="285750" indent="-285750">
                <a:buFont typeface="Wingdings" panose="05000000000000000000" pitchFamily="2" charset="2"/>
                <a:buChar char="ü"/>
              </a:pPr>
              <a:r>
                <a:rPr lang="lv-LV" sz="1600" dirty="0">
                  <a:latin typeface="Cambria" panose="02040503050406030204" pitchFamily="18" charset="0"/>
                  <a:ea typeface="Cambria" panose="02040503050406030204" pitchFamily="18" charset="0"/>
                </a:rPr>
                <a:t>Nacionālais finansējums 15%                 </a:t>
              </a:r>
              <a:r>
                <a:rPr lang="lv-LV" sz="1600" b="1" dirty="0">
                  <a:latin typeface="Cambria" panose="02040503050406030204" pitchFamily="18" charset="0"/>
                  <a:ea typeface="Cambria" panose="02040503050406030204" pitchFamily="18" charset="0"/>
                </a:rPr>
                <a:t>14 503 331 </a:t>
              </a:r>
              <a:r>
                <a:rPr lang="lv-LV" sz="1600" i="1" dirty="0">
                  <a:latin typeface="Cambria" panose="02040503050406030204" pitchFamily="18" charset="0"/>
                  <a:ea typeface="Cambria" panose="02040503050406030204" pitchFamily="18" charset="0"/>
                </a:rPr>
                <a:t>euro</a:t>
              </a:r>
            </a:p>
            <a:p>
              <a:r>
                <a:rPr lang="lv-LV" sz="1600" dirty="0">
                  <a:latin typeface="Cambria" panose="02040503050406030204" pitchFamily="18" charset="0"/>
                  <a:ea typeface="Cambria" panose="02040503050406030204" pitchFamily="18" charset="0"/>
                </a:rPr>
                <a:t> (t.sk. valsts budžeta un privātais finansējums)</a:t>
              </a: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a:p>
              <a:endParaRPr lang="lv-LV" sz="1600" dirty="0">
                <a:latin typeface="Cambria" panose="02040503050406030204" pitchFamily="18" charset="0"/>
                <a:ea typeface="Cambria" panose="02040503050406030204" pitchFamily="18" charset="0"/>
              </a:endParaRPr>
            </a:p>
          </p:txBody>
        </p:sp>
      </p:grpSp>
      <p:cxnSp>
        <p:nvCxnSpPr>
          <p:cNvPr id="24" name="Taisns savienotājs 23">
            <a:extLst>
              <a:ext uri="{FF2B5EF4-FFF2-40B4-BE49-F238E27FC236}">
                <a16:creationId xmlns:a16="http://schemas.microsoft.com/office/drawing/2014/main" id="{272CE899-649E-9C54-2F00-E092ECDA331F}"/>
              </a:ext>
            </a:extLst>
          </p:cNvPr>
          <p:cNvCxnSpPr>
            <a:cxnSpLocks/>
          </p:cNvCxnSpPr>
          <p:nvPr/>
        </p:nvCxnSpPr>
        <p:spPr>
          <a:xfrm>
            <a:off x="341586" y="3581400"/>
            <a:ext cx="5105400" cy="0"/>
          </a:xfrm>
          <a:prstGeom prst="line">
            <a:avLst/>
          </a:prstGeom>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093678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BFDE7-6512-B732-2D6B-CB13A03A0438}"/>
              </a:ext>
            </a:extLst>
          </p:cNvPr>
          <p:cNvSpPr>
            <a:spLocks noGrp="1"/>
          </p:cNvSpPr>
          <p:nvPr>
            <p:ph type="title"/>
          </p:nvPr>
        </p:nvSpPr>
        <p:spPr/>
        <p:txBody>
          <a:bodyPr>
            <a:normAutofit fontScale="90000"/>
          </a:bodyPr>
          <a:lstStyle/>
          <a:p>
            <a:br>
              <a:rPr lang="lv-LV" dirty="0"/>
            </a:br>
            <a:r>
              <a:rPr lang="lv-LV" dirty="0"/>
              <a:t>Finansējuma saņēmēji un pieejamais finansējums</a:t>
            </a:r>
            <a:br>
              <a:rPr lang="lv-LV" dirty="0"/>
            </a:br>
            <a:endParaRPr lang="lv-LV" dirty="0"/>
          </a:p>
        </p:txBody>
      </p:sp>
      <p:sp>
        <p:nvSpPr>
          <p:cNvPr id="5" name="Slide Number Placeholder 4">
            <a:extLst>
              <a:ext uri="{FF2B5EF4-FFF2-40B4-BE49-F238E27FC236}">
                <a16:creationId xmlns:a16="http://schemas.microsoft.com/office/drawing/2014/main" id="{F27F3D80-D89D-8245-1E57-2960A7763CA2}"/>
              </a:ext>
            </a:extLst>
          </p:cNvPr>
          <p:cNvSpPr>
            <a:spLocks noGrp="1"/>
          </p:cNvSpPr>
          <p:nvPr>
            <p:ph type="sldNum" sz="quarter" idx="12"/>
          </p:nvPr>
        </p:nvSpPr>
        <p:spPr>
          <a:xfrm>
            <a:off x="6739449" y="6313083"/>
            <a:ext cx="2133600" cy="365123"/>
          </a:xfrm>
        </p:spPr>
        <p:txBody>
          <a:bodyPr/>
          <a:lstStyle/>
          <a:p>
            <a:fld id="{B6F15528-21DE-4FAA-801E-634DDDAF4B2B}" type="slidenum">
              <a:rPr lang="en-US" smtClean="0"/>
              <a:pPr/>
              <a:t>5</a:t>
            </a:fld>
            <a:endParaRPr lang="en-US" dirty="0"/>
          </a:p>
        </p:txBody>
      </p:sp>
      <p:pic>
        <p:nvPicPr>
          <p:cNvPr id="17" name="Attēls 16">
            <a:extLst>
              <a:ext uri="{FF2B5EF4-FFF2-40B4-BE49-F238E27FC236}">
                <a16:creationId xmlns:a16="http://schemas.microsoft.com/office/drawing/2014/main" id="{36DD3803-A52B-18D1-85C3-05945FBB7845}"/>
              </a:ext>
            </a:extLst>
          </p:cNvPr>
          <p:cNvPicPr>
            <a:picLocks noChangeAspect="1"/>
          </p:cNvPicPr>
          <p:nvPr/>
        </p:nvPicPr>
        <p:blipFill>
          <a:blip r:embed="rId2"/>
          <a:stretch>
            <a:fillRect/>
          </a:stretch>
        </p:blipFill>
        <p:spPr>
          <a:xfrm>
            <a:off x="0" y="6614160"/>
            <a:ext cx="9144000" cy="243840"/>
          </a:xfrm>
          <a:prstGeom prst="rect">
            <a:avLst/>
          </a:prstGeom>
        </p:spPr>
      </p:pic>
      <p:graphicFrame>
        <p:nvGraphicFramePr>
          <p:cNvPr id="4" name="Tabula 3">
            <a:extLst>
              <a:ext uri="{FF2B5EF4-FFF2-40B4-BE49-F238E27FC236}">
                <a16:creationId xmlns:a16="http://schemas.microsoft.com/office/drawing/2014/main" id="{FEAFB628-8B00-FF90-43DE-46B2659367C6}"/>
              </a:ext>
            </a:extLst>
          </p:cNvPr>
          <p:cNvGraphicFramePr>
            <a:graphicFrameLocks noGrp="1"/>
          </p:cNvGraphicFramePr>
          <p:nvPr>
            <p:extLst>
              <p:ext uri="{D42A27DB-BD31-4B8C-83A1-F6EECF244321}">
                <p14:modId xmlns:p14="http://schemas.microsoft.com/office/powerpoint/2010/main" val="712914775"/>
              </p:ext>
            </p:extLst>
          </p:nvPr>
        </p:nvGraphicFramePr>
        <p:xfrm>
          <a:off x="283920" y="1604243"/>
          <a:ext cx="8602099" cy="4708840"/>
        </p:xfrm>
        <a:graphic>
          <a:graphicData uri="http://schemas.openxmlformats.org/drawingml/2006/table">
            <a:tbl>
              <a:tblPr firstRow="1" bandRow="1"/>
              <a:tblGrid>
                <a:gridCol w="2764080">
                  <a:extLst>
                    <a:ext uri="{9D8B030D-6E8A-4147-A177-3AD203B41FA5}">
                      <a16:colId xmlns:a16="http://schemas.microsoft.com/office/drawing/2014/main" val="3391477268"/>
                    </a:ext>
                  </a:extLst>
                </a:gridCol>
                <a:gridCol w="859808">
                  <a:extLst>
                    <a:ext uri="{9D8B030D-6E8A-4147-A177-3AD203B41FA5}">
                      <a16:colId xmlns:a16="http://schemas.microsoft.com/office/drawing/2014/main" val="1935144958"/>
                    </a:ext>
                  </a:extLst>
                </a:gridCol>
                <a:gridCol w="3420360">
                  <a:extLst>
                    <a:ext uri="{9D8B030D-6E8A-4147-A177-3AD203B41FA5}">
                      <a16:colId xmlns:a16="http://schemas.microsoft.com/office/drawing/2014/main" val="1271987799"/>
                    </a:ext>
                  </a:extLst>
                </a:gridCol>
                <a:gridCol w="1557851">
                  <a:extLst>
                    <a:ext uri="{9D8B030D-6E8A-4147-A177-3AD203B41FA5}">
                      <a16:colId xmlns:a16="http://schemas.microsoft.com/office/drawing/2014/main" val="459867678"/>
                    </a:ext>
                  </a:extLst>
                </a:gridCol>
              </a:tblGrid>
              <a:tr h="414030">
                <a:tc>
                  <a:txBody>
                    <a:bodyPr/>
                    <a:lstStyle>
                      <a:lvl1pPr marL="0" algn="l" defTabSz="939575" rtl="0" eaLnBrk="1" latinLnBrk="0" hangingPunct="1">
                        <a:defRPr sz="1700" b="1" kern="1200">
                          <a:solidFill>
                            <a:schemeClr val="lt1"/>
                          </a:solidFill>
                          <a:latin typeface="Calibri" panose="020F0502020204030204"/>
                        </a:defRPr>
                      </a:lvl1pPr>
                      <a:lvl2pPr marL="469788" algn="l" defTabSz="939575" rtl="0" eaLnBrk="1" latinLnBrk="0" hangingPunct="1">
                        <a:defRPr sz="1700" b="1" kern="1200">
                          <a:solidFill>
                            <a:schemeClr val="lt1"/>
                          </a:solidFill>
                          <a:latin typeface="Calibri" panose="020F0502020204030204"/>
                        </a:defRPr>
                      </a:lvl2pPr>
                      <a:lvl3pPr marL="939575" algn="l" defTabSz="939575" rtl="0" eaLnBrk="1" latinLnBrk="0" hangingPunct="1">
                        <a:defRPr sz="1700" b="1" kern="1200">
                          <a:solidFill>
                            <a:schemeClr val="lt1"/>
                          </a:solidFill>
                          <a:latin typeface="Calibri" panose="020F0502020204030204"/>
                        </a:defRPr>
                      </a:lvl3pPr>
                      <a:lvl4pPr marL="1409365" algn="l" defTabSz="939575" rtl="0" eaLnBrk="1" latinLnBrk="0" hangingPunct="1">
                        <a:defRPr sz="1700" b="1" kern="1200">
                          <a:solidFill>
                            <a:schemeClr val="lt1"/>
                          </a:solidFill>
                          <a:latin typeface="Calibri" panose="020F0502020204030204"/>
                        </a:defRPr>
                      </a:lvl4pPr>
                      <a:lvl5pPr marL="1879152" algn="l" defTabSz="939575" rtl="0" eaLnBrk="1" latinLnBrk="0" hangingPunct="1">
                        <a:defRPr sz="1700" b="1" kern="1200">
                          <a:solidFill>
                            <a:schemeClr val="lt1"/>
                          </a:solidFill>
                          <a:latin typeface="Calibri" panose="020F0502020204030204"/>
                        </a:defRPr>
                      </a:lvl5pPr>
                      <a:lvl6pPr marL="2348940" algn="l" defTabSz="939575" rtl="0" eaLnBrk="1" latinLnBrk="0" hangingPunct="1">
                        <a:defRPr sz="1700" b="1" kern="1200">
                          <a:solidFill>
                            <a:schemeClr val="lt1"/>
                          </a:solidFill>
                          <a:latin typeface="Calibri" panose="020F0502020204030204"/>
                        </a:defRPr>
                      </a:lvl6pPr>
                      <a:lvl7pPr marL="2818729" algn="l" defTabSz="939575" rtl="0" eaLnBrk="1" latinLnBrk="0" hangingPunct="1">
                        <a:defRPr sz="1700" b="1" kern="1200">
                          <a:solidFill>
                            <a:schemeClr val="lt1"/>
                          </a:solidFill>
                          <a:latin typeface="Calibri" panose="020F0502020204030204"/>
                        </a:defRPr>
                      </a:lvl7pPr>
                      <a:lvl8pPr marL="3288515" algn="l" defTabSz="939575" rtl="0" eaLnBrk="1" latinLnBrk="0" hangingPunct="1">
                        <a:defRPr sz="1700" b="1" kern="1200">
                          <a:solidFill>
                            <a:schemeClr val="lt1"/>
                          </a:solidFill>
                          <a:latin typeface="Calibri" panose="020F0502020204030204"/>
                        </a:defRPr>
                      </a:lvl8pPr>
                      <a:lvl9pPr marL="3758305" algn="l" defTabSz="939575" rtl="0" eaLnBrk="1" latinLnBrk="0" hangingPunct="1">
                        <a:defRPr sz="1700" b="1" kern="1200">
                          <a:solidFill>
                            <a:schemeClr val="lt1"/>
                          </a:solidFill>
                          <a:latin typeface="Calibri" panose="020F0502020204030204"/>
                        </a:defRPr>
                      </a:lvl9pPr>
                    </a:lstStyle>
                    <a:p>
                      <a:pPr marL="0" algn="l" defTabSz="914400" rtl="0" eaLnBrk="1" latinLnBrk="0" hangingPunct="1"/>
                      <a:r>
                        <a:rPr lang="lv-LV" sz="1000" kern="1200" dirty="0">
                          <a:solidFill>
                            <a:schemeClr val="dk1"/>
                          </a:solidFill>
                          <a:latin typeface="Cambria" panose="02040503050406030204" pitchFamily="18" charset="0"/>
                          <a:ea typeface="Cambria" panose="02040503050406030204" pitchFamily="18" charset="0"/>
                          <a:cs typeface="+mn-cs"/>
                        </a:rPr>
                        <a:t>Ārstniecības iestāde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40000"/>
                        <a:lumOff val="60000"/>
                      </a:srgbClr>
                    </a:solidFill>
                  </a:tcPr>
                </a:tc>
                <a:tc>
                  <a:txBody>
                    <a:bodyPr/>
                    <a:lstStyle>
                      <a:lvl1pPr marL="0" algn="l" defTabSz="939575" rtl="0" eaLnBrk="1" latinLnBrk="0" hangingPunct="1">
                        <a:defRPr sz="1700" b="1" kern="1200">
                          <a:solidFill>
                            <a:schemeClr val="lt1"/>
                          </a:solidFill>
                          <a:latin typeface="Calibri" panose="020F0502020204030204"/>
                        </a:defRPr>
                      </a:lvl1pPr>
                      <a:lvl2pPr marL="469788" algn="l" defTabSz="939575" rtl="0" eaLnBrk="1" latinLnBrk="0" hangingPunct="1">
                        <a:defRPr sz="1700" b="1" kern="1200">
                          <a:solidFill>
                            <a:schemeClr val="lt1"/>
                          </a:solidFill>
                          <a:latin typeface="Calibri" panose="020F0502020204030204"/>
                        </a:defRPr>
                      </a:lvl2pPr>
                      <a:lvl3pPr marL="939575" algn="l" defTabSz="939575" rtl="0" eaLnBrk="1" latinLnBrk="0" hangingPunct="1">
                        <a:defRPr sz="1700" b="1" kern="1200">
                          <a:solidFill>
                            <a:schemeClr val="lt1"/>
                          </a:solidFill>
                          <a:latin typeface="Calibri" panose="020F0502020204030204"/>
                        </a:defRPr>
                      </a:lvl3pPr>
                      <a:lvl4pPr marL="1409365" algn="l" defTabSz="939575" rtl="0" eaLnBrk="1" latinLnBrk="0" hangingPunct="1">
                        <a:defRPr sz="1700" b="1" kern="1200">
                          <a:solidFill>
                            <a:schemeClr val="lt1"/>
                          </a:solidFill>
                          <a:latin typeface="Calibri" panose="020F0502020204030204"/>
                        </a:defRPr>
                      </a:lvl4pPr>
                      <a:lvl5pPr marL="1879152" algn="l" defTabSz="939575" rtl="0" eaLnBrk="1" latinLnBrk="0" hangingPunct="1">
                        <a:defRPr sz="1700" b="1" kern="1200">
                          <a:solidFill>
                            <a:schemeClr val="lt1"/>
                          </a:solidFill>
                          <a:latin typeface="Calibri" panose="020F0502020204030204"/>
                        </a:defRPr>
                      </a:lvl5pPr>
                      <a:lvl6pPr marL="2348940" algn="l" defTabSz="939575" rtl="0" eaLnBrk="1" latinLnBrk="0" hangingPunct="1">
                        <a:defRPr sz="1700" b="1" kern="1200">
                          <a:solidFill>
                            <a:schemeClr val="lt1"/>
                          </a:solidFill>
                          <a:latin typeface="Calibri" panose="020F0502020204030204"/>
                        </a:defRPr>
                      </a:lvl6pPr>
                      <a:lvl7pPr marL="2818729" algn="l" defTabSz="939575" rtl="0" eaLnBrk="1" latinLnBrk="0" hangingPunct="1">
                        <a:defRPr sz="1700" b="1" kern="1200">
                          <a:solidFill>
                            <a:schemeClr val="lt1"/>
                          </a:solidFill>
                          <a:latin typeface="Calibri" panose="020F0502020204030204"/>
                        </a:defRPr>
                      </a:lvl7pPr>
                      <a:lvl8pPr marL="3288515" algn="l" defTabSz="939575" rtl="0" eaLnBrk="1" latinLnBrk="0" hangingPunct="1">
                        <a:defRPr sz="1700" b="1" kern="1200">
                          <a:solidFill>
                            <a:schemeClr val="lt1"/>
                          </a:solidFill>
                          <a:latin typeface="Calibri" panose="020F0502020204030204"/>
                        </a:defRPr>
                      </a:lvl8pPr>
                      <a:lvl9pPr marL="3758305" algn="l" defTabSz="939575" rtl="0" eaLnBrk="1" latinLnBrk="0" hangingPunct="1">
                        <a:defRPr sz="1700" b="1" kern="1200">
                          <a:solidFill>
                            <a:schemeClr val="lt1"/>
                          </a:solidFill>
                          <a:latin typeface="Calibri" panose="020F0502020204030204"/>
                        </a:defRPr>
                      </a:lvl9pPr>
                    </a:lstStyle>
                    <a:p>
                      <a:pPr marL="0" algn="l" defTabSz="914400" rtl="0" eaLnBrk="1" latinLnBrk="0" hangingPunct="1"/>
                      <a:r>
                        <a:rPr lang="lv-LV" sz="1000" kern="1200" dirty="0">
                          <a:solidFill>
                            <a:schemeClr val="dk1"/>
                          </a:solidFill>
                          <a:latin typeface="Cambria" panose="02040503050406030204" pitchFamily="18" charset="0"/>
                          <a:ea typeface="Cambria" panose="02040503050406030204" pitchFamily="18" charset="0"/>
                          <a:cs typeface="+mn-cs"/>
                        </a:rPr>
                        <a:t>Summa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40000"/>
                        <a:lumOff val="60000"/>
                      </a:srgbClr>
                    </a:solidFill>
                  </a:tcPr>
                </a:tc>
                <a:tc>
                  <a:txBody>
                    <a:bodyPr/>
                    <a:lstStyle>
                      <a:lvl1pPr marL="0" algn="l" defTabSz="939575" rtl="0" eaLnBrk="1" latinLnBrk="0" hangingPunct="1">
                        <a:defRPr sz="1700" b="1" kern="1200">
                          <a:solidFill>
                            <a:schemeClr val="lt1"/>
                          </a:solidFill>
                          <a:latin typeface="Calibri" panose="020F0502020204030204"/>
                        </a:defRPr>
                      </a:lvl1pPr>
                      <a:lvl2pPr marL="469788" algn="l" defTabSz="939575" rtl="0" eaLnBrk="1" latinLnBrk="0" hangingPunct="1">
                        <a:defRPr sz="1700" b="1" kern="1200">
                          <a:solidFill>
                            <a:schemeClr val="lt1"/>
                          </a:solidFill>
                          <a:latin typeface="Calibri" panose="020F0502020204030204"/>
                        </a:defRPr>
                      </a:lvl2pPr>
                      <a:lvl3pPr marL="939575" algn="l" defTabSz="939575" rtl="0" eaLnBrk="1" latinLnBrk="0" hangingPunct="1">
                        <a:defRPr sz="1700" b="1" kern="1200">
                          <a:solidFill>
                            <a:schemeClr val="lt1"/>
                          </a:solidFill>
                          <a:latin typeface="Calibri" panose="020F0502020204030204"/>
                        </a:defRPr>
                      </a:lvl3pPr>
                      <a:lvl4pPr marL="1409365" algn="l" defTabSz="939575" rtl="0" eaLnBrk="1" latinLnBrk="0" hangingPunct="1">
                        <a:defRPr sz="1700" b="1" kern="1200">
                          <a:solidFill>
                            <a:schemeClr val="lt1"/>
                          </a:solidFill>
                          <a:latin typeface="Calibri" panose="020F0502020204030204"/>
                        </a:defRPr>
                      </a:lvl4pPr>
                      <a:lvl5pPr marL="1879152" algn="l" defTabSz="939575" rtl="0" eaLnBrk="1" latinLnBrk="0" hangingPunct="1">
                        <a:defRPr sz="1700" b="1" kern="1200">
                          <a:solidFill>
                            <a:schemeClr val="lt1"/>
                          </a:solidFill>
                          <a:latin typeface="Calibri" panose="020F0502020204030204"/>
                        </a:defRPr>
                      </a:lvl5pPr>
                      <a:lvl6pPr marL="2348940" algn="l" defTabSz="939575" rtl="0" eaLnBrk="1" latinLnBrk="0" hangingPunct="1">
                        <a:defRPr sz="1700" b="1" kern="1200">
                          <a:solidFill>
                            <a:schemeClr val="lt1"/>
                          </a:solidFill>
                          <a:latin typeface="Calibri" panose="020F0502020204030204"/>
                        </a:defRPr>
                      </a:lvl6pPr>
                      <a:lvl7pPr marL="2818729" algn="l" defTabSz="939575" rtl="0" eaLnBrk="1" latinLnBrk="0" hangingPunct="1">
                        <a:defRPr sz="1700" b="1" kern="1200">
                          <a:solidFill>
                            <a:schemeClr val="lt1"/>
                          </a:solidFill>
                          <a:latin typeface="Calibri" panose="020F0502020204030204"/>
                        </a:defRPr>
                      </a:lvl7pPr>
                      <a:lvl8pPr marL="3288515" algn="l" defTabSz="939575" rtl="0" eaLnBrk="1" latinLnBrk="0" hangingPunct="1">
                        <a:defRPr sz="1700" b="1" kern="1200">
                          <a:solidFill>
                            <a:schemeClr val="lt1"/>
                          </a:solidFill>
                          <a:latin typeface="Calibri" panose="020F0502020204030204"/>
                        </a:defRPr>
                      </a:lvl8pPr>
                      <a:lvl9pPr marL="3758305" algn="l" defTabSz="939575" rtl="0" eaLnBrk="1" latinLnBrk="0" hangingPunct="1">
                        <a:defRPr sz="1700" b="1" kern="1200">
                          <a:solidFill>
                            <a:schemeClr val="lt1"/>
                          </a:solidFill>
                          <a:latin typeface="Calibri" panose="020F0502020204030204"/>
                        </a:defRPr>
                      </a:lvl9pPr>
                    </a:lstStyle>
                    <a:p>
                      <a:pPr marL="0" algn="l" defTabSz="914400" rtl="0" eaLnBrk="1" latinLnBrk="0" hangingPunct="1"/>
                      <a:r>
                        <a:rPr lang="lv-LV" sz="1000" kern="1200" dirty="0">
                          <a:solidFill>
                            <a:schemeClr val="dk1"/>
                          </a:solidFill>
                          <a:latin typeface="Cambria" panose="02040503050406030204" pitchFamily="18" charset="0"/>
                          <a:ea typeface="Cambria" panose="02040503050406030204" pitchFamily="18" charset="0"/>
                          <a:cs typeface="+mn-cs"/>
                        </a:rPr>
                        <a:t>Plānotās darbības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40000"/>
                        <a:lumOff val="60000"/>
                      </a:srgbClr>
                    </a:solidFill>
                  </a:tcPr>
                </a:tc>
                <a:tc>
                  <a:txBody>
                    <a:bodyPr/>
                    <a:lstStyle>
                      <a:lvl1pPr marL="0" algn="l" defTabSz="939575" rtl="0" eaLnBrk="1" latinLnBrk="0" hangingPunct="1">
                        <a:defRPr sz="1700" b="1" kern="1200">
                          <a:solidFill>
                            <a:schemeClr val="lt1"/>
                          </a:solidFill>
                          <a:latin typeface="Calibri" panose="020F0502020204030204"/>
                        </a:defRPr>
                      </a:lvl1pPr>
                      <a:lvl2pPr marL="469788" algn="l" defTabSz="939575" rtl="0" eaLnBrk="1" latinLnBrk="0" hangingPunct="1">
                        <a:defRPr sz="1700" b="1" kern="1200">
                          <a:solidFill>
                            <a:schemeClr val="lt1"/>
                          </a:solidFill>
                          <a:latin typeface="Calibri" panose="020F0502020204030204"/>
                        </a:defRPr>
                      </a:lvl2pPr>
                      <a:lvl3pPr marL="939575" algn="l" defTabSz="939575" rtl="0" eaLnBrk="1" latinLnBrk="0" hangingPunct="1">
                        <a:defRPr sz="1700" b="1" kern="1200">
                          <a:solidFill>
                            <a:schemeClr val="lt1"/>
                          </a:solidFill>
                          <a:latin typeface="Calibri" panose="020F0502020204030204"/>
                        </a:defRPr>
                      </a:lvl3pPr>
                      <a:lvl4pPr marL="1409365" algn="l" defTabSz="939575" rtl="0" eaLnBrk="1" latinLnBrk="0" hangingPunct="1">
                        <a:defRPr sz="1700" b="1" kern="1200">
                          <a:solidFill>
                            <a:schemeClr val="lt1"/>
                          </a:solidFill>
                          <a:latin typeface="Calibri" panose="020F0502020204030204"/>
                        </a:defRPr>
                      </a:lvl4pPr>
                      <a:lvl5pPr marL="1879152" algn="l" defTabSz="939575" rtl="0" eaLnBrk="1" latinLnBrk="0" hangingPunct="1">
                        <a:defRPr sz="1700" b="1" kern="1200">
                          <a:solidFill>
                            <a:schemeClr val="lt1"/>
                          </a:solidFill>
                          <a:latin typeface="Calibri" panose="020F0502020204030204"/>
                        </a:defRPr>
                      </a:lvl5pPr>
                      <a:lvl6pPr marL="2348940" algn="l" defTabSz="939575" rtl="0" eaLnBrk="1" latinLnBrk="0" hangingPunct="1">
                        <a:defRPr sz="1700" b="1" kern="1200">
                          <a:solidFill>
                            <a:schemeClr val="lt1"/>
                          </a:solidFill>
                          <a:latin typeface="Calibri" panose="020F0502020204030204"/>
                        </a:defRPr>
                      </a:lvl6pPr>
                      <a:lvl7pPr marL="2818729" algn="l" defTabSz="939575" rtl="0" eaLnBrk="1" latinLnBrk="0" hangingPunct="1">
                        <a:defRPr sz="1700" b="1" kern="1200">
                          <a:solidFill>
                            <a:schemeClr val="lt1"/>
                          </a:solidFill>
                          <a:latin typeface="Calibri" panose="020F0502020204030204"/>
                        </a:defRPr>
                      </a:lvl7pPr>
                      <a:lvl8pPr marL="3288515" algn="l" defTabSz="939575" rtl="0" eaLnBrk="1" latinLnBrk="0" hangingPunct="1">
                        <a:defRPr sz="1700" b="1" kern="1200">
                          <a:solidFill>
                            <a:schemeClr val="lt1"/>
                          </a:solidFill>
                          <a:latin typeface="Calibri" panose="020F0502020204030204"/>
                        </a:defRPr>
                      </a:lvl8pPr>
                      <a:lvl9pPr marL="3758305" algn="l" defTabSz="939575" rtl="0" eaLnBrk="1" latinLnBrk="0" hangingPunct="1">
                        <a:defRPr sz="1700" b="1" kern="1200">
                          <a:solidFill>
                            <a:schemeClr val="lt1"/>
                          </a:solidFill>
                          <a:latin typeface="Calibri" panose="020F0502020204030204"/>
                        </a:defRPr>
                      </a:lvl9pPr>
                    </a:lstStyle>
                    <a:p>
                      <a:pPr marL="0" algn="l" defTabSz="914400" rtl="0" eaLnBrk="1" latinLnBrk="0" hangingPunct="1"/>
                      <a:r>
                        <a:rPr lang="lv-LV" sz="1000" kern="1200" dirty="0">
                          <a:solidFill>
                            <a:schemeClr val="dk1"/>
                          </a:solidFill>
                          <a:latin typeface="Cambria" panose="02040503050406030204" pitchFamily="18" charset="0"/>
                          <a:ea typeface="Cambria" panose="02040503050406030204" pitchFamily="18" charset="0"/>
                          <a:cs typeface="+mn-cs"/>
                        </a:rPr>
                        <a:t>Stacionāro pacientu skaits gadā</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000">
                        <a:lumMod val="40000"/>
                        <a:lumOff val="60000"/>
                      </a:srgbClr>
                    </a:solidFill>
                  </a:tcPr>
                </a:tc>
                <a:extLst>
                  <a:ext uri="{0D108BD9-81ED-4DB2-BD59-A6C34878D82A}">
                    <a16:rowId xmlns:a16="http://schemas.microsoft.com/office/drawing/2014/main" val="3848329670"/>
                  </a:ext>
                </a:extLst>
              </a:tr>
              <a:tr h="28833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1.SIA «Rīgas Austrumu klīniskās universitātes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46 759 513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LOC, 9.korpuss, Infekcijas korpusa aprīkošana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56 124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2133040"/>
                  </a:ext>
                </a:extLst>
              </a:tr>
              <a:tr h="293543">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2. VSIA «Bērnu klīniskā universitātes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3 155 455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Būvdarbi, slēgta tipa aptieka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12 781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3226386"/>
                  </a:ext>
                </a:extLst>
              </a:tr>
              <a:tr h="277460">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3. SIA «Liepājas reģionālā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2 459 604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Medicīnas iekārtas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13 308</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5437154"/>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4. SIA «Daugavpils reģionālā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3 279 472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Medicīnas iekārtas, Būvdarbi –Sterilizācijas nodaļa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16 169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862460"/>
                  </a:ext>
                </a:extLst>
              </a:tr>
              <a:tr h="326866">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5. SIA «</a:t>
                      </a:r>
                      <a:r>
                        <a:rPr lang="lv-LV" sz="900" kern="1200" dirty="0" err="1">
                          <a:solidFill>
                            <a:schemeClr val="dk1"/>
                          </a:solidFill>
                          <a:latin typeface="Cambria" panose="02040503050406030204" pitchFamily="18" charset="0"/>
                          <a:ea typeface="Cambria" panose="02040503050406030204" pitchFamily="18" charset="0"/>
                          <a:cs typeface="+mn-cs"/>
                        </a:rPr>
                        <a:t>Ziemeļkurzemes</a:t>
                      </a:r>
                      <a:r>
                        <a:rPr lang="lv-LV" sz="900" kern="1200" dirty="0">
                          <a:solidFill>
                            <a:schemeClr val="dk1"/>
                          </a:solidFill>
                          <a:latin typeface="Cambria" panose="02040503050406030204" pitchFamily="18" charset="0"/>
                          <a:ea typeface="Cambria" panose="02040503050406030204" pitchFamily="18" charset="0"/>
                          <a:cs typeface="+mn-cs"/>
                        </a:rPr>
                        <a:t> reģionālā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1 557 749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Būvdarbi- Ambulatorā nod., Ķirurģijas nod., Intensīvās terapijas nod. (Talsi)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7 905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0410563"/>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6. SIA «Vidzemes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1 926 690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Medicīnas iekārtas (</a:t>
                      </a:r>
                      <a:r>
                        <a:rPr lang="lv-LV" sz="900" kern="1200" dirty="0" err="1">
                          <a:solidFill>
                            <a:schemeClr val="dk1"/>
                          </a:solidFill>
                          <a:latin typeface="Cambria" panose="02040503050406030204" pitchFamily="18" charset="0"/>
                          <a:ea typeface="Cambria" panose="02040503050406030204" pitchFamily="18" charset="0"/>
                          <a:cs typeface="+mn-cs"/>
                        </a:rPr>
                        <a:t>mamogrāfs</a:t>
                      </a:r>
                      <a:r>
                        <a:rPr lang="lv-LV" sz="900" kern="1200" dirty="0">
                          <a:solidFill>
                            <a:schemeClr val="dk1"/>
                          </a:solidFill>
                          <a:latin typeface="Cambria" panose="02040503050406030204" pitchFamily="18" charset="0"/>
                          <a:ea typeface="Cambria" panose="02040503050406030204" pitchFamily="18" charset="0"/>
                          <a:cs typeface="+mn-cs"/>
                        </a:rPr>
                        <a:t>, rehabilitācijas nod.)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11 519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5885075"/>
                  </a:ext>
                </a:extLst>
              </a:tr>
              <a:tr h="326866">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7. SIA «Rēzeknes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2 033 273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Medicīnas iekārtas, Būvdarbi insulta vienība, Rehabilitācijas nod., Ēdināšanas bloks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9 185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12300886"/>
                  </a:ext>
                </a:extLst>
              </a:tr>
              <a:tr h="260370">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8. VSIA «Traumatoloģijas un ortopēdijas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2 051 046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Medicīnas iekārtas (mugurkaula operācijas mikroskops)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5 957</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4261519"/>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9. Rīgas Dzemdību nams»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2 051 046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Medicīnas iekārtas. Būvdarbi- Operāciju bloks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6 682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2508621"/>
                  </a:ext>
                </a:extLst>
              </a:tr>
              <a:tr h="240548">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10. SIA «Nacionālais rehabilitācijas centrs «Vaivari»»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3 628 773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Būvdarbi- </a:t>
                      </a:r>
                      <a:r>
                        <a:rPr lang="lv-LV" sz="900" kern="1200" dirty="0" err="1">
                          <a:solidFill>
                            <a:schemeClr val="dk1"/>
                          </a:solidFill>
                          <a:latin typeface="Cambria" panose="02040503050406030204" pitchFamily="18" charset="0"/>
                          <a:ea typeface="Cambria" panose="02040503050406030204" pitchFamily="18" charset="0"/>
                          <a:cs typeface="+mn-cs"/>
                        </a:rPr>
                        <a:t>Hidrobloks</a:t>
                      </a:r>
                      <a:r>
                        <a:rPr lang="lv-LV" sz="900" kern="1200" dirty="0">
                          <a:solidFill>
                            <a:schemeClr val="dk1"/>
                          </a:solidFill>
                          <a:latin typeface="Cambria" panose="02040503050406030204" pitchFamily="18" charset="0"/>
                          <a:ea typeface="Cambria" panose="02040503050406030204" pitchFamily="18" charset="0"/>
                          <a:cs typeface="+mn-cs"/>
                        </a:rPr>
                        <a:t> un 3. un 4. stāvs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4 781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8604766"/>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11. SIA «Jelgavas reģionālā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3 155 455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Medicīnas iekārtas. Būvdarbi (logu maiņa)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900" kern="1200" dirty="0">
                          <a:solidFill>
                            <a:schemeClr val="dk1"/>
                          </a:solidFill>
                          <a:latin typeface="Cambria" panose="02040503050406030204" pitchFamily="18" charset="0"/>
                          <a:ea typeface="Cambria" panose="02040503050406030204" pitchFamily="18" charset="0"/>
                          <a:cs typeface="+mn-cs"/>
                        </a:rPr>
                        <a:t>10 760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820574"/>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12. SIA «Jēkabpils reģionālā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2 839 910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i="0" kern="1200" dirty="0">
                          <a:solidFill>
                            <a:schemeClr val="dk1"/>
                          </a:solidFill>
                          <a:latin typeface="Cambria" panose="02040503050406030204" pitchFamily="18" charset="0"/>
                          <a:ea typeface="Cambria" panose="02040503050406030204" pitchFamily="18" charset="0"/>
                          <a:cs typeface="+mn-cs"/>
                        </a:rPr>
                        <a:t>Būvdarbi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7 591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93437565"/>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13. Valsts tiesu medicīnas ekspertīžu centrs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5 500 000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Būvdarbi- divi korpusi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9148053"/>
                  </a:ext>
                </a:extLst>
              </a:tr>
              <a:tr h="273608">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14. SIA «Paula Stradiņa klīniskā universitātes slimnīca»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16 290 890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A2 korpusa attīstība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kern="1200" dirty="0">
                          <a:solidFill>
                            <a:schemeClr val="dk1"/>
                          </a:solidFill>
                          <a:latin typeface="Cambria" panose="02040503050406030204" pitchFamily="18" charset="0"/>
                          <a:ea typeface="Cambria" panose="02040503050406030204" pitchFamily="18" charset="0"/>
                          <a:cs typeface="+mn-cs"/>
                        </a:rPr>
                        <a:t>41 570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64661542"/>
                  </a:ext>
                </a:extLst>
              </a:tr>
              <a:tr h="251407">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r>
                        <a:rPr lang="lv-LV" sz="900" b="1" kern="1200" dirty="0">
                          <a:solidFill>
                            <a:schemeClr val="dk1"/>
                          </a:solidFill>
                          <a:latin typeface="Cambria" panose="02040503050406030204" pitchFamily="18" charset="0"/>
                          <a:ea typeface="Cambria" panose="02040503050406030204" pitchFamily="18" charset="0"/>
                          <a:cs typeface="+mn-cs"/>
                        </a:rPr>
                        <a:t>KOPĀ</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endParaRPr lang="lv-LV" sz="900" b="1" kern="1200" dirty="0">
                        <a:solidFill>
                          <a:schemeClr val="dk1"/>
                        </a:solidFill>
                        <a:latin typeface="Cambria" panose="02040503050406030204" pitchFamily="18" charset="0"/>
                        <a:ea typeface="Cambria" panose="02040503050406030204" pitchFamily="18" charset="0"/>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l" defTabSz="914400" rtl="0" eaLnBrk="1" latinLnBrk="0" hangingPunct="1"/>
                      <a:endParaRPr lang="lv-LV" sz="900" b="1" kern="1200" dirty="0">
                        <a:solidFill>
                          <a:schemeClr val="dk1"/>
                        </a:solidFill>
                        <a:latin typeface="Cambria" panose="02040503050406030204" pitchFamily="18" charset="0"/>
                        <a:ea typeface="Cambria" panose="02040503050406030204" pitchFamily="18" charset="0"/>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39575" rtl="0" eaLnBrk="1" latinLnBrk="0" hangingPunct="1">
                        <a:defRPr sz="1700" kern="1200">
                          <a:solidFill>
                            <a:schemeClr val="dk1"/>
                          </a:solidFill>
                          <a:latin typeface="Calibri" panose="020F0502020204030204"/>
                        </a:defRPr>
                      </a:lvl1pPr>
                      <a:lvl2pPr marL="469788" algn="l" defTabSz="939575" rtl="0" eaLnBrk="1" latinLnBrk="0" hangingPunct="1">
                        <a:defRPr sz="1700" kern="1200">
                          <a:solidFill>
                            <a:schemeClr val="dk1"/>
                          </a:solidFill>
                          <a:latin typeface="Calibri" panose="020F0502020204030204"/>
                        </a:defRPr>
                      </a:lvl2pPr>
                      <a:lvl3pPr marL="939575" algn="l" defTabSz="939575" rtl="0" eaLnBrk="1" latinLnBrk="0" hangingPunct="1">
                        <a:defRPr sz="1700" kern="1200">
                          <a:solidFill>
                            <a:schemeClr val="dk1"/>
                          </a:solidFill>
                          <a:latin typeface="Calibri" panose="020F0502020204030204"/>
                        </a:defRPr>
                      </a:lvl3pPr>
                      <a:lvl4pPr marL="1409365" algn="l" defTabSz="939575" rtl="0" eaLnBrk="1" latinLnBrk="0" hangingPunct="1">
                        <a:defRPr sz="1700" kern="1200">
                          <a:solidFill>
                            <a:schemeClr val="dk1"/>
                          </a:solidFill>
                          <a:latin typeface="Calibri" panose="020F0502020204030204"/>
                        </a:defRPr>
                      </a:lvl4pPr>
                      <a:lvl5pPr marL="1879152" algn="l" defTabSz="939575" rtl="0" eaLnBrk="1" latinLnBrk="0" hangingPunct="1">
                        <a:defRPr sz="1700" kern="1200">
                          <a:solidFill>
                            <a:schemeClr val="dk1"/>
                          </a:solidFill>
                          <a:latin typeface="Calibri" panose="020F0502020204030204"/>
                        </a:defRPr>
                      </a:lvl5pPr>
                      <a:lvl6pPr marL="2348940" algn="l" defTabSz="939575" rtl="0" eaLnBrk="1" latinLnBrk="0" hangingPunct="1">
                        <a:defRPr sz="1700" kern="1200">
                          <a:solidFill>
                            <a:schemeClr val="dk1"/>
                          </a:solidFill>
                          <a:latin typeface="Calibri" panose="020F0502020204030204"/>
                        </a:defRPr>
                      </a:lvl6pPr>
                      <a:lvl7pPr marL="2818729" algn="l" defTabSz="939575" rtl="0" eaLnBrk="1" latinLnBrk="0" hangingPunct="1">
                        <a:defRPr sz="1700" kern="1200">
                          <a:solidFill>
                            <a:schemeClr val="dk1"/>
                          </a:solidFill>
                          <a:latin typeface="Calibri" panose="020F0502020204030204"/>
                        </a:defRPr>
                      </a:lvl7pPr>
                      <a:lvl8pPr marL="3288515" algn="l" defTabSz="939575" rtl="0" eaLnBrk="1" latinLnBrk="0" hangingPunct="1">
                        <a:defRPr sz="1700" kern="1200">
                          <a:solidFill>
                            <a:schemeClr val="dk1"/>
                          </a:solidFill>
                          <a:latin typeface="Calibri" panose="020F0502020204030204"/>
                        </a:defRPr>
                      </a:lvl8pPr>
                      <a:lvl9pPr marL="3758305" algn="l" defTabSz="939575" rtl="0" eaLnBrk="1" latinLnBrk="0" hangingPunct="1">
                        <a:defRPr sz="1700" kern="1200">
                          <a:solidFill>
                            <a:schemeClr val="dk1"/>
                          </a:solidFill>
                          <a:latin typeface="Calibri" panose="020F0502020204030204"/>
                        </a:defRPr>
                      </a:lvl9pPr>
                    </a:lstStyle>
                    <a:p>
                      <a:pPr marL="0" algn="ctr" defTabSz="914400" rtl="0" eaLnBrk="1" latinLnBrk="0" hangingPunct="1"/>
                      <a:r>
                        <a:rPr lang="lv-LV" sz="900" b="1" kern="1200" dirty="0">
                          <a:solidFill>
                            <a:schemeClr val="dk1"/>
                          </a:solidFill>
                          <a:latin typeface="Cambria" panose="02040503050406030204" pitchFamily="18" charset="0"/>
                          <a:ea typeface="Cambria" panose="02040503050406030204" pitchFamily="18" charset="0"/>
                          <a:cs typeface="+mn-cs"/>
                        </a:rPr>
                        <a:t>204 332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5501044"/>
                  </a:ext>
                </a:extLst>
              </a:tr>
            </a:tbl>
          </a:graphicData>
        </a:graphic>
      </p:graphicFrame>
    </p:spTree>
    <p:extLst>
      <p:ext uri="{BB962C8B-B14F-4D97-AF65-F5344CB8AC3E}">
        <p14:creationId xmlns:p14="http://schemas.microsoft.com/office/powerpoint/2010/main" val="3585887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3DA86-B762-E649-B4FB-65988ED6300F}"/>
              </a:ext>
            </a:extLst>
          </p:cNvPr>
          <p:cNvSpPr>
            <a:spLocks noGrp="1"/>
          </p:cNvSpPr>
          <p:nvPr>
            <p:ph type="title"/>
          </p:nvPr>
        </p:nvSpPr>
        <p:spPr>
          <a:xfrm>
            <a:off x="228600" y="1447800"/>
            <a:ext cx="2667000" cy="4120671"/>
          </a:xfrm>
        </p:spPr>
        <p:txBody>
          <a:bodyPr>
            <a:normAutofit/>
          </a:bodyPr>
          <a:lstStyle/>
          <a:p>
            <a:pPr>
              <a:lnSpc>
                <a:spcPct val="150000"/>
              </a:lnSpc>
            </a:pPr>
            <a:r>
              <a:rPr lang="lv-LV" sz="2500" dirty="0"/>
              <a:t>Publiskā un</a:t>
            </a:r>
            <a:br>
              <a:rPr lang="lv-LV" sz="2500" dirty="0"/>
            </a:br>
            <a:r>
              <a:rPr lang="lv-LV" sz="2500" dirty="0"/>
              <a:t> privātā finansējuma proporcija (izņemot VTMEC)</a:t>
            </a:r>
          </a:p>
        </p:txBody>
      </p:sp>
      <p:sp>
        <p:nvSpPr>
          <p:cNvPr id="3" name="Content Placeholder 2">
            <a:extLst>
              <a:ext uri="{FF2B5EF4-FFF2-40B4-BE49-F238E27FC236}">
                <a16:creationId xmlns:a16="http://schemas.microsoft.com/office/drawing/2014/main" id="{F3CDD246-DD5B-97A9-A5BF-B17B7F47A939}"/>
              </a:ext>
            </a:extLst>
          </p:cNvPr>
          <p:cNvSpPr>
            <a:spLocks noGrp="1"/>
          </p:cNvSpPr>
          <p:nvPr>
            <p:ph idx="1"/>
          </p:nvPr>
        </p:nvSpPr>
        <p:spPr>
          <a:xfrm>
            <a:off x="3276601" y="419100"/>
            <a:ext cx="5334000" cy="6019800"/>
          </a:xfrm>
        </p:spPr>
        <p:txBody>
          <a:bodyPr>
            <a:normAutofit/>
          </a:bodyPr>
          <a:lstStyle/>
          <a:p>
            <a:pPr algn="just">
              <a:buFont typeface="Wingdings" panose="05000000000000000000" pitchFamily="2" charset="2"/>
              <a:buChar char="ü"/>
            </a:pPr>
            <a:r>
              <a:rPr lang="lv-LV" sz="1600" dirty="0">
                <a:ea typeface="Cambria" panose="02040503050406030204" pitchFamily="18" charset="0"/>
              </a:rPr>
              <a:t>Aprēķinu veic </a:t>
            </a:r>
            <a:r>
              <a:rPr lang="lv-LV" sz="1600" b="1" dirty="0">
                <a:ea typeface="Cambria" panose="02040503050406030204" pitchFamily="18" charset="0"/>
              </a:rPr>
              <a:t>atbilstoši</a:t>
            </a:r>
            <a:r>
              <a:rPr lang="lv-LV" sz="1600" dirty="0">
                <a:ea typeface="Cambria" panose="02040503050406030204" pitchFamily="18" charset="0"/>
              </a:rPr>
              <a:t> Infrastruktūras izmantošanas proporcijas aprēķināšanas </a:t>
            </a:r>
            <a:r>
              <a:rPr lang="lv-LV" sz="1600" b="1" dirty="0">
                <a:ea typeface="Cambria" panose="02040503050406030204" pitchFamily="18" charset="0"/>
              </a:rPr>
              <a:t>metodikai</a:t>
            </a:r>
            <a:r>
              <a:rPr lang="lv-LV" sz="1600" dirty="0">
                <a:ea typeface="Cambria" panose="02040503050406030204" pitchFamily="18" charset="0"/>
              </a:rPr>
              <a:t>.</a:t>
            </a:r>
          </a:p>
          <a:p>
            <a:pPr algn="just">
              <a:buFont typeface="Wingdings" panose="05000000000000000000" pitchFamily="2" charset="2"/>
              <a:buChar char="ü"/>
            </a:pPr>
            <a:endParaRPr lang="lv-LV" sz="1600" dirty="0">
              <a:ea typeface="Cambria" panose="02040503050406030204" pitchFamily="18" charset="0"/>
            </a:endParaRPr>
          </a:p>
          <a:p>
            <a:pPr algn="just">
              <a:buFont typeface="Wingdings" panose="05000000000000000000" pitchFamily="2" charset="2"/>
              <a:buChar char="ü"/>
            </a:pPr>
            <a:r>
              <a:rPr lang="lv-LV" sz="1600" dirty="0">
                <a:ea typeface="Cambria" panose="02040503050406030204" pitchFamily="18" charset="0"/>
              </a:rPr>
              <a:t>Finansējuma saņēmējs infrastruktūras izmantošanas proporcijas aprēķinu </a:t>
            </a:r>
            <a:r>
              <a:rPr lang="lv-LV" sz="1600" b="1" dirty="0">
                <a:ea typeface="Cambria" panose="02040503050406030204" pitchFamily="18" charset="0"/>
              </a:rPr>
              <a:t>iesniedz</a:t>
            </a:r>
            <a:r>
              <a:rPr lang="lv-LV" sz="1600" dirty="0">
                <a:ea typeface="Cambria" panose="02040503050406030204" pitchFamily="18" charset="0"/>
              </a:rPr>
              <a:t> sadarbības iestādei:</a:t>
            </a:r>
          </a:p>
          <a:p>
            <a:pPr algn="just">
              <a:buFont typeface="Wingdings" panose="05000000000000000000" pitchFamily="2" charset="2"/>
              <a:buChar char="ü"/>
            </a:pPr>
            <a:endParaRPr lang="lv-LV" sz="1600" dirty="0">
              <a:ea typeface="Cambria" panose="02040503050406030204" pitchFamily="18" charset="0"/>
            </a:endParaRPr>
          </a:p>
          <a:p>
            <a:pPr marL="0" indent="0" algn="just">
              <a:buNone/>
            </a:pPr>
            <a:r>
              <a:rPr lang="lv-LV" sz="1600" dirty="0">
                <a:ea typeface="Cambria" panose="02040503050406030204" pitchFamily="18" charset="0"/>
              </a:rPr>
              <a:t>  </a:t>
            </a:r>
          </a:p>
          <a:p>
            <a:pPr algn="just">
              <a:buFont typeface="Wingdings" panose="05000000000000000000" pitchFamily="2" charset="2"/>
              <a:buChar char="ü"/>
            </a:pPr>
            <a:endParaRPr lang="lv-LV" sz="1600" b="1" dirty="0">
              <a:ea typeface="Cambria" panose="02040503050406030204" pitchFamily="18" charset="0"/>
            </a:endParaRPr>
          </a:p>
          <a:p>
            <a:pPr algn="just">
              <a:buFont typeface="Wingdings" panose="05000000000000000000" pitchFamily="2" charset="2"/>
              <a:buChar char="ü"/>
            </a:pPr>
            <a:r>
              <a:rPr lang="lv-LV" sz="1600" b="1" dirty="0">
                <a:ea typeface="Cambria" panose="02040503050406030204" pitchFamily="18" charset="0"/>
              </a:rPr>
              <a:t>Ja</a:t>
            </a:r>
            <a:r>
              <a:rPr lang="lv-LV" sz="1600" dirty="0">
                <a:ea typeface="Cambria" panose="02040503050406030204" pitchFamily="18" charset="0"/>
              </a:rPr>
              <a:t> pēc vienošanās vai līguma par projekta īstenošanu noslēgšanas </a:t>
            </a:r>
            <a:r>
              <a:rPr lang="lv-LV" sz="1600" b="1" dirty="0">
                <a:ea typeface="Cambria" panose="02040503050406030204" pitchFamily="18" charset="0"/>
              </a:rPr>
              <a:t>palielinās projekta publisko izmaksu maksimālais apmērs</a:t>
            </a:r>
            <a:r>
              <a:rPr lang="lv-LV" sz="1600" dirty="0">
                <a:ea typeface="Cambria" panose="02040503050406030204" pitchFamily="18" charset="0"/>
              </a:rPr>
              <a:t>, valsts atbalsta sniedzējs </a:t>
            </a:r>
            <a:r>
              <a:rPr lang="lv-LV" sz="1600" b="1" dirty="0">
                <a:ea typeface="Cambria" panose="02040503050406030204" pitchFamily="18" charset="0"/>
              </a:rPr>
              <a:t>kopējās publiskās projekta attiecināmās izmaksas nepalielina</a:t>
            </a:r>
            <a:r>
              <a:rPr lang="lv-LV" sz="1600" dirty="0">
                <a:ea typeface="Cambria" panose="02040503050406030204" pitchFamily="18" charset="0"/>
              </a:rPr>
              <a:t>.</a:t>
            </a:r>
          </a:p>
          <a:p>
            <a:pPr algn="just">
              <a:buFont typeface="Wingdings" panose="05000000000000000000" pitchFamily="2" charset="2"/>
              <a:buChar char="ü"/>
            </a:pPr>
            <a:endParaRPr lang="lv-LV" sz="1600" dirty="0">
              <a:ea typeface="Cambria" panose="02040503050406030204" pitchFamily="18" charset="0"/>
            </a:endParaRPr>
          </a:p>
          <a:p>
            <a:pPr algn="just">
              <a:buFont typeface="Wingdings" panose="05000000000000000000" pitchFamily="2" charset="2"/>
              <a:buChar char="ü"/>
            </a:pPr>
            <a:r>
              <a:rPr lang="lv-LV" sz="1600" dirty="0">
                <a:ea typeface="Cambria" panose="02040503050406030204" pitchFamily="18" charset="0"/>
              </a:rPr>
              <a:t>Finansējuma saņēmējs, iesniedzot noslēguma maksājuma pieprasījumu, </a:t>
            </a:r>
            <a:r>
              <a:rPr lang="lv-LV" sz="1600" b="1" dirty="0">
                <a:ea typeface="Cambria" panose="02040503050406030204" pitchFamily="18" charset="0"/>
              </a:rPr>
              <a:t>nodrošina</a:t>
            </a:r>
            <a:r>
              <a:rPr lang="lv-LV" sz="1600" dirty="0">
                <a:ea typeface="Cambria" panose="02040503050406030204" pitchFamily="18" charset="0"/>
              </a:rPr>
              <a:t>, ka </a:t>
            </a:r>
            <a:r>
              <a:rPr lang="lv-LV" sz="1600" b="1" dirty="0">
                <a:ea typeface="Cambria" panose="02040503050406030204" pitchFamily="18" charset="0"/>
              </a:rPr>
              <a:t>aprēķinātais</a:t>
            </a:r>
            <a:r>
              <a:rPr lang="lv-LV" sz="1600" dirty="0">
                <a:ea typeface="Cambria" panose="02040503050406030204" pitchFamily="18" charset="0"/>
              </a:rPr>
              <a:t> projekta kopējais </a:t>
            </a:r>
            <a:r>
              <a:rPr lang="lv-LV" sz="1600" b="1" dirty="0">
                <a:ea typeface="Cambria" panose="02040503050406030204" pitchFamily="18" charset="0"/>
              </a:rPr>
              <a:t>publisko izmaksu </a:t>
            </a:r>
            <a:r>
              <a:rPr lang="lv-LV" sz="1600" dirty="0">
                <a:ea typeface="Cambria" panose="02040503050406030204" pitchFamily="18" charset="0"/>
              </a:rPr>
              <a:t>maksimālais </a:t>
            </a:r>
            <a:r>
              <a:rPr lang="lv-LV" sz="1600" b="1" dirty="0">
                <a:ea typeface="Cambria" panose="02040503050406030204" pitchFamily="18" charset="0"/>
              </a:rPr>
              <a:t>apmērs atbilst piešķirtajam </a:t>
            </a:r>
            <a:r>
              <a:rPr lang="lv-LV" sz="1600" dirty="0">
                <a:ea typeface="Cambria" panose="02040503050406030204" pitchFamily="18" charset="0"/>
              </a:rPr>
              <a:t>kopējam</a:t>
            </a:r>
            <a:r>
              <a:rPr lang="lv-LV" sz="1600" b="1" dirty="0">
                <a:ea typeface="Cambria" panose="02040503050406030204" pitchFamily="18" charset="0"/>
              </a:rPr>
              <a:t> publisko izmaksu </a:t>
            </a:r>
            <a:r>
              <a:rPr lang="lv-LV" sz="1600" dirty="0">
                <a:ea typeface="Cambria" panose="02040503050406030204" pitchFamily="18" charset="0"/>
              </a:rPr>
              <a:t>maksimālajam</a:t>
            </a:r>
            <a:r>
              <a:rPr lang="lv-LV" sz="1600" b="1" dirty="0">
                <a:ea typeface="Cambria" panose="02040503050406030204" pitchFamily="18" charset="0"/>
              </a:rPr>
              <a:t> apmēram</a:t>
            </a:r>
            <a:r>
              <a:rPr lang="lv-LV" sz="1600" dirty="0">
                <a:ea typeface="Cambria" panose="02040503050406030204" pitchFamily="18" charset="0"/>
              </a:rPr>
              <a:t>, attiecīgi palielinot nacionālo privāto finansējumu.</a:t>
            </a:r>
          </a:p>
        </p:txBody>
      </p:sp>
      <p:sp>
        <p:nvSpPr>
          <p:cNvPr id="5" name="Slide Number Placeholder 4">
            <a:extLst>
              <a:ext uri="{FF2B5EF4-FFF2-40B4-BE49-F238E27FC236}">
                <a16:creationId xmlns:a16="http://schemas.microsoft.com/office/drawing/2014/main" id="{1E524E0F-B4C2-142D-D122-AF4735A4AE1D}"/>
              </a:ext>
            </a:extLst>
          </p:cNvPr>
          <p:cNvSpPr>
            <a:spLocks noGrp="1"/>
          </p:cNvSpPr>
          <p:nvPr>
            <p:ph type="sldNum" sz="quarter" idx="12"/>
          </p:nvPr>
        </p:nvSpPr>
        <p:spPr>
          <a:xfrm>
            <a:off x="6400800" y="6126173"/>
            <a:ext cx="2133600" cy="365123"/>
          </a:xfrm>
        </p:spPr>
        <p:txBody>
          <a:bodyPr/>
          <a:lstStyle/>
          <a:p>
            <a:fld id="{B6F15528-21DE-4FAA-801E-634DDDAF4B2B}" type="slidenum">
              <a:rPr lang="en-US" smtClean="0"/>
              <a:pPr/>
              <a:t>6</a:t>
            </a:fld>
            <a:endParaRPr lang="en-US" dirty="0"/>
          </a:p>
        </p:txBody>
      </p:sp>
      <p:pic>
        <p:nvPicPr>
          <p:cNvPr id="4" name="Attēls 3">
            <a:extLst>
              <a:ext uri="{FF2B5EF4-FFF2-40B4-BE49-F238E27FC236}">
                <a16:creationId xmlns:a16="http://schemas.microsoft.com/office/drawing/2014/main" id="{9BE2099D-E5D6-626F-1753-20632E780EF8}"/>
              </a:ext>
            </a:extLst>
          </p:cNvPr>
          <p:cNvPicPr>
            <a:picLocks noChangeAspect="1"/>
          </p:cNvPicPr>
          <p:nvPr/>
        </p:nvPicPr>
        <p:blipFill>
          <a:blip r:embed="rId2"/>
          <a:stretch>
            <a:fillRect/>
          </a:stretch>
        </p:blipFill>
        <p:spPr>
          <a:xfrm>
            <a:off x="0" y="6614160"/>
            <a:ext cx="9144000" cy="243840"/>
          </a:xfrm>
          <a:prstGeom prst="rect">
            <a:avLst/>
          </a:prstGeom>
        </p:spPr>
      </p:pic>
      <p:sp>
        <p:nvSpPr>
          <p:cNvPr id="6" name="TextBox 5">
            <a:extLst>
              <a:ext uri="{FF2B5EF4-FFF2-40B4-BE49-F238E27FC236}">
                <a16:creationId xmlns:a16="http://schemas.microsoft.com/office/drawing/2014/main" id="{3078606C-5E6B-30BF-20EE-F5F5AE834490}"/>
              </a:ext>
            </a:extLst>
          </p:cNvPr>
          <p:cNvSpPr txBox="1"/>
          <p:nvPr/>
        </p:nvSpPr>
        <p:spPr>
          <a:xfrm>
            <a:off x="3810000" y="1905000"/>
            <a:ext cx="6324600" cy="584775"/>
          </a:xfrm>
          <a:prstGeom prst="rect">
            <a:avLst/>
          </a:prstGeom>
          <a:noFill/>
        </p:spPr>
        <p:txBody>
          <a:bodyPr wrap="square" rtlCol="0">
            <a:spAutoFit/>
          </a:bodyPr>
          <a:lstStyle/>
          <a:p>
            <a:pPr marL="285750" indent="-285750">
              <a:buFont typeface="Wingdings" panose="05000000000000000000" pitchFamily="2" charset="2"/>
              <a:buChar char="§"/>
            </a:pPr>
            <a:r>
              <a:rPr lang="lv-LV" sz="1600" dirty="0">
                <a:latin typeface="Cambria" panose="02040503050406030204" pitchFamily="18" charset="0"/>
                <a:ea typeface="Cambria" panose="02040503050406030204" pitchFamily="18" charset="0"/>
              </a:rPr>
              <a:t>iesniedzot projekta iesniegumu;</a:t>
            </a:r>
          </a:p>
          <a:p>
            <a:pPr marL="285750" indent="-285750">
              <a:buFont typeface="Wingdings" panose="05000000000000000000" pitchFamily="2" charset="2"/>
              <a:buChar char="§"/>
            </a:pPr>
            <a:r>
              <a:rPr lang="lv-LV" sz="1600" dirty="0">
                <a:latin typeface="Cambria" panose="02040503050406030204" pitchFamily="18" charset="0"/>
                <a:ea typeface="Cambria" panose="02040503050406030204" pitchFamily="18" charset="0"/>
              </a:rPr>
              <a:t>iesniedzot noslēguma maksājuma pieprasījumu.</a:t>
            </a:r>
          </a:p>
        </p:txBody>
      </p:sp>
      <p:cxnSp>
        <p:nvCxnSpPr>
          <p:cNvPr id="8" name="Taisns savienotājs 7">
            <a:extLst>
              <a:ext uri="{FF2B5EF4-FFF2-40B4-BE49-F238E27FC236}">
                <a16:creationId xmlns:a16="http://schemas.microsoft.com/office/drawing/2014/main" id="{1CB70A50-28C3-C580-6668-74C29369E7E0}"/>
              </a:ext>
            </a:extLst>
          </p:cNvPr>
          <p:cNvCxnSpPr>
            <a:cxnSpLocks/>
          </p:cNvCxnSpPr>
          <p:nvPr/>
        </p:nvCxnSpPr>
        <p:spPr>
          <a:xfrm>
            <a:off x="3048000" y="228600"/>
            <a:ext cx="0" cy="5897573"/>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048054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7D7CF-F0C5-EA25-9BB1-88D147ADA27C}"/>
              </a:ext>
            </a:extLst>
          </p:cNvPr>
          <p:cNvSpPr>
            <a:spLocks noGrp="1"/>
          </p:cNvSpPr>
          <p:nvPr>
            <p:ph type="title"/>
          </p:nvPr>
        </p:nvSpPr>
        <p:spPr>
          <a:xfrm>
            <a:off x="169018" y="1691486"/>
            <a:ext cx="2590800" cy="2971800"/>
          </a:xfrm>
        </p:spPr>
        <p:txBody>
          <a:bodyPr>
            <a:normAutofit/>
          </a:bodyPr>
          <a:lstStyle/>
          <a:p>
            <a:pPr>
              <a:lnSpc>
                <a:spcPct val="150000"/>
              </a:lnSpc>
            </a:pPr>
            <a:r>
              <a:rPr lang="lv-LV" sz="2500" dirty="0"/>
              <a:t>Atbalstāmās darbības (I)</a:t>
            </a:r>
          </a:p>
        </p:txBody>
      </p:sp>
      <p:sp>
        <p:nvSpPr>
          <p:cNvPr id="5" name="Slide Number Placeholder 4">
            <a:extLst>
              <a:ext uri="{FF2B5EF4-FFF2-40B4-BE49-F238E27FC236}">
                <a16:creationId xmlns:a16="http://schemas.microsoft.com/office/drawing/2014/main" id="{2FF45AEC-E7FA-0241-3ED4-DA6E76FF1493}"/>
              </a:ext>
            </a:extLst>
          </p:cNvPr>
          <p:cNvSpPr>
            <a:spLocks noGrp="1"/>
          </p:cNvSpPr>
          <p:nvPr>
            <p:ph type="sldNum" sz="quarter" idx="12"/>
          </p:nvPr>
        </p:nvSpPr>
        <p:spPr/>
        <p:txBody>
          <a:bodyPr/>
          <a:lstStyle/>
          <a:p>
            <a:fld id="{B6F15528-21DE-4FAA-801E-634DDDAF4B2B}" type="slidenum">
              <a:rPr lang="en-US" smtClean="0"/>
              <a:pPr/>
              <a:t>7</a:t>
            </a:fld>
            <a:endParaRPr lang="en-US" dirty="0"/>
          </a:p>
        </p:txBody>
      </p:sp>
      <p:pic>
        <p:nvPicPr>
          <p:cNvPr id="4" name="Attēls 3">
            <a:extLst>
              <a:ext uri="{FF2B5EF4-FFF2-40B4-BE49-F238E27FC236}">
                <a16:creationId xmlns:a16="http://schemas.microsoft.com/office/drawing/2014/main" id="{3377E962-11D2-DA18-78E7-5E002E03F798}"/>
              </a:ext>
            </a:extLst>
          </p:cNvPr>
          <p:cNvPicPr>
            <a:picLocks noChangeAspect="1"/>
          </p:cNvPicPr>
          <p:nvPr/>
        </p:nvPicPr>
        <p:blipFill>
          <a:blip r:embed="rId2"/>
          <a:stretch>
            <a:fillRect/>
          </a:stretch>
        </p:blipFill>
        <p:spPr>
          <a:xfrm>
            <a:off x="0" y="6681933"/>
            <a:ext cx="9144000" cy="243840"/>
          </a:xfrm>
          <a:prstGeom prst="rect">
            <a:avLst/>
          </a:prstGeom>
        </p:spPr>
      </p:pic>
      <p:cxnSp>
        <p:nvCxnSpPr>
          <p:cNvPr id="7" name="Taisns savienotājs 6">
            <a:extLst>
              <a:ext uri="{FF2B5EF4-FFF2-40B4-BE49-F238E27FC236}">
                <a16:creationId xmlns:a16="http://schemas.microsoft.com/office/drawing/2014/main" id="{C38FE908-0752-5767-6B47-95A37BC12792}"/>
              </a:ext>
            </a:extLst>
          </p:cNvPr>
          <p:cNvCxnSpPr>
            <a:cxnSpLocks/>
          </p:cNvCxnSpPr>
          <p:nvPr/>
        </p:nvCxnSpPr>
        <p:spPr>
          <a:xfrm>
            <a:off x="3048000" y="228600"/>
            <a:ext cx="0" cy="5897573"/>
          </a:xfrm>
          <a:prstGeom prst="line">
            <a:avLst/>
          </a:prstGeom>
        </p:spPr>
        <p:style>
          <a:lnRef idx="2">
            <a:schemeClr val="accent2"/>
          </a:lnRef>
          <a:fillRef idx="0">
            <a:schemeClr val="accent2"/>
          </a:fillRef>
          <a:effectRef idx="1">
            <a:schemeClr val="accent2"/>
          </a:effectRef>
          <a:fontRef idx="minor">
            <a:schemeClr val="tx1"/>
          </a:fontRef>
        </p:style>
      </p:cxnSp>
      <p:sp>
        <p:nvSpPr>
          <p:cNvPr id="8" name="TextBox 7">
            <a:extLst>
              <a:ext uri="{FF2B5EF4-FFF2-40B4-BE49-F238E27FC236}">
                <a16:creationId xmlns:a16="http://schemas.microsoft.com/office/drawing/2014/main" id="{776BD735-3B5B-AF83-38BC-D0132BC26011}"/>
              </a:ext>
            </a:extLst>
          </p:cNvPr>
          <p:cNvSpPr txBox="1"/>
          <p:nvPr/>
        </p:nvSpPr>
        <p:spPr>
          <a:xfrm>
            <a:off x="2895600" y="28265"/>
            <a:ext cx="5898203" cy="6647974"/>
          </a:xfrm>
          <a:prstGeom prst="rect">
            <a:avLst/>
          </a:prstGeom>
          <a:noFill/>
        </p:spPr>
        <p:txBody>
          <a:bodyPr wrap="square" rtlCol="0">
            <a:spAutoFit/>
          </a:bodyPr>
          <a:lstStyle/>
          <a:p>
            <a:pPr marL="457200" lvl="1" algn="just" defTabSz="914400"/>
            <a:endParaRPr lang="lv-LV" sz="1800" b="1" u="sng" dirty="0">
              <a:solidFill>
                <a:srgbClr val="333333"/>
              </a:solidFill>
              <a:latin typeface="Cambria" panose="02040503050406030204" pitchFamily="18" charset="0"/>
              <a:ea typeface="Cambria" panose="02040503050406030204" pitchFamily="18" charset="0"/>
            </a:endParaRPr>
          </a:p>
          <a:p>
            <a:pPr marL="457200" lvl="1" algn="just" defTabSz="914400"/>
            <a:r>
              <a:rPr lang="lv-LV" sz="1800" b="1" dirty="0">
                <a:solidFill>
                  <a:srgbClr val="333333"/>
                </a:solidFill>
                <a:latin typeface="Cambria" panose="02040503050406030204" pitchFamily="18" charset="0"/>
                <a:ea typeface="Cambria" panose="02040503050406030204" pitchFamily="18" charset="0"/>
              </a:rPr>
              <a:t>Projekta vadības nodrošināšana </a:t>
            </a:r>
          </a:p>
          <a:p>
            <a:pPr marL="742950" lvl="1" indent="-285750" algn="just" defTabSz="914400">
              <a:buFont typeface="Wingdings" panose="05000000000000000000" pitchFamily="2" charset="2"/>
              <a:buChar char="ü"/>
            </a:pPr>
            <a:endParaRPr lang="lv-LV" sz="1200" b="1" dirty="0">
              <a:solidFill>
                <a:srgbClr val="333333"/>
              </a:solidFill>
              <a:latin typeface="Cambria" panose="02040503050406030204" pitchFamily="18" charset="0"/>
              <a:ea typeface="Cambria" panose="02040503050406030204" pitchFamily="18" charset="0"/>
            </a:endParaRPr>
          </a:p>
          <a:p>
            <a:pPr marL="742950" lvl="1" indent="-285750" algn="just" defTabSz="914400">
              <a:buFont typeface="Wingdings" panose="05000000000000000000" pitchFamily="2" charset="2"/>
              <a:buChar char="ü"/>
            </a:pPr>
            <a:r>
              <a:rPr lang="lv-LV" sz="1600" dirty="0">
                <a:solidFill>
                  <a:srgbClr val="333333"/>
                </a:solidFill>
                <a:latin typeface="Cambria" panose="02040503050406030204" pitchFamily="18" charset="0"/>
                <a:ea typeface="Cambria" panose="02040503050406030204" pitchFamily="18" charset="0"/>
              </a:rPr>
              <a:t>darba līguma vai uzņēmuma (pakalpojuma) līguma izmaksas;</a:t>
            </a:r>
          </a:p>
          <a:p>
            <a:pPr marL="742950" lvl="1" indent="-285750" algn="just" defTabSz="914400">
              <a:buFont typeface="Wingdings" panose="05000000000000000000" pitchFamily="2" charset="2"/>
              <a:buChar char="ü"/>
              <a:defRPr/>
            </a:pPr>
            <a:r>
              <a:rPr lang="lv-LV" sz="1600" dirty="0">
                <a:solidFill>
                  <a:srgbClr val="333333"/>
                </a:solidFill>
                <a:latin typeface="Cambria" panose="02040503050406030204" pitchFamily="18" charset="0"/>
                <a:ea typeface="Cambria" panose="02040503050406030204" pitchFamily="18" charset="0"/>
              </a:rPr>
              <a:t>ja personāla iesaisti projektā nodrošina saskaņā ar daļlaika attiecināmības principu (attiecināms, ja izmaksas radušās uz darba līguma pamata), attiecināma ir ne mazāka kā 30 procentu noslodze.</a:t>
            </a:r>
          </a:p>
          <a:p>
            <a:pPr marL="457200" marR="0" lvl="1" algn="just" defTabSz="914400" rtl="0" eaLnBrk="1" fontAlgn="auto" latinLnBrk="0" hangingPunct="1">
              <a:lnSpc>
                <a:spcPct val="100000"/>
              </a:lnSpc>
              <a:spcBef>
                <a:spcPts val="0"/>
              </a:spcBef>
              <a:spcAft>
                <a:spcPts val="0"/>
              </a:spcAft>
              <a:buClrTx/>
              <a:buSzTx/>
              <a:tabLst/>
              <a:defRPr/>
            </a:pPr>
            <a:endParaRPr kumimoji="0" lang="lv-LV" sz="1200" b="0" u="sng"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14375" marR="0" lvl="1" algn="just" defTabSz="914400" rtl="0" eaLnBrk="1" fontAlgn="auto" latinLnBrk="0" hangingPunct="1">
              <a:lnSpc>
                <a:spcPct val="100000"/>
              </a:lnSpc>
              <a:spcBef>
                <a:spcPts val="0"/>
              </a:spcBef>
              <a:spcAft>
                <a:spcPts val="0"/>
              </a:spcAft>
              <a:buClrTx/>
              <a:buSzTx/>
              <a:tabLst/>
              <a:defRPr/>
            </a:pPr>
            <a:r>
              <a:rPr kumimoji="0" lang="lv-LV" sz="1400" b="0"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Personāla atlīdzības izmaksu ierobežojumi</a:t>
            </a:r>
          </a:p>
          <a:p>
            <a:pPr marL="457200" marR="0" lvl="1" algn="just" defTabSz="914400" rtl="0" eaLnBrk="1" fontAlgn="auto" latinLnBrk="0" hangingPunct="1">
              <a:lnSpc>
                <a:spcPct val="100000"/>
              </a:lnSpc>
              <a:spcBef>
                <a:spcPts val="0"/>
              </a:spcBef>
              <a:spcAft>
                <a:spcPts val="0"/>
              </a:spcAft>
              <a:buClrTx/>
              <a:buSzTx/>
              <a:tabLst/>
              <a:defRPr/>
            </a:pPr>
            <a:endParaRPr kumimoji="0" lang="lv-LV" sz="1200" b="0" i="1"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809625" marR="0" lvl="1" indent="-179388"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lv-LV" sz="14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ja projekta tiešās attiecināmās izmaksas ir virs 5 000 000 </a:t>
            </a:r>
            <a:r>
              <a:rPr kumimoji="0" lang="lv-LV" sz="1400" b="0" i="1" u="none" strike="noStrike" kern="1200" cap="none" spc="0" normalizeH="0" baseline="0" noProof="0" dirty="0" err="1">
                <a:ln>
                  <a:noFill/>
                </a:ln>
                <a:solidFill>
                  <a:srgbClr val="333333"/>
                </a:solidFill>
                <a:effectLst/>
                <a:uLnTx/>
                <a:uFillTx/>
                <a:latin typeface="Cambria" panose="02040503050406030204" pitchFamily="18" charset="0"/>
                <a:ea typeface="Cambria" panose="02040503050406030204" pitchFamily="18" charset="0"/>
                <a:cs typeface="+mn-cs"/>
              </a:rPr>
              <a:t>euro</a:t>
            </a:r>
            <a:r>
              <a:rPr kumimoji="0" lang="lv-LV" sz="14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 – personāla atlīdzības izmaksas līdz 84 787 </a:t>
            </a:r>
            <a:r>
              <a:rPr lang="lv-LV" sz="1400" i="1" dirty="0" err="1">
                <a:solidFill>
                  <a:srgbClr val="333333"/>
                </a:solidFill>
                <a:latin typeface="Cambria" panose="02040503050406030204" pitchFamily="18" charset="0"/>
                <a:ea typeface="Cambria" panose="02040503050406030204" pitchFamily="18" charset="0"/>
              </a:rPr>
              <a:t>euro</a:t>
            </a:r>
            <a:r>
              <a:rPr kumimoji="0" lang="lv-LV" sz="14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 gadā;</a:t>
            </a:r>
          </a:p>
          <a:p>
            <a:pPr marL="809625" marR="0" lvl="1" indent="-179388"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lv-LV" sz="14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ja projekta tiešās attiecināmās izmaksas ir līdz 5 000 000 </a:t>
            </a:r>
            <a:r>
              <a:rPr kumimoji="0" lang="lv-LV" sz="1400" b="0" i="1" u="none" strike="noStrike" kern="1200" cap="none" spc="0" normalizeH="0" baseline="0" noProof="0" dirty="0" err="1">
                <a:ln>
                  <a:noFill/>
                </a:ln>
                <a:solidFill>
                  <a:srgbClr val="333333"/>
                </a:solidFill>
                <a:effectLst/>
                <a:uLnTx/>
                <a:uFillTx/>
                <a:latin typeface="Cambria" panose="02040503050406030204" pitchFamily="18" charset="0"/>
                <a:ea typeface="Cambria" panose="02040503050406030204" pitchFamily="18" charset="0"/>
                <a:cs typeface="+mn-cs"/>
              </a:rPr>
              <a:t>euro</a:t>
            </a:r>
            <a:r>
              <a:rPr kumimoji="0" lang="lv-LV" sz="14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 (ieskaitot), ierobežojumu aprēķina ar minimālo izmaksu bāzi 34 422 </a:t>
            </a:r>
            <a:r>
              <a:rPr kumimoji="0" lang="lv-LV" sz="1400" b="0" i="1" u="none" strike="noStrike" kern="1200" cap="none" spc="0" normalizeH="0" baseline="0" noProof="0" dirty="0" err="1">
                <a:ln>
                  <a:noFill/>
                </a:ln>
                <a:solidFill>
                  <a:srgbClr val="333333"/>
                </a:solidFill>
                <a:effectLst/>
                <a:uLnTx/>
                <a:uFillTx/>
                <a:latin typeface="Cambria" panose="02040503050406030204" pitchFamily="18" charset="0"/>
                <a:ea typeface="Cambria" panose="02040503050406030204" pitchFamily="18" charset="0"/>
                <a:cs typeface="+mn-cs"/>
              </a:rPr>
              <a:t>euro</a:t>
            </a:r>
            <a:r>
              <a:rPr kumimoji="0" lang="lv-LV" sz="14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 gadā, pieskaitot 0,64 procentus no projekta tiešajām attiecināmajām izmaksām, bet neieskaitot projekta vadības personāla izmaksas.</a:t>
            </a:r>
          </a:p>
          <a:p>
            <a:pPr marL="457200" lvl="1" algn="just" defTabSz="914400"/>
            <a:endParaRPr lang="lv-LV" sz="1400" dirty="0">
              <a:solidFill>
                <a:srgbClr val="333333"/>
              </a:solidFill>
              <a:latin typeface="Cambria" panose="02040503050406030204" pitchFamily="18" charset="0"/>
              <a:ea typeface="Cambria" panose="02040503050406030204" pitchFamily="18" charset="0"/>
            </a:endParaRPr>
          </a:p>
          <a:p>
            <a:pPr marL="457200" lvl="1" algn="just" defTabSz="914400"/>
            <a:r>
              <a:rPr lang="lv-LV" sz="1800" b="1" dirty="0">
                <a:solidFill>
                  <a:srgbClr val="333333"/>
                </a:solidFill>
                <a:latin typeface="Cambria" panose="02040503050406030204" pitchFamily="18" charset="0"/>
                <a:ea typeface="Cambria" panose="02040503050406030204" pitchFamily="18" charset="0"/>
              </a:rPr>
              <a:t>Būvniecība</a:t>
            </a:r>
          </a:p>
          <a:p>
            <a:pPr marL="457200" lvl="1" algn="just" defTabSz="914400"/>
            <a:endParaRPr lang="lv-LV" sz="1200" b="1" dirty="0">
              <a:solidFill>
                <a:srgbClr val="333333"/>
              </a:solidFill>
              <a:latin typeface="Cambria" panose="02040503050406030204" pitchFamily="18" charset="0"/>
              <a:ea typeface="Cambria" panose="02040503050406030204" pitchFamily="18" charset="0"/>
            </a:endParaRPr>
          </a:p>
          <a:p>
            <a:pPr marL="742950" lvl="1" indent="-285750" algn="just" defTabSz="914400">
              <a:buFont typeface="Wingdings" panose="05000000000000000000" pitchFamily="2" charset="2"/>
              <a:buChar char="ü"/>
            </a:pPr>
            <a:r>
              <a:rPr lang="lv-LV" sz="1600" dirty="0">
                <a:solidFill>
                  <a:srgbClr val="333333"/>
                </a:solidFill>
                <a:latin typeface="Cambria" panose="02040503050406030204" pitchFamily="18" charset="0"/>
                <a:ea typeface="Cambria" panose="02040503050406030204" pitchFamily="18" charset="0"/>
              </a:rPr>
              <a:t>ar būvniecību saistītas izmaksas līdz </a:t>
            </a:r>
            <a:r>
              <a:rPr lang="lv-LV" sz="1600" b="1" dirty="0">
                <a:solidFill>
                  <a:srgbClr val="333333"/>
                </a:solidFill>
                <a:latin typeface="Cambria" panose="02040503050406030204" pitchFamily="18" charset="0"/>
                <a:ea typeface="Cambria" panose="02040503050406030204" pitchFamily="18" charset="0"/>
              </a:rPr>
              <a:t>10 % no projekta kopējām attiecināmajām izmaksām</a:t>
            </a:r>
            <a:r>
              <a:rPr lang="lv-LV" sz="1600" dirty="0">
                <a:solidFill>
                  <a:srgbClr val="333333"/>
                </a:solidFill>
                <a:latin typeface="Cambria" panose="02040503050406030204" pitchFamily="18" charset="0"/>
                <a:ea typeface="Cambria" panose="02040503050406030204" pitchFamily="18" charset="0"/>
              </a:rPr>
              <a:t>;</a:t>
            </a:r>
          </a:p>
          <a:p>
            <a:pPr marL="742950" lvl="1" indent="-285750" algn="just" defTabSz="914400">
              <a:buFont typeface="Wingdings" panose="05000000000000000000" pitchFamily="2" charset="2"/>
              <a:buChar char="ü"/>
            </a:pPr>
            <a:r>
              <a:rPr lang="lv-LV" sz="1600" dirty="0">
                <a:solidFill>
                  <a:srgbClr val="333333"/>
                </a:solidFill>
                <a:latin typeface="Cambria" panose="02040503050406030204" pitchFamily="18" charset="0"/>
                <a:ea typeface="Cambria" panose="02040503050406030204" pitchFamily="18" charset="0"/>
              </a:rPr>
              <a:t>būvniecības izmaksas, tai skaitā demontāžas izmaksas un izmaksas, kas saistītas ar objektu nodošanu ekspluatācijā.</a:t>
            </a:r>
          </a:p>
          <a:p>
            <a:pPr marL="457200" marR="0" lvl="1" algn="just" defTabSz="914400" rtl="0" eaLnBrk="1" fontAlgn="auto" latinLnBrk="0" hangingPunct="1">
              <a:lnSpc>
                <a:spcPct val="100000"/>
              </a:lnSpc>
              <a:spcBef>
                <a:spcPts val="0"/>
              </a:spcBef>
              <a:spcAft>
                <a:spcPts val="0"/>
              </a:spcAft>
              <a:buClrTx/>
              <a:buSzTx/>
              <a:tabLst/>
              <a:defRPr/>
            </a:pPr>
            <a:endParaRPr lang="lv-LV" sz="1100" noProof="0" dirty="0">
              <a:solidFill>
                <a:srgbClr val="333333"/>
              </a:solidFill>
              <a:latin typeface="Cambria" panose="02040503050406030204" pitchFamily="18" charset="0"/>
              <a:ea typeface="Cambria" panose="02040503050406030204" pitchFamily="18" charset="0"/>
            </a:endParaRPr>
          </a:p>
          <a:p>
            <a:pPr marL="457200" lvl="1" algn="just" defTabSz="914400"/>
            <a:endParaRPr lang="lv-LV" sz="1100" dirty="0">
              <a:solidFill>
                <a:srgbClr val="333333"/>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23838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7D7CF-F0C5-EA25-9BB1-88D147ADA27C}"/>
              </a:ext>
            </a:extLst>
          </p:cNvPr>
          <p:cNvSpPr>
            <a:spLocks noGrp="1"/>
          </p:cNvSpPr>
          <p:nvPr>
            <p:ph type="title"/>
          </p:nvPr>
        </p:nvSpPr>
        <p:spPr>
          <a:xfrm>
            <a:off x="169018" y="1691486"/>
            <a:ext cx="2590800" cy="2971800"/>
          </a:xfrm>
        </p:spPr>
        <p:txBody>
          <a:bodyPr>
            <a:normAutofit/>
          </a:bodyPr>
          <a:lstStyle/>
          <a:p>
            <a:pPr>
              <a:lnSpc>
                <a:spcPct val="150000"/>
              </a:lnSpc>
            </a:pPr>
            <a:r>
              <a:rPr lang="lv-LV" sz="2500" dirty="0"/>
              <a:t>Atbalstāmās darbības (II)</a:t>
            </a:r>
          </a:p>
        </p:txBody>
      </p:sp>
      <p:sp>
        <p:nvSpPr>
          <p:cNvPr id="3" name="Content Placeholder 2">
            <a:extLst>
              <a:ext uri="{FF2B5EF4-FFF2-40B4-BE49-F238E27FC236}">
                <a16:creationId xmlns:a16="http://schemas.microsoft.com/office/drawing/2014/main" id="{D0335DD2-CF68-CC27-5271-45F7AF24D0D3}"/>
              </a:ext>
            </a:extLst>
          </p:cNvPr>
          <p:cNvSpPr>
            <a:spLocks noGrp="1"/>
          </p:cNvSpPr>
          <p:nvPr>
            <p:ph idx="1"/>
          </p:nvPr>
        </p:nvSpPr>
        <p:spPr>
          <a:xfrm>
            <a:off x="2667000" y="774945"/>
            <a:ext cx="5867400" cy="5445999"/>
          </a:xfrm>
        </p:spPr>
        <p:txBody>
          <a:bodyPr>
            <a:normAutofit/>
          </a:bodyPr>
          <a:lstStyle/>
          <a:p>
            <a:pPr marL="457200" marR="0" lvl="1" indent="0" algn="just" defTabSz="914400" rtl="0" eaLnBrk="1" fontAlgn="auto" latinLnBrk="0" hangingPunct="1">
              <a:lnSpc>
                <a:spcPct val="100000"/>
              </a:lnSpc>
              <a:spcBef>
                <a:spcPts val="0"/>
              </a:spcBef>
              <a:spcAft>
                <a:spcPts val="0"/>
              </a:spcAft>
              <a:buClrTx/>
              <a:buSzTx/>
              <a:buFontTx/>
              <a:buNone/>
              <a:tabLst/>
              <a:defRPr/>
            </a:pPr>
            <a:endParaRPr kumimoji="0" lang="lv-LV" sz="1800" b="0" i="0" u="sng"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600" b="0" i="0"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Ārstniecības procesam tieši nepieciešamo </a:t>
            </a:r>
            <a:r>
              <a:rPr kumimoji="0" lang="lv-LV" sz="1600" b="1" i="0"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tehnoloģiju iegāde, piegāde un montāža: </a:t>
            </a: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1"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lv-LV" sz="1600" dirty="0">
              <a:solidFill>
                <a:srgbClr val="333333"/>
              </a:solidFill>
              <a:ea typeface="Cambria" panose="02040503050406030204" pitchFamily="18" charset="0"/>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lv-LV" sz="1600" dirty="0">
              <a:solidFill>
                <a:srgbClr val="333333"/>
              </a:solidFill>
              <a:ea typeface="Cambria" panose="02040503050406030204" pitchFamily="18" charset="0"/>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0" i="0" u="none"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1" i="0" u="sng"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457200" marR="0" lvl="1" indent="0" algn="just" defTabSz="914400" rtl="0" eaLnBrk="1" fontAlgn="auto" latinLnBrk="0" hangingPunct="1">
              <a:lnSpc>
                <a:spcPct val="100000"/>
              </a:lnSpc>
              <a:spcBef>
                <a:spcPts val="0"/>
              </a:spcBef>
              <a:spcAft>
                <a:spcPts val="0"/>
              </a:spcAft>
              <a:buClrTx/>
              <a:buSzTx/>
              <a:buNone/>
              <a:tabLst/>
              <a:defRPr/>
            </a:pPr>
            <a:endParaRPr kumimoji="0" lang="lv-LV" sz="1600" b="1" i="0" u="sng"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600" b="1" i="0" u="sng"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lv-LV" sz="1600" b="1" u="sng" dirty="0">
              <a:solidFill>
                <a:srgbClr val="333333"/>
              </a:solidFill>
              <a:ea typeface="Cambria" panose="02040503050406030204" pitchFamily="18" charset="0"/>
            </a:endParaRP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600" b="1" i="0"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rPr>
              <a:t>Komunikācijas un vizuālās identitātes prasību nodrošināšana</a:t>
            </a:r>
          </a:p>
          <a:p>
            <a:pPr marL="742950" marR="0" lvl="1"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0" lang="lv-LV" sz="1800" b="1" i="0" u="sng" strike="noStrike" kern="1200" cap="none" spc="0" normalizeH="0" baseline="0" noProof="0" dirty="0">
              <a:ln>
                <a:noFill/>
              </a:ln>
              <a:solidFill>
                <a:srgbClr val="333333"/>
              </a:solidFill>
              <a:effectLst/>
              <a:uLnTx/>
              <a:uFillTx/>
              <a:latin typeface="Cambria" panose="02040503050406030204" pitchFamily="18" charset="0"/>
              <a:ea typeface="Cambria" panose="02040503050406030204" pitchFamily="18" charset="0"/>
              <a:cs typeface="+mn-cs"/>
            </a:endParaRPr>
          </a:p>
          <a:p>
            <a:pPr marL="0" indent="0">
              <a:buNone/>
            </a:pPr>
            <a:endParaRPr lang="lv-LV" dirty="0"/>
          </a:p>
        </p:txBody>
      </p:sp>
      <p:sp>
        <p:nvSpPr>
          <p:cNvPr id="5" name="Slide Number Placeholder 4">
            <a:extLst>
              <a:ext uri="{FF2B5EF4-FFF2-40B4-BE49-F238E27FC236}">
                <a16:creationId xmlns:a16="http://schemas.microsoft.com/office/drawing/2014/main" id="{2FF45AEC-E7FA-0241-3ED4-DA6E76FF1493}"/>
              </a:ext>
            </a:extLst>
          </p:cNvPr>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4" name="Attēls 3">
            <a:extLst>
              <a:ext uri="{FF2B5EF4-FFF2-40B4-BE49-F238E27FC236}">
                <a16:creationId xmlns:a16="http://schemas.microsoft.com/office/drawing/2014/main" id="{3377E962-11D2-DA18-78E7-5E002E03F798}"/>
              </a:ext>
            </a:extLst>
          </p:cNvPr>
          <p:cNvPicPr>
            <a:picLocks noChangeAspect="1"/>
          </p:cNvPicPr>
          <p:nvPr/>
        </p:nvPicPr>
        <p:blipFill>
          <a:blip r:embed="rId2"/>
          <a:stretch>
            <a:fillRect/>
          </a:stretch>
        </p:blipFill>
        <p:spPr>
          <a:xfrm>
            <a:off x="0" y="6681933"/>
            <a:ext cx="9144000" cy="243840"/>
          </a:xfrm>
          <a:prstGeom prst="rect">
            <a:avLst/>
          </a:prstGeom>
        </p:spPr>
      </p:pic>
      <p:sp>
        <p:nvSpPr>
          <p:cNvPr id="6" name="TextBox 5">
            <a:extLst>
              <a:ext uri="{FF2B5EF4-FFF2-40B4-BE49-F238E27FC236}">
                <a16:creationId xmlns:a16="http://schemas.microsoft.com/office/drawing/2014/main" id="{C2E0C307-C529-1E9F-960A-51824397E1CA}"/>
              </a:ext>
            </a:extLst>
          </p:cNvPr>
          <p:cNvSpPr txBox="1"/>
          <p:nvPr/>
        </p:nvSpPr>
        <p:spPr>
          <a:xfrm>
            <a:off x="3459805" y="1861384"/>
            <a:ext cx="4914900" cy="2632003"/>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lv-LV" sz="1600" dirty="0">
                <a:latin typeface="Cambria" panose="02040503050406030204" pitchFamily="18" charset="0"/>
                <a:ea typeface="Cambria" panose="02040503050406030204" pitchFamily="18" charset="0"/>
              </a:rPr>
              <a:t>medicīniskās tehnoloģijas, tai skaitā iebūvējamās medicīniskās tehnoloģijas </a:t>
            </a:r>
            <a:r>
              <a:rPr lang="lv-LV" sz="1600" i="1" dirty="0">
                <a:latin typeface="Cambria" panose="02040503050406030204" pitchFamily="18" charset="0"/>
                <a:ea typeface="Cambria" panose="02040503050406030204" pitchFamily="18" charset="0"/>
              </a:rPr>
              <a:t>(ja vienas vienības piegādes izmaksas pārsniedz 20 000 euro (t.sk. PVN), nepieciešams VM saskaņojums)</a:t>
            </a:r>
          </a:p>
          <a:p>
            <a:pPr marL="285750" indent="-285750">
              <a:lnSpc>
                <a:spcPct val="150000"/>
              </a:lnSpc>
              <a:buFont typeface="Wingdings" panose="05000000000000000000" pitchFamily="2" charset="2"/>
              <a:buChar char="§"/>
            </a:pPr>
            <a:r>
              <a:rPr lang="lv-LV" sz="1600" dirty="0">
                <a:latin typeface="Cambria" panose="02040503050406030204" pitchFamily="18" charset="0"/>
                <a:ea typeface="Cambria" panose="02040503050406030204" pitchFamily="18" charset="0"/>
              </a:rPr>
              <a:t>iekārtas, ierīces, mēbeles un aprīkojums</a:t>
            </a:r>
          </a:p>
          <a:p>
            <a:pPr marL="285750" indent="-285750">
              <a:lnSpc>
                <a:spcPct val="150000"/>
              </a:lnSpc>
              <a:buFont typeface="Wingdings" panose="05000000000000000000" pitchFamily="2" charset="2"/>
              <a:buChar char="§"/>
            </a:pPr>
            <a:r>
              <a:rPr lang="lv-LV" sz="1600" dirty="0">
                <a:latin typeface="Cambria" panose="02040503050406030204" pitchFamily="18" charset="0"/>
                <a:ea typeface="Cambria" panose="02040503050406030204" pitchFamily="18" charset="0"/>
              </a:rPr>
              <a:t>informācijas tehnoloģiju aprīkojums</a:t>
            </a:r>
          </a:p>
          <a:p>
            <a:pPr>
              <a:lnSpc>
                <a:spcPct val="150000"/>
              </a:lnSpc>
            </a:pPr>
            <a:endParaRPr lang="lv-LV" sz="1600" dirty="0">
              <a:latin typeface="Cambria" panose="02040503050406030204" pitchFamily="18" charset="0"/>
              <a:ea typeface="Cambria" panose="02040503050406030204" pitchFamily="18" charset="0"/>
            </a:endParaRPr>
          </a:p>
        </p:txBody>
      </p:sp>
      <p:cxnSp>
        <p:nvCxnSpPr>
          <p:cNvPr id="7" name="Taisns savienotājs 6">
            <a:extLst>
              <a:ext uri="{FF2B5EF4-FFF2-40B4-BE49-F238E27FC236}">
                <a16:creationId xmlns:a16="http://schemas.microsoft.com/office/drawing/2014/main" id="{C38FE908-0752-5767-6B47-95A37BC12792}"/>
              </a:ext>
            </a:extLst>
          </p:cNvPr>
          <p:cNvCxnSpPr>
            <a:cxnSpLocks/>
          </p:cNvCxnSpPr>
          <p:nvPr/>
        </p:nvCxnSpPr>
        <p:spPr>
          <a:xfrm>
            <a:off x="3048000" y="228600"/>
            <a:ext cx="0" cy="5897573"/>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059305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EFBA2-1998-D7A8-7F67-961E0A0D2FD4}"/>
              </a:ext>
            </a:extLst>
          </p:cNvPr>
          <p:cNvSpPr>
            <a:spLocks noGrp="1"/>
          </p:cNvSpPr>
          <p:nvPr>
            <p:ph type="title"/>
          </p:nvPr>
        </p:nvSpPr>
        <p:spPr/>
        <p:txBody>
          <a:bodyPr>
            <a:normAutofit fontScale="90000"/>
          </a:bodyPr>
          <a:lstStyle/>
          <a:p>
            <a:r>
              <a:rPr lang="lv-LV" dirty="0"/>
              <a:t>Komercdarbības atbalsta (KA)</a:t>
            </a:r>
            <a:br>
              <a:rPr lang="lv-LV" dirty="0"/>
            </a:br>
            <a:r>
              <a:rPr lang="lv-LV" dirty="0"/>
              <a:t>piešķiršanas nosacījumi (izņemot VTMEC) </a:t>
            </a:r>
            <a:br>
              <a:rPr lang="lv-LV" dirty="0"/>
            </a:br>
            <a:endParaRPr lang="lv-LV" dirty="0"/>
          </a:p>
        </p:txBody>
      </p:sp>
      <p:sp>
        <p:nvSpPr>
          <p:cNvPr id="3" name="Content Placeholder 2">
            <a:extLst>
              <a:ext uri="{FF2B5EF4-FFF2-40B4-BE49-F238E27FC236}">
                <a16:creationId xmlns:a16="http://schemas.microsoft.com/office/drawing/2014/main" id="{B8AE3189-09F8-4039-FE8E-F929BA8C7073}"/>
              </a:ext>
            </a:extLst>
          </p:cNvPr>
          <p:cNvSpPr>
            <a:spLocks noGrp="1"/>
          </p:cNvSpPr>
          <p:nvPr>
            <p:ph idx="1"/>
          </p:nvPr>
        </p:nvSpPr>
        <p:spPr>
          <a:xfrm>
            <a:off x="457200" y="1485747"/>
            <a:ext cx="8229600" cy="5121284"/>
          </a:xfrm>
        </p:spPr>
        <p:txBody>
          <a:bodyPr>
            <a:normAutofit fontScale="92500"/>
          </a:bodyPr>
          <a:lstStyle/>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Finansējuma saņēmējs atbilstoši normatīvajiem aktiem par veselības aprūpes organizēšanu un samaksu ir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noslēdzis ar Nacionālo veselības dienestu (NVD) deleģēšanas līgumu par sabiedrisko pakalpojumu sniegšanu</a:t>
            </a:r>
            <a:endPar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11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Finansējuma saņēmējs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projektam pievieno NVD apliecinājumu</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ka tas kontrolēs un pārskatīs deleģēšanas līgumā paredzētos atlīdzības (kompensācijas) maksājumus, kā arī novērsīs un atgūs deleģēšanas līgumā paredzēto atlīdzības (kompensācijas) maksājumu pārmaksu, regulāri, bet ne retāk kā reizi trijos gados un pilnvarojuma akta darbības perioda beigās veicot līgumā noteiktās pārbaudes</a:t>
            </a: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Ja tiek pārkāptas KA piešķiršanas prasības vispārējas tautsaimnieciskas nozīmes pakalpojuma sniegšanai, finansējuma saņēmējam ir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pienākums atmaksāt </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atbalsta sniedzējam visu projekta ietvaros saņemto nelikumīgo KA kopā ar procentiem no līdzekļiem, kas ir brīvi no KA</a:t>
            </a: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endParaRPr kumimoji="0" lang="lv-LV" sz="11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KA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drīkst kumulēt </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ar citu KA, ko piešķir par pakalpojuma ar vispārēju tautsaimniecisku nozīmi sniegšanu, citas atbalsta programmas vai individuālā atbalsta projekta ietvaros par vienām un tām pašām attiecināmajām izmaksām,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ja</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pēc atbalstu apvienošanas atbalsta vienībai vai izmaksu pozīcijai attiecīgā maksimālā atbalsta intensitāte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nepārsniedz 100 procentus</a:t>
            </a:r>
            <a:endPar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just" defTabSz="939575" rtl="0" eaLnBrk="1" fontAlgn="auto" latinLnBrk="0" hangingPunct="1">
              <a:lnSpc>
                <a:spcPct val="100000"/>
              </a:lnSpc>
              <a:spcBef>
                <a:spcPct val="20000"/>
              </a:spcBef>
              <a:spcAft>
                <a:spcPts val="0"/>
              </a:spcAft>
              <a:buClrTx/>
              <a:buSzTx/>
              <a:buNone/>
              <a:tabLst/>
              <a:defRPr/>
            </a:pPr>
            <a:endParaRPr kumimoji="0" lang="lv-LV" sz="1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R="0" lvl="0" algn="just" defTabSz="939575" rtl="0" eaLnBrk="1" fontAlgn="auto" latinLnBrk="0" hangingPunct="1">
              <a:lnSpc>
                <a:spcPct val="100000"/>
              </a:lnSpc>
              <a:spcBef>
                <a:spcPct val="20000"/>
              </a:spcBef>
              <a:spcAft>
                <a:spcPts val="0"/>
              </a:spcAft>
              <a:buClrTx/>
              <a:buSzTx/>
              <a:buFont typeface="Wingdings" panose="05000000000000000000" pitchFamily="2" charset="2"/>
              <a:buChar char="ü"/>
              <a:tabLst/>
              <a:defRPr/>
            </a:pP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Projekta iesniedzējs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nevar pretendēt </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uz atbalsta saņemšanu,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ja</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tas </a:t>
            </a:r>
            <a:r>
              <a:rPr kumimoji="0" lang="lv-LV" sz="15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atbilst grūtībās nonākuša komersanta statusam</a:t>
            </a:r>
            <a:r>
              <a:rPr kumimoji="0" lang="lv-LV" sz="15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saskaņā ar Komisijas 2014. gada 17. jūnija Regulas Nr. 651/2014, ar ko noteiktas atbalsta kategorijas atzīst par saderīgām ar iekšējo tirgu, piemērojot Līguma 107. un 108. pantu, 2. panta 18. punktu</a:t>
            </a:r>
            <a:endParaRPr kumimoji="0" lang="lv-LV"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0" indent="0">
              <a:buNone/>
            </a:pPr>
            <a:endParaRPr lang="lv-LV" dirty="0"/>
          </a:p>
        </p:txBody>
      </p:sp>
      <p:sp>
        <p:nvSpPr>
          <p:cNvPr id="5" name="Slide Number Placeholder 4">
            <a:extLst>
              <a:ext uri="{FF2B5EF4-FFF2-40B4-BE49-F238E27FC236}">
                <a16:creationId xmlns:a16="http://schemas.microsoft.com/office/drawing/2014/main" id="{E560BA06-21F4-B908-38B3-50CC98A7421F}"/>
              </a:ext>
            </a:extLst>
          </p:cNvPr>
          <p:cNvSpPr>
            <a:spLocks noGrp="1"/>
          </p:cNvSpPr>
          <p:nvPr>
            <p:ph type="sldNum" sz="quarter" idx="12"/>
          </p:nvPr>
        </p:nvSpPr>
        <p:spPr>
          <a:xfrm>
            <a:off x="6572655" y="6295094"/>
            <a:ext cx="2133600" cy="365123"/>
          </a:xfrm>
        </p:spPr>
        <p:txBody>
          <a:bodyPr/>
          <a:lstStyle/>
          <a:p>
            <a:fld id="{B6F15528-21DE-4FAA-801E-634DDDAF4B2B}" type="slidenum">
              <a:rPr lang="en-US" smtClean="0"/>
              <a:pPr/>
              <a:t>9</a:t>
            </a:fld>
            <a:endParaRPr lang="en-US" dirty="0"/>
          </a:p>
        </p:txBody>
      </p:sp>
      <p:pic>
        <p:nvPicPr>
          <p:cNvPr id="4" name="Attēls 3">
            <a:extLst>
              <a:ext uri="{FF2B5EF4-FFF2-40B4-BE49-F238E27FC236}">
                <a16:creationId xmlns:a16="http://schemas.microsoft.com/office/drawing/2014/main" id="{EB20ACEF-F602-64D4-FD8B-17054EA25456}"/>
              </a:ext>
            </a:extLst>
          </p:cNvPr>
          <p:cNvPicPr>
            <a:picLocks noChangeAspect="1"/>
          </p:cNvPicPr>
          <p:nvPr/>
        </p:nvPicPr>
        <p:blipFill>
          <a:blip r:embed="rId2"/>
          <a:stretch>
            <a:fillRect/>
          </a:stretch>
        </p:blipFill>
        <p:spPr>
          <a:xfrm>
            <a:off x="0" y="6660217"/>
            <a:ext cx="9144000" cy="243840"/>
          </a:xfrm>
          <a:prstGeom prst="rect">
            <a:avLst/>
          </a:prstGeom>
        </p:spPr>
      </p:pic>
    </p:spTree>
    <p:extLst>
      <p:ext uri="{BB962C8B-B14F-4D97-AF65-F5344CB8AC3E}">
        <p14:creationId xmlns:p14="http://schemas.microsoft.com/office/powerpoint/2010/main" val="3968331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F51FE3F8F72CF47AC4D752F80875336" ma:contentTypeVersion="6" ma:contentTypeDescription="Create a new document." ma:contentTypeScope="" ma:versionID="73f95a3cf160474424b2aeeaec439b19">
  <xsd:schema xmlns:xsd="http://www.w3.org/2001/XMLSchema" xmlns:xs="http://www.w3.org/2001/XMLSchema" xmlns:p="http://schemas.microsoft.com/office/2006/metadata/properties" xmlns:ns2="cf84be67-19ef-47fb-993e-65f444dcacf0" targetNamespace="http://schemas.microsoft.com/office/2006/metadata/properties" ma:root="true" ma:fieldsID="f2da5cb38803145310e7d0721f5cb572" ns2:_="">
    <xsd:import namespace="cf84be67-19ef-47fb-993e-65f444dcacf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84be67-19ef-47fb-993e-65f444dcac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943176D-7FBF-45E6-B665-A8B1E2A8AD3B}">
  <ds:schemaRefs>
    <ds:schemaRef ds:uri="http://schemas.microsoft.com/sharepoint/v3/contenttype/forms"/>
  </ds:schemaRefs>
</ds:datastoreItem>
</file>

<file path=customXml/itemProps2.xml><?xml version="1.0" encoding="utf-8"?>
<ds:datastoreItem xmlns:ds="http://schemas.openxmlformats.org/officeDocument/2006/customXml" ds:itemID="{DCD9370D-66F9-4327-9322-131FFCE992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84be67-19ef-47fb-993e-65f444dcac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315311-8860-4854-B5A9-CDE73B2F0FCB}">
  <ds:schemaRefs>
    <ds:schemaRef ds:uri="http://schemas.microsoft.com/office/2006/metadata/properties"/>
    <ds:schemaRef ds:uri="http://schemas.openxmlformats.org/package/2006/metadata/core-properties"/>
    <ds:schemaRef ds:uri="cf84be67-19ef-47fb-993e-65f444dcacf0"/>
    <ds:schemaRef ds:uri="http://www.w3.org/XML/1998/namespace"/>
    <ds:schemaRef ds:uri="http://purl.org/dc/dcmitype/"/>
    <ds:schemaRef ds:uri="http://purl.org/dc/terms/"/>
    <ds:schemaRef ds:uri="http://schemas.microsoft.com/office/infopath/2007/PartnerControls"/>
    <ds:schemaRef ds:uri="http://schemas.microsoft.com/office/2006/documentManagement/typ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989</TotalTime>
  <Words>1913</Words>
  <Application>Microsoft Office PowerPoint</Application>
  <PresentationFormat>Slaidrāde ekrānā (4:3)</PresentationFormat>
  <Paragraphs>242</Paragraphs>
  <Slides>14</Slides>
  <Notes>0</Notes>
  <HiddenSlides>0</HiddenSlides>
  <MMClips>0</MMClips>
  <ScaleCrop>false</ScaleCrop>
  <HeadingPairs>
    <vt:vector size="6" baseType="variant">
      <vt:variant>
        <vt:lpstr>Lietotie fonti</vt:lpstr>
      </vt:variant>
      <vt:variant>
        <vt:i4>5</vt:i4>
      </vt:variant>
      <vt:variant>
        <vt:lpstr>Dizains</vt:lpstr>
      </vt:variant>
      <vt:variant>
        <vt:i4>2</vt:i4>
      </vt:variant>
      <vt:variant>
        <vt:lpstr>Slaidu virsraksti</vt:lpstr>
      </vt:variant>
      <vt:variant>
        <vt:i4>14</vt:i4>
      </vt:variant>
    </vt:vector>
  </HeadingPairs>
  <TitlesOfParts>
    <vt:vector size="21" baseType="lpstr">
      <vt:lpstr>Arial</vt:lpstr>
      <vt:lpstr>Calibri</vt:lpstr>
      <vt:lpstr>Cambria</vt:lpstr>
      <vt:lpstr>Times New Roman</vt:lpstr>
      <vt:lpstr>Wingdings</vt:lpstr>
      <vt:lpstr>Office Theme</vt:lpstr>
      <vt:lpstr>Theme1</vt:lpstr>
      <vt:lpstr>  Vispārējie nosacījumi atbalsta saņemšanai   4.1.1.1. pasākuma  “Ārstniecības iestāžu infrastruktūras attīstība”  1. kārtas ietvaros   Dace Briģe  Investīciju un Eiropas Savienības fondu  uzraudzības departamenta ES fondu ieviešanas nodaļas vadītāja</vt:lpstr>
      <vt:lpstr>Regulējošie dokumenti</vt:lpstr>
      <vt:lpstr>Pasākuma mērķis   mērķa grupa   rādītāji</vt:lpstr>
      <vt:lpstr>4.1.1.1. pasākuma 1.kārtas finansējuma avoti un attiecināmība</vt:lpstr>
      <vt:lpstr> Finansējuma saņēmēji un pieejamais finansējums </vt:lpstr>
      <vt:lpstr>Publiskā un  privātā finansējuma proporcija (izņemot VTMEC)</vt:lpstr>
      <vt:lpstr>Atbalstāmās darbības (I)</vt:lpstr>
      <vt:lpstr>Atbalstāmās darbības (II)</vt:lpstr>
      <vt:lpstr>Komercdarbības atbalsta (KA) piešķiršanas nosacījumi (izņemot VTMEC)  </vt:lpstr>
      <vt:lpstr>Papildinošās saimnieciskās darbības aprēķins (VTMEC) </vt:lpstr>
      <vt:lpstr>Projekta iesnieguma vērtēšanas specifiskie atbilstības kritēriji (I)</vt:lpstr>
      <vt:lpstr>Projekta iesnieguma vērtēšanas specifiskie atbilstības kritēriji (II)</vt:lpstr>
      <vt:lpstr>Citi nosacījumi</vt:lpstr>
      <vt:lpstr>Paldies par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4.1.1.1.+4.1.1.2.pasākums</dc:title>
  <dc:creator>Ilze.Verdina-Lace@vm.gov.lv</dc:creator>
  <cp:lastModifiedBy>Indra Matisone</cp:lastModifiedBy>
  <cp:revision>197</cp:revision>
  <cp:lastPrinted>2022-08-05T12:02:31Z</cp:lastPrinted>
  <dcterms:created xsi:type="dcterms:W3CDTF">2006-08-16T00:00:00Z</dcterms:created>
  <dcterms:modified xsi:type="dcterms:W3CDTF">2023-10-24T11:40:37Z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0x010100CF51FE3F8F72CF47AC4D752F80875336</vt:lpwstr>
  </property>
</Properties>
</file>