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63" r:id="rId5"/>
    <p:sldMasterId id="2147483648" r:id="rId6"/>
  </p:sldMasterIdLst>
  <p:notesMasterIdLst>
    <p:notesMasterId r:id="rId29"/>
  </p:notesMasterIdLst>
  <p:sldIdLst>
    <p:sldId id="296" r:id="rId7"/>
    <p:sldId id="335" r:id="rId8"/>
    <p:sldId id="304" r:id="rId9"/>
    <p:sldId id="290" r:id="rId10"/>
    <p:sldId id="321" r:id="rId11"/>
    <p:sldId id="330" r:id="rId12"/>
    <p:sldId id="326" r:id="rId13"/>
    <p:sldId id="339" r:id="rId14"/>
    <p:sldId id="340" r:id="rId15"/>
    <p:sldId id="348" r:id="rId16"/>
    <p:sldId id="346" r:id="rId17"/>
    <p:sldId id="266" r:id="rId18"/>
    <p:sldId id="267" r:id="rId19"/>
    <p:sldId id="350" r:id="rId20"/>
    <p:sldId id="351" r:id="rId21"/>
    <p:sldId id="352" r:id="rId22"/>
    <p:sldId id="353" r:id="rId23"/>
    <p:sldId id="354" r:id="rId24"/>
    <p:sldId id="355" r:id="rId25"/>
    <p:sldId id="356" r:id="rId26"/>
    <p:sldId id="357" r:id="rId27"/>
    <p:sldId id="333" r:id="rId28"/>
  </p:sldIdLst>
  <p:sldSz cx="12192000" cy="6858000"/>
  <p:notesSz cx="6799263" cy="99298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6C996A-543E-5783-D9B7-4976F9D16A23}" name="Liepins, Andris" initials="LA" userId="S::aliepins_deloittece.com#ext#@lvceli.lv::7f856fcd-7967-4412-a8f4-f09c2f75745c" providerId="AD"/>
  <p188:author id="{87C5818E-D8E9-C137-6B0E-5CE8293BDB4D}" name="Marina Bistrova" initials="MB" userId="S::marinab@lvceli.lv::91c512d4-0427-4f14-9c51-5e608ec3bab4" providerId="AD"/>
  <p188:author id="{ED9F3693-A083-4BDA-C284-5EE271287205}" name="Ilze Cerbule" initials="IC" userId="S::cerbule@lvceli.lv::cabae3f6-67ed-4994-89cd-9e781e5265a8" providerId="AD"/>
  <p188:author id="{69C106AA-79D3-99CA-2B7C-DC787D639C78}" name="Celitans, Kaspars" initials="CK" userId="S::kcelitans_deloittece.com#ext#@lvceli.onmicrosoft.com::32cf1823-96ca-4f90-9aca-79473a158539" providerId="AD"/>
  <p188:author id="{334D60B2-A1FB-A32F-115F-2978A49C1170}" name="Kristīne Apsalone" initials="KA" userId="S::apsalone@lvceli.lv::74ce3252-0c3c-4e22-868b-5370a50928b2" providerId="AD"/>
  <p188:author id="{19C130DA-0C3F-4A3D-7374-56F878DE9B90}" name="Dace Cīrule" initials="DC" userId="S::dace.cirule_larklaw.lv#ext#@lvceli.lv::542a1a6c-823d-4009-8303-aa146585282b" providerId="AD"/>
  <p188:author id="{72AA88E3-B5B6-A004-54B2-BE76ED9FA9E6}" name="Millere, Iveta" initials="IM" userId="S::imillere@deloittece.com::0fc2b2fb-38a2-4ca9-8c17-286be4836f71" providerId="AD"/>
  <p188:author id="{96F8CAE7-4B76-8A81-F6DC-63041BAC1DAE}" name="Klāvs Grieze" initials="KG" userId="S::grieze@lvceli.lv::e67f4cde-5f61-4cf2-8b84-28de00b90f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a:srgbClr val="2A9E9B"/>
    <a:srgbClr val="E15E34"/>
    <a:srgbClr val="00A2DF"/>
    <a:srgbClr val="CFCFCF"/>
    <a:srgbClr val="FFBD1E"/>
    <a:srgbClr val="F7B513"/>
    <a:srgbClr val="FFB600"/>
    <a:srgbClr val="424242"/>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96C7E4-A134-46BD-8252-8557216A05F9}" v="183" dt="2025-11-10T07:36:00.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88" d="100"/>
          <a:sy n="88" d="100"/>
        </p:scale>
        <p:origin x="5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1FD2A0E-171A-46F0-B751-0D5AC731946D}" type="datetimeFigureOut">
              <a:rPr lang="lv-LV" smtClean="0"/>
              <a:t>25.11.2025</a:t>
            </a:fld>
            <a:endParaRPr lang="lv-LV"/>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D06BCA0-D10D-4623-876B-628C29093B24}" type="slidenum">
              <a:rPr lang="lv-LV" smtClean="0"/>
              <a:t>‹#›</a:t>
            </a:fld>
            <a:endParaRPr lang="lv-LV"/>
          </a:p>
        </p:txBody>
      </p:sp>
    </p:spTree>
    <p:extLst>
      <p:ext uri="{BB962C8B-B14F-4D97-AF65-F5344CB8AC3E}">
        <p14:creationId xmlns:p14="http://schemas.microsoft.com/office/powerpoint/2010/main" val="1662694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D06BCA0-D10D-4623-876B-628C29093B24}" type="slidenum">
              <a:rPr lang="lv-LV" smtClean="0"/>
              <a:t>4</a:t>
            </a:fld>
            <a:endParaRPr lang="lv-LV"/>
          </a:p>
        </p:txBody>
      </p:sp>
    </p:spTree>
    <p:extLst>
      <p:ext uri="{BB962C8B-B14F-4D97-AF65-F5344CB8AC3E}">
        <p14:creationId xmlns:p14="http://schemas.microsoft.com/office/powerpoint/2010/main" val="18125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ED06BCA0-D10D-4623-876B-628C29093B24}" type="slidenum">
              <a:rPr lang="lv-LV" smtClean="0"/>
              <a:t>5</a:t>
            </a:fld>
            <a:endParaRPr lang="lv-LV"/>
          </a:p>
        </p:txBody>
      </p:sp>
    </p:spTree>
    <p:extLst>
      <p:ext uri="{BB962C8B-B14F-4D97-AF65-F5344CB8AC3E}">
        <p14:creationId xmlns:p14="http://schemas.microsoft.com/office/powerpoint/2010/main" val="373425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E84BD-7F2A-B369-8F70-DE0F842EA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036D7-7ABC-4FE8-7411-CB34B35B5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44598F-48EF-073D-2F1D-3488DA459F61}"/>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73A1A5DB-1610-103A-F49F-0B547B7FA9B8}"/>
              </a:ext>
            </a:extLst>
          </p:cNvPr>
          <p:cNvSpPr>
            <a:spLocks noGrp="1"/>
          </p:cNvSpPr>
          <p:nvPr>
            <p:ph type="sldNum" sz="quarter" idx="5"/>
          </p:nvPr>
        </p:nvSpPr>
        <p:spPr/>
        <p:txBody>
          <a:bodyPr/>
          <a:lstStyle/>
          <a:p>
            <a:fld id="{ED06BCA0-D10D-4623-876B-628C29093B24}" type="slidenum">
              <a:rPr lang="lv-LV" smtClean="0"/>
              <a:t>6</a:t>
            </a:fld>
            <a:endParaRPr lang="lv-LV"/>
          </a:p>
        </p:txBody>
      </p:sp>
    </p:spTree>
    <p:extLst>
      <p:ext uri="{BB962C8B-B14F-4D97-AF65-F5344CB8AC3E}">
        <p14:creationId xmlns:p14="http://schemas.microsoft.com/office/powerpoint/2010/main" val="52065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0B9DE-C802-7D14-310E-E9290151D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BFA79-543E-72FE-4F90-FE34532332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B50D8-7D6E-3005-17AF-FA14740E7D31}"/>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2AAD0678-2539-0D6C-E205-1CD6E5CBC2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6BCA0-D10D-4623-876B-628C29093B24}" type="slidenum">
              <a:rPr kumimoji="0" lang="lv-LV"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lv-LV"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283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193C8A-1DF7-4B7D-8F71-EF7BEDAE1BDF}"/>
              </a:ext>
            </a:extLst>
          </p:cNvPr>
          <p:cNvSpPr>
            <a:spLocks noGrp="1"/>
          </p:cNvSpPr>
          <p:nvPr>
            <p:ph type="ctrTitle"/>
          </p:nvPr>
        </p:nvSpPr>
        <p:spPr>
          <a:xfrm>
            <a:off x="716280" y="1122364"/>
            <a:ext cx="6431280" cy="2387600"/>
          </a:xfrm>
        </p:spPr>
        <p:txBody>
          <a:bodyPr anchor="t" anchorCtr="0"/>
          <a:lstStyle>
            <a:lvl1pPr algn="l">
              <a:defRPr sz="6000">
                <a:solidFill>
                  <a:srgbClr val="FFB600"/>
                </a:solidFill>
                <a:latin typeface="Montserrat Light" panose="00000400000000000000" pitchFamily="2" charset="0"/>
              </a:defRPr>
            </a:lvl1pPr>
          </a:lstStyle>
          <a:p>
            <a:r>
              <a:rPr lang="lv-LV"/>
              <a:t>Rediģēt šablona virsraksta stilu</a:t>
            </a:r>
          </a:p>
        </p:txBody>
      </p:sp>
      <p:sp>
        <p:nvSpPr>
          <p:cNvPr id="3" name="Apakšvirsraksts 2">
            <a:extLst>
              <a:ext uri="{FF2B5EF4-FFF2-40B4-BE49-F238E27FC236}">
                <a16:creationId xmlns:a16="http://schemas.microsoft.com/office/drawing/2014/main" id="{FED940DB-254D-4207-8212-13742C51E7FB}"/>
              </a:ext>
            </a:extLst>
          </p:cNvPr>
          <p:cNvSpPr>
            <a:spLocks noGrp="1"/>
          </p:cNvSpPr>
          <p:nvPr>
            <p:ph type="subTitle" idx="1"/>
          </p:nvPr>
        </p:nvSpPr>
        <p:spPr>
          <a:xfrm>
            <a:off x="716280" y="3602039"/>
            <a:ext cx="6431280" cy="1655762"/>
          </a:xfrm>
        </p:spPr>
        <p:txBody>
          <a:bodyPr/>
          <a:lstStyle>
            <a:lvl1pPr marL="0" indent="0" algn="l">
              <a:buNone/>
              <a:defRPr sz="2400">
                <a:solidFill>
                  <a:srgbClr val="FFB60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cxnSp>
        <p:nvCxnSpPr>
          <p:cNvPr id="8" name="Taisns savienotājs 7">
            <a:extLst>
              <a:ext uri="{FF2B5EF4-FFF2-40B4-BE49-F238E27FC236}">
                <a16:creationId xmlns:a16="http://schemas.microsoft.com/office/drawing/2014/main" id="{B2F15F20-04B6-4DAF-8BD7-BFE28CD1ED5B}"/>
              </a:ext>
            </a:extLst>
          </p:cNvPr>
          <p:cNvCxnSpPr/>
          <p:nvPr userDrawn="1"/>
        </p:nvCxnSpPr>
        <p:spPr>
          <a:xfrm>
            <a:off x="716280" y="548640"/>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0" name="Taisns savienotājs 9">
            <a:extLst>
              <a:ext uri="{FF2B5EF4-FFF2-40B4-BE49-F238E27FC236}">
                <a16:creationId xmlns:a16="http://schemas.microsoft.com/office/drawing/2014/main" id="{25F0083B-BF05-4A1F-95D9-247F30737D5A}"/>
              </a:ext>
            </a:extLst>
          </p:cNvPr>
          <p:cNvCxnSpPr/>
          <p:nvPr userDrawn="1"/>
        </p:nvCxnSpPr>
        <p:spPr>
          <a:xfrm>
            <a:off x="716280" y="5834738"/>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3619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cxnSp>
        <p:nvCxnSpPr>
          <p:cNvPr id="9" name="Taisns savienotājs 8">
            <a:extLst>
              <a:ext uri="{FF2B5EF4-FFF2-40B4-BE49-F238E27FC236}">
                <a16:creationId xmlns:a16="http://schemas.microsoft.com/office/drawing/2014/main" id="{EF915974-1A63-4A88-82B3-D6E956E97D6A}"/>
              </a:ext>
            </a:extLst>
          </p:cNvPr>
          <p:cNvCxnSpPr/>
          <p:nvPr userDrawn="1"/>
        </p:nvCxnSpPr>
        <p:spPr>
          <a:xfrm>
            <a:off x="716280" y="548640"/>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
        <p:nvSpPr>
          <p:cNvPr id="6" name="Virsraksts 1">
            <a:extLst>
              <a:ext uri="{FF2B5EF4-FFF2-40B4-BE49-F238E27FC236}">
                <a16:creationId xmlns:a16="http://schemas.microsoft.com/office/drawing/2014/main" id="{22C064BA-C36D-48A7-B5D1-BA0C0C1B6A16}"/>
              </a:ext>
            </a:extLst>
          </p:cNvPr>
          <p:cNvSpPr>
            <a:spLocks noGrp="1"/>
          </p:cNvSpPr>
          <p:nvPr>
            <p:ph type="ctrTitle"/>
          </p:nvPr>
        </p:nvSpPr>
        <p:spPr>
          <a:xfrm>
            <a:off x="716280" y="1122364"/>
            <a:ext cx="6431280" cy="2387600"/>
          </a:xfrm>
        </p:spPr>
        <p:txBody>
          <a:bodyPr anchor="t" anchorCtr="0"/>
          <a:lstStyle>
            <a:lvl1pPr algn="l">
              <a:defRPr sz="6000">
                <a:solidFill>
                  <a:srgbClr val="FFB600"/>
                </a:solidFill>
                <a:latin typeface="Montserrat Light" panose="00000400000000000000" pitchFamily="2" charset="0"/>
              </a:defRPr>
            </a:lvl1pPr>
          </a:lstStyle>
          <a:p>
            <a:r>
              <a:rPr lang="lv-LV"/>
              <a:t>Rediģēt šablona virsraksta stilu</a:t>
            </a:r>
          </a:p>
        </p:txBody>
      </p:sp>
      <p:cxnSp>
        <p:nvCxnSpPr>
          <p:cNvPr id="12" name="Taisns savienotājs 11">
            <a:extLst>
              <a:ext uri="{FF2B5EF4-FFF2-40B4-BE49-F238E27FC236}">
                <a16:creationId xmlns:a16="http://schemas.microsoft.com/office/drawing/2014/main" id="{089206ED-2352-4603-830F-57639D36C9AB}"/>
              </a:ext>
            </a:extLst>
          </p:cNvPr>
          <p:cNvCxnSpPr/>
          <p:nvPr userDrawn="1"/>
        </p:nvCxnSpPr>
        <p:spPr>
          <a:xfrm>
            <a:off x="716280" y="5834738"/>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73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ttēls ar parakstu">
    <p:spTree>
      <p:nvGrpSpPr>
        <p:cNvPr id="1" name=""/>
        <p:cNvGrpSpPr/>
        <p:nvPr/>
      </p:nvGrpSpPr>
      <p:grpSpPr>
        <a:xfrm>
          <a:off x="0" y="0"/>
          <a:ext cx="0" cy="0"/>
          <a:chOff x="0" y="0"/>
          <a:chExt cx="0" cy="0"/>
        </a:xfrm>
      </p:grpSpPr>
      <p:sp>
        <p:nvSpPr>
          <p:cNvPr id="3" name="Attēla vietturis 2">
            <a:extLst>
              <a:ext uri="{FF2B5EF4-FFF2-40B4-BE49-F238E27FC236}">
                <a16:creationId xmlns:a16="http://schemas.microsoft.com/office/drawing/2014/main" id="{3ED59629-7FF2-490E-9D50-21371B5060C3}"/>
              </a:ext>
            </a:extLst>
          </p:cNvPr>
          <p:cNvSpPr>
            <a:spLocks noGrp="1"/>
          </p:cNvSpPr>
          <p:nvPr>
            <p:ph type="pic" idx="1"/>
          </p:nvPr>
        </p:nvSpPr>
        <p:spPr>
          <a:xfrm>
            <a:off x="684000" y="987425"/>
            <a:ext cx="1096671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8" name="Virsraksts 1">
            <a:extLst>
              <a:ext uri="{FF2B5EF4-FFF2-40B4-BE49-F238E27FC236}">
                <a16:creationId xmlns:a16="http://schemas.microsoft.com/office/drawing/2014/main" id="{DD7FE0F1-AD32-4563-8E2A-CFD8F4BB33DE}"/>
              </a:ext>
            </a:extLst>
          </p:cNvPr>
          <p:cNvSpPr>
            <a:spLocks noGrp="1"/>
          </p:cNvSpPr>
          <p:nvPr>
            <p:ph type="title"/>
          </p:nvPr>
        </p:nvSpPr>
        <p:spPr>
          <a:xfrm>
            <a:off x="716400" y="242930"/>
            <a:ext cx="10515600" cy="1005840"/>
          </a:xfrm>
        </p:spPr>
        <p:txBody>
          <a:bodyPr>
            <a:normAutofit/>
          </a:bodyPr>
          <a:lstStyle>
            <a:lvl1pPr>
              <a:defRPr sz="2400">
                <a:solidFill>
                  <a:srgbClr val="3D3D3D"/>
                </a:solidFill>
                <a:latin typeface="Montserrat Medium" panose="00000600000000000000" pitchFamily="2" charset="0"/>
              </a:defRPr>
            </a:lvl1pPr>
          </a:lstStyle>
          <a:p>
            <a:r>
              <a:rPr lang="lv-LV"/>
              <a:t>Rediģēt šablona virsraksta stilu</a:t>
            </a:r>
          </a:p>
        </p:txBody>
      </p:sp>
    </p:spTree>
    <p:extLst>
      <p:ext uri="{BB962C8B-B14F-4D97-AF65-F5344CB8AC3E}">
        <p14:creationId xmlns:p14="http://schemas.microsoft.com/office/powerpoint/2010/main" val="156193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rsraksts un vertikāls teksts">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3495CC58-58B5-46B0-B891-EC5642CB5E40}"/>
              </a:ext>
            </a:extLst>
          </p:cNvPr>
          <p:cNvSpPr>
            <a:spLocks noGrp="1"/>
          </p:cNvSpPr>
          <p:nvPr>
            <p:ph type="title"/>
          </p:nvPr>
        </p:nvSpPr>
        <p:spPr>
          <a:xfrm>
            <a:off x="716400" y="567583"/>
            <a:ext cx="4312920" cy="1977598"/>
          </a:xfrm>
        </p:spPr>
        <p:txBody>
          <a:bodyPr>
            <a:normAutofit/>
          </a:bodyPr>
          <a:lstStyle>
            <a:lvl1pPr>
              <a:defRPr sz="4000">
                <a:solidFill>
                  <a:srgbClr val="3D3D3D"/>
                </a:solidFill>
                <a:latin typeface="Montserrat" panose="00000500000000000000" pitchFamily="2" charset="0"/>
              </a:defRPr>
            </a:lvl1pPr>
          </a:lstStyle>
          <a:p>
            <a:r>
              <a:rPr lang="lv-LV"/>
              <a:t>Rediģēt šablona virsraksta stilu</a:t>
            </a:r>
          </a:p>
        </p:txBody>
      </p:sp>
      <p:sp>
        <p:nvSpPr>
          <p:cNvPr id="10" name="Attēla vietturis 2">
            <a:extLst>
              <a:ext uri="{FF2B5EF4-FFF2-40B4-BE49-F238E27FC236}">
                <a16:creationId xmlns:a16="http://schemas.microsoft.com/office/drawing/2014/main" id="{7028787A-FD8C-47B7-ADC3-6FF89B9E2195}"/>
              </a:ext>
            </a:extLst>
          </p:cNvPr>
          <p:cNvSpPr>
            <a:spLocks noGrp="1"/>
          </p:cNvSpPr>
          <p:nvPr>
            <p:ph type="pic" idx="1"/>
          </p:nvPr>
        </p:nvSpPr>
        <p:spPr>
          <a:xfrm>
            <a:off x="6096000" y="567583"/>
            <a:ext cx="5562600" cy="59246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11" name="Satura vietturis 2">
            <a:extLst>
              <a:ext uri="{FF2B5EF4-FFF2-40B4-BE49-F238E27FC236}">
                <a16:creationId xmlns:a16="http://schemas.microsoft.com/office/drawing/2014/main" id="{F147173D-7C5A-4D55-89DC-8182FE2C4BBE}"/>
              </a:ext>
            </a:extLst>
          </p:cNvPr>
          <p:cNvSpPr>
            <a:spLocks noGrp="1"/>
          </p:cNvSpPr>
          <p:nvPr>
            <p:ph idx="10"/>
          </p:nvPr>
        </p:nvSpPr>
        <p:spPr>
          <a:xfrm>
            <a:off x="838199" y="4051313"/>
            <a:ext cx="2209799" cy="1188085"/>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cxnSp>
        <p:nvCxnSpPr>
          <p:cNvPr id="12" name="Taisns savienotājs 11">
            <a:extLst>
              <a:ext uri="{FF2B5EF4-FFF2-40B4-BE49-F238E27FC236}">
                <a16:creationId xmlns:a16="http://schemas.microsoft.com/office/drawing/2014/main" id="{3D97E04A-7DB9-405D-AC2E-8154C5768653}"/>
              </a:ext>
            </a:extLst>
          </p:cNvPr>
          <p:cNvCxnSpPr>
            <a:cxnSpLocks/>
          </p:cNvCxnSpPr>
          <p:nvPr userDrawn="1"/>
        </p:nvCxnSpPr>
        <p:spPr>
          <a:xfrm>
            <a:off x="838199" y="3747464"/>
            <a:ext cx="4312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4" name="Satura vietturis 2">
            <a:extLst>
              <a:ext uri="{FF2B5EF4-FFF2-40B4-BE49-F238E27FC236}">
                <a16:creationId xmlns:a16="http://schemas.microsoft.com/office/drawing/2014/main" id="{9156A035-B5D6-4AA4-9FCD-F6A0B2DA969D}"/>
              </a:ext>
            </a:extLst>
          </p:cNvPr>
          <p:cNvSpPr>
            <a:spLocks noGrp="1"/>
          </p:cNvSpPr>
          <p:nvPr>
            <p:ph idx="11"/>
          </p:nvPr>
        </p:nvSpPr>
        <p:spPr>
          <a:xfrm>
            <a:off x="3215639" y="4057822"/>
            <a:ext cx="2209799" cy="1181571"/>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spTree>
    <p:extLst>
      <p:ext uri="{BB962C8B-B14F-4D97-AF65-F5344CB8AC3E}">
        <p14:creationId xmlns:p14="http://schemas.microsoft.com/office/powerpoint/2010/main" val="1093909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irsraksts un vertikāls teksts">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3495CC58-58B5-46B0-B891-EC5642CB5E40}"/>
              </a:ext>
            </a:extLst>
          </p:cNvPr>
          <p:cNvSpPr>
            <a:spLocks noGrp="1"/>
          </p:cNvSpPr>
          <p:nvPr>
            <p:ph type="title"/>
          </p:nvPr>
        </p:nvSpPr>
        <p:spPr>
          <a:xfrm>
            <a:off x="716400" y="567583"/>
            <a:ext cx="4312920" cy="1977598"/>
          </a:xfrm>
        </p:spPr>
        <p:txBody>
          <a:bodyPr>
            <a:normAutofit/>
          </a:bodyPr>
          <a:lstStyle>
            <a:lvl1pPr>
              <a:defRPr sz="4000">
                <a:solidFill>
                  <a:srgbClr val="3D3D3D"/>
                </a:solidFill>
                <a:latin typeface="Montserrat" panose="00000500000000000000" pitchFamily="2" charset="0"/>
              </a:defRPr>
            </a:lvl1pPr>
          </a:lstStyle>
          <a:p>
            <a:r>
              <a:rPr lang="lv-LV"/>
              <a:t>Rediģēt šablona virsraksta stilu</a:t>
            </a:r>
          </a:p>
        </p:txBody>
      </p:sp>
      <p:sp>
        <p:nvSpPr>
          <p:cNvPr id="10" name="Attēla vietturis 2">
            <a:extLst>
              <a:ext uri="{FF2B5EF4-FFF2-40B4-BE49-F238E27FC236}">
                <a16:creationId xmlns:a16="http://schemas.microsoft.com/office/drawing/2014/main" id="{7028787A-FD8C-47B7-ADC3-6FF89B9E2195}"/>
              </a:ext>
            </a:extLst>
          </p:cNvPr>
          <p:cNvSpPr>
            <a:spLocks noGrp="1"/>
          </p:cNvSpPr>
          <p:nvPr>
            <p:ph type="pic" idx="1"/>
          </p:nvPr>
        </p:nvSpPr>
        <p:spPr>
          <a:xfrm>
            <a:off x="6096000" y="567583"/>
            <a:ext cx="5562600" cy="59246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11" name="Satura vietturis 2">
            <a:extLst>
              <a:ext uri="{FF2B5EF4-FFF2-40B4-BE49-F238E27FC236}">
                <a16:creationId xmlns:a16="http://schemas.microsoft.com/office/drawing/2014/main" id="{F147173D-7C5A-4D55-89DC-8182FE2C4BBE}"/>
              </a:ext>
            </a:extLst>
          </p:cNvPr>
          <p:cNvSpPr>
            <a:spLocks noGrp="1"/>
          </p:cNvSpPr>
          <p:nvPr>
            <p:ph idx="10"/>
          </p:nvPr>
        </p:nvSpPr>
        <p:spPr>
          <a:xfrm>
            <a:off x="1278401" y="2885078"/>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p:txBody>
      </p:sp>
      <p:sp>
        <p:nvSpPr>
          <p:cNvPr id="2" name="Ovāls 1">
            <a:extLst>
              <a:ext uri="{FF2B5EF4-FFF2-40B4-BE49-F238E27FC236}">
                <a16:creationId xmlns:a16="http://schemas.microsoft.com/office/drawing/2014/main" id="{63FE6A8D-52C0-49D4-A466-09C98F977A32}"/>
              </a:ext>
            </a:extLst>
          </p:cNvPr>
          <p:cNvSpPr/>
          <p:nvPr userDrawn="1"/>
        </p:nvSpPr>
        <p:spPr>
          <a:xfrm>
            <a:off x="716400" y="2932386"/>
            <a:ext cx="318019" cy="318019"/>
          </a:xfrm>
          <a:prstGeom prst="ellipse">
            <a:avLst/>
          </a:prstGeom>
          <a:solidFill>
            <a:srgbClr val="B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āls 14">
            <a:extLst>
              <a:ext uri="{FF2B5EF4-FFF2-40B4-BE49-F238E27FC236}">
                <a16:creationId xmlns:a16="http://schemas.microsoft.com/office/drawing/2014/main" id="{A4025FCF-3B43-4B75-A446-BE1200F32345}"/>
              </a:ext>
            </a:extLst>
          </p:cNvPr>
          <p:cNvSpPr/>
          <p:nvPr userDrawn="1"/>
        </p:nvSpPr>
        <p:spPr>
          <a:xfrm>
            <a:off x="716400" y="3429000"/>
            <a:ext cx="318019" cy="318019"/>
          </a:xfrm>
          <a:prstGeom prst="ellipse">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Satura vietturis 2">
            <a:extLst>
              <a:ext uri="{FF2B5EF4-FFF2-40B4-BE49-F238E27FC236}">
                <a16:creationId xmlns:a16="http://schemas.microsoft.com/office/drawing/2014/main" id="{D740782B-B019-480F-9280-7AA01C8BAB91}"/>
              </a:ext>
            </a:extLst>
          </p:cNvPr>
          <p:cNvSpPr>
            <a:spLocks noGrp="1"/>
          </p:cNvSpPr>
          <p:nvPr>
            <p:ph idx="12"/>
          </p:nvPr>
        </p:nvSpPr>
        <p:spPr>
          <a:xfrm>
            <a:off x="1278401" y="3439082"/>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p:txBody>
      </p:sp>
      <p:sp>
        <p:nvSpPr>
          <p:cNvPr id="17" name="Ovāls 16">
            <a:extLst>
              <a:ext uri="{FF2B5EF4-FFF2-40B4-BE49-F238E27FC236}">
                <a16:creationId xmlns:a16="http://schemas.microsoft.com/office/drawing/2014/main" id="{4B0306A1-4536-40A9-873A-6E4BEB90A29A}"/>
              </a:ext>
            </a:extLst>
          </p:cNvPr>
          <p:cNvSpPr/>
          <p:nvPr userDrawn="1"/>
        </p:nvSpPr>
        <p:spPr>
          <a:xfrm>
            <a:off x="3269606" y="2932386"/>
            <a:ext cx="318019" cy="318019"/>
          </a:xfrm>
          <a:prstGeom prst="ellipse">
            <a:avLst/>
          </a:prstGeom>
          <a:solidFill>
            <a:srgbClr val="F7B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Ovāls 17">
            <a:extLst>
              <a:ext uri="{FF2B5EF4-FFF2-40B4-BE49-F238E27FC236}">
                <a16:creationId xmlns:a16="http://schemas.microsoft.com/office/drawing/2014/main" id="{1B6BE106-FE38-456B-914E-801CDC745E2A}"/>
              </a:ext>
            </a:extLst>
          </p:cNvPr>
          <p:cNvSpPr/>
          <p:nvPr userDrawn="1"/>
        </p:nvSpPr>
        <p:spPr>
          <a:xfrm>
            <a:off x="3269606" y="3429000"/>
            <a:ext cx="318019" cy="318019"/>
          </a:xfrm>
          <a:prstGeom prst="ellipse">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Satura vietturis 2">
            <a:extLst>
              <a:ext uri="{FF2B5EF4-FFF2-40B4-BE49-F238E27FC236}">
                <a16:creationId xmlns:a16="http://schemas.microsoft.com/office/drawing/2014/main" id="{52009BD3-6B11-4F26-AD67-36B176895549}"/>
              </a:ext>
            </a:extLst>
          </p:cNvPr>
          <p:cNvSpPr>
            <a:spLocks noGrp="1"/>
          </p:cNvSpPr>
          <p:nvPr>
            <p:ph idx="13"/>
          </p:nvPr>
        </p:nvSpPr>
        <p:spPr>
          <a:xfrm>
            <a:off x="3786776" y="2885078"/>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p:txBody>
      </p:sp>
      <p:sp>
        <p:nvSpPr>
          <p:cNvPr id="20" name="Satura vietturis 2">
            <a:extLst>
              <a:ext uri="{FF2B5EF4-FFF2-40B4-BE49-F238E27FC236}">
                <a16:creationId xmlns:a16="http://schemas.microsoft.com/office/drawing/2014/main" id="{A0B6A8A8-E9AB-454C-98D1-F56DDC88629A}"/>
              </a:ext>
            </a:extLst>
          </p:cNvPr>
          <p:cNvSpPr>
            <a:spLocks noGrp="1"/>
          </p:cNvSpPr>
          <p:nvPr>
            <p:ph idx="14"/>
          </p:nvPr>
        </p:nvSpPr>
        <p:spPr>
          <a:xfrm>
            <a:off x="3786776" y="3439082"/>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p:txBody>
      </p:sp>
    </p:spTree>
    <p:extLst>
      <p:ext uri="{BB962C8B-B14F-4D97-AF65-F5344CB8AC3E}">
        <p14:creationId xmlns:p14="http://schemas.microsoft.com/office/powerpoint/2010/main" val="68384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kāls virsraksts un teksts">
    <p:spTree>
      <p:nvGrpSpPr>
        <p:cNvPr id="1" name=""/>
        <p:cNvGrpSpPr/>
        <p:nvPr/>
      </p:nvGrpSpPr>
      <p:grpSpPr>
        <a:xfrm>
          <a:off x="0" y="0"/>
          <a:ext cx="0" cy="0"/>
          <a:chOff x="0" y="0"/>
          <a:chExt cx="0" cy="0"/>
        </a:xfrm>
      </p:grpSpPr>
      <p:sp>
        <p:nvSpPr>
          <p:cNvPr id="10" name="Virsraksts 1">
            <a:extLst>
              <a:ext uri="{FF2B5EF4-FFF2-40B4-BE49-F238E27FC236}">
                <a16:creationId xmlns:a16="http://schemas.microsoft.com/office/drawing/2014/main" id="{F908333D-4328-401A-9BD3-327C4AE017DD}"/>
              </a:ext>
            </a:extLst>
          </p:cNvPr>
          <p:cNvSpPr txBox="1">
            <a:spLocks/>
          </p:cNvSpPr>
          <p:nvPr userDrawn="1"/>
        </p:nvSpPr>
        <p:spPr>
          <a:xfrm>
            <a:off x="838198" y="2346009"/>
            <a:ext cx="10668000" cy="686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pPr algn="ctr"/>
            <a:r>
              <a:rPr lang="lv-LV" sz="2800"/>
              <a:t>Rediģēt šablona virsraksta stilu</a:t>
            </a:r>
          </a:p>
        </p:txBody>
      </p:sp>
      <p:cxnSp>
        <p:nvCxnSpPr>
          <p:cNvPr id="11" name="Taisns savienotājs 10">
            <a:extLst>
              <a:ext uri="{FF2B5EF4-FFF2-40B4-BE49-F238E27FC236}">
                <a16:creationId xmlns:a16="http://schemas.microsoft.com/office/drawing/2014/main" id="{DBE7D3E3-F090-42BF-97DD-C3F889D7C2D7}"/>
              </a:ext>
            </a:extLst>
          </p:cNvPr>
          <p:cNvCxnSpPr>
            <a:cxnSpLocks/>
          </p:cNvCxnSpPr>
          <p:nvPr userDrawn="1"/>
        </p:nvCxnSpPr>
        <p:spPr>
          <a:xfrm>
            <a:off x="228600" y="3566160"/>
            <a:ext cx="426720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cxnSp>
        <p:nvCxnSpPr>
          <p:cNvPr id="13" name="Taisns savienotājs 12">
            <a:extLst>
              <a:ext uri="{FF2B5EF4-FFF2-40B4-BE49-F238E27FC236}">
                <a16:creationId xmlns:a16="http://schemas.microsoft.com/office/drawing/2014/main" id="{FD1619CD-1B40-43C7-AFB7-2CDDC07121EF}"/>
              </a:ext>
            </a:extLst>
          </p:cNvPr>
          <p:cNvCxnSpPr>
            <a:cxnSpLocks/>
          </p:cNvCxnSpPr>
          <p:nvPr userDrawn="1"/>
        </p:nvCxnSpPr>
        <p:spPr>
          <a:xfrm>
            <a:off x="7650480" y="3566160"/>
            <a:ext cx="426720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14" name="Virsraksts 1">
            <a:extLst>
              <a:ext uri="{FF2B5EF4-FFF2-40B4-BE49-F238E27FC236}">
                <a16:creationId xmlns:a16="http://schemas.microsoft.com/office/drawing/2014/main" id="{E082407C-6553-4F0A-B53D-E6496323B1D0}"/>
              </a:ext>
            </a:extLst>
          </p:cNvPr>
          <p:cNvSpPr txBox="1">
            <a:spLocks/>
          </p:cNvSpPr>
          <p:nvPr userDrawn="1"/>
        </p:nvSpPr>
        <p:spPr>
          <a:xfrm>
            <a:off x="4541518" y="3222784"/>
            <a:ext cx="3108962" cy="686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pPr algn="ctr"/>
            <a:r>
              <a:rPr lang="lv-LV" sz="2000"/>
              <a:t>Rediģēt šablona virsraksta stilu</a:t>
            </a:r>
          </a:p>
        </p:txBody>
      </p:sp>
      <p:sp>
        <p:nvSpPr>
          <p:cNvPr id="15" name="Virsraksts 1">
            <a:extLst>
              <a:ext uri="{FF2B5EF4-FFF2-40B4-BE49-F238E27FC236}">
                <a16:creationId xmlns:a16="http://schemas.microsoft.com/office/drawing/2014/main" id="{66CBB3C3-AE50-4A87-8FE3-A2AD282D078A}"/>
              </a:ext>
            </a:extLst>
          </p:cNvPr>
          <p:cNvSpPr txBox="1">
            <a:spLocks/>
          </p:cNvSpPr>
          <p:nvPr userDrawn="1"/>
        </p:nvSpPr>
        <p:spPr>
          <a:xfrm>
            <a:off x="990599" y="1172845"/>
            <a:ext cx="106680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r>
              <a:rPr lang="lv-LV" sz="7200"/>
              <a:t>Rediģēt šablona virsraksta stilu</a:t>
            </a:r>
          </a:p>
        </p:txBody>
      </p:sp>
      <p:sp>
        <p:nvSpPr>
          <p:cNvPr id="17" name="Virsraksts 1">
            <a:extLst>
              <a:ext uri="{FF2B5EF4-FFF2-40B4-BE49-F238E27FC236}">
                <a16:creationId xmlns:a16="http://schemas.microsoft.com/office/drawing/2014/main" id="{82C9CFDB-B312-42B0-BD49-ED436EC4605E}"/>
              </a:ext>
            </a:extLst>
          </p:cNvPr>
          <p:cNvSpPr txBox="1">
            <a:spLocks/>
          </p:cNvSpPr>
          <p:nvPr userDrawn="1"/>
        </p:nvSpPr>
        <p:spPr>
          <a:xfrm>
            <a:off x="838198" y="5431000"/>
            <a:ext cx="10668000" cy="686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pPr algn="ctr"/>
            <a:r>
              <a:rPr lang="lv-LV" sz="2800"/>
              <a:t>Rediģēt šablona virsraksta stilu</a:t>
            </a:r>
          </a:p>
        </p:txBody>
      </p:sp>
      <p:sp>
        <p:nvSpPr>
          <p:cNvPr id="18" name="Virsraksts 1">
            <a:extLst>
              <a:ext uri="{FF2B5EF4-FFF2-40B4-BE49-F238E27FC236}">
                <a16:creationId xmlns:a16="http://schemas.microsoft.com/office/drawing/2014/main" id="{E66907CA-4430-4392-87C4-D2B696C6B2FD}"/>
              </a:ext>
            </a:extLst>
          </p:cNvPr>
          <p:cNvSpPr txBox="1">
            <a:spLocks/>
          </p:cNvSpPr>
          <p:nvPr userDrawn="1"/>
        </p:nvSpPr>
        <p:spPr>
          <a:xfrm>
            <a:off x="990599" y="4257836"/>
            <a:ext cx="106680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r>
              <a:rPr lang="lv-LV" sz="7200"/>
              <a:t>Rediģēt šablona virsraksta stilu</a:t>
            </a:r>
          </a:p>
        </p:txBody>
      </p:sp>
    </p:spTree>
    <p:extLst>
      <p:ext uri="{BB962C8B-B14F-4D97-AF65-F5344CB8AC3E}">
        <p14:creationId xmlns:p14="http://schemas.microsoft.com/office/powerpoint/2010/main" val="3582052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5BB24"/>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6" name="Holder 6"/>
          <p:cNvSpPr>
            <a:spLocks noGrp="1"/>
          </p:cNvSpPr>
          <p:nvPr>
            <p:ph type="sldNum" sz="quarter" idx="7"/>
          </p:nvPr>
        </p:nvSpPr>
        <p:spPr/>
        <p:txBody>
          <a:bodyPr lIns="0" tIns="0" rIns="0" bIns="0"/>
          <a:lstStyle>
            <a:lvl1pPr>
              <a:defRPr sz="650" b="0" i="0">
                <a:solidFill>
                  <a:schemeClr val="tx1"/>
                </a:solidFill>
                <a:latin typeface="Verdana"/>
                <a:cs typeface="Verdana"/>
              </a:defRPr>
            </a:lvl1pPr>
          </a:lstStyle>
          <a:p>
            <a:pPr marL="89535">
              <a:spcBef>
                <a:spcPts val="100"/>
              </a:spcBef>
            </a:pPr>
            <a:fld id="{81D60167-4931-47E6-BA6A-407CBD079E47}" type="slidenum">
              <a:rPr lang="en-US" spc="-50" smtClean="0"/>
              <a:pPr marL="89535">
                <a:spcBef>
                  <a:spcPts val="100"/>
                </a:spcBef>
              </a:pPr>
              <a:t>‹#›</a:t>
            </a:fld>
            <a:endParaRPr lang="en-US" spc="-50"/>
          </a:p>
        </p:txBody>
      </p:sp>
    </p:spTree>
    <p:extLst>
      <p:ext uri="{BB962C8B-B14F-4D97-AF65-F5344CB8AC3E}">
        <p14:creationId xmlns:p14="http://schemas.microsoft.com/office/powerpoint/2010/main" val="3163334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193C8A-1DF7-4B7D-8F71-EF7BEDAE1BDF}"/>
              </a:ext>
            </a:extLst>
          </p:cNvPr>
          <p:cNvSpPr>
            <a:spLocks noGrp="1"/>
          </p:cNvSpPr>
          <p:nvPr>
            <p:ph type="ctrTitle"/>
          </p:nvPr>
        </p:nvSpPr>
        <p:spPr>
          <a:xfrm>
            <a:off x="716280" y="1122364"/>
            <a:ext cx="6431280" cy="2387600"/>
          </a:xfrm>
        </p:spPr>
        <p:txBody>
          <a:bodyPr anchor="t" anchorCtr="0"/>
          <a:lstStyle>
            <a:lvl1pPr algn="l">
              <a:defRPr sz="6000">
                <a:solidFill>
                  <a:srgbClr val="FFB600"/>
                </a:solidFill>
                <a:latin typeface="Montserrat Light" panose="00000400000000000000" pitchFamily="2" charset="0"/>
              </a:defRPr>
            </a:lvl1pPr>
          </a:lstStyle>
          <a:p>
            <a:r>
              <a:rPr lang="lv-LV"/>
              <a:t>Rediģēt šablona virsraksta stilu</a:t>
            </a:r>
          </a:p>
        </p:txBody>
      </p:sp>
      <p:sp>
        <p:nvSpPr>
          <p:cNvPr id="3" name="Apakšvirsraksts 2">
            <a:extLst>
              <a:ext uri="{FF2B5EF4-FFF2-40B4-BE49-F238E27FC236}">
                <a16:creationId xmlns:a16="http://schemas.microsoft.com/office/drawing/2014/main" id="{FED940DB-254D-4207-8212-13742C51E7FB}"/>
              </a:ext>
            </a:extLst>
          </p:cNvPr>
          <p:cNvSpPr>
            <a:spLocks noGrp="1"/>
          </p:cNvSpPr>
          <p:nvPr>
            <p:ph type="subTitle" idx="1"/>
          </p:nvPr>
        </p:nvSpPr>
        <p:spPr>
          <a:xfrm>
            <a:off x="716280" y="3602039"/>
            <a:ext cx="6431280" cy="1655762"/>
          </a:xfrm>
        </p:spPr>
        <p:txBody>
          <a:bodyPr/>
          <a:lstStyle>
            <a:lvl1pPr marL="0" indent="0" algn="l">
              <a:buNone/>
              <a:defRPr sz="2400">
                <a:solidFill>
                  <a:srgbClr val="FFB60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cxnSp>
        <p:nvCxnSpPr>
          <p:cNvPr id="8" name="Taisns savienotājs 7">
            <a:extLst>
              <a:ext uri="{FF2B5EF4-FFF2-40B4-BE49-F238E27FC236}">
                <a16:creationId xmlns:a16="http://schemas.microsoft.com/office/drawing/2014/main" id="{B2F15F20-04B6-4DAF-8BD7-BFE28CD1ED5B}"/>
              </a:ext>
            </a:extLst>
          </p:cNvPr>
          <p:cNvCxnSpPr/>
          <p:nvPr userDrawn="1"/>
        </p:nvCxnSpPr>
        <p:spPr>
          <a:xfrm>
            <a:off x="716280" y="548640"/>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0" name="Taisns savienotājs 9">
            <a:extLst>
              <a:ext uri="{FF2B5EF4-FFF2-40B4-BE49-F238E27FC236}">
                <a16:creationId xmlns:a16="http://schemas.microsoft.com/office/drawing/2014/main" id="{25F0083B-BF05-4A1F-95D9-247F30737D5A}"/>
              </a:ext>
            </a:extLst>
          </p:cNvPr>
          <p:cNvCxnSpPr/>
          <p:nvPr userDrawn="1"/>
        </p:nvCxnSpPr>
        <p:spPr>
          <a:xfrm>
            <a:off x="716280" y="5834738"/>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32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193C8A-1DF7-4B7D-8F71-EF7BEDAE1BDF}"/>
              </a:ext>
            </a:extLst>
          </p:cNvPr>
          <p:cNvSpPr>
            <a:spLocks noGrp="1"/>
          </p:cNvSpPr>
          <p:nvPr>
            <p:ph type="ctrTitle"/>
          </p:nvPr>
        </p:nvSpPr>
        <p:spPr>
          <a:xfrm>
            <a:off x="716280" y="1122364"/>
            <a:ext cx="6431280" cy="2387600"/>
          </a:xfrm>
        </p:spPr>
        <p:txBody>
          <a:bodyPr anchor="t" anchorCtr="0"/>
          <a:lstStyle>
            <a:lvl1pPr algn="l">
              <a:defRPr sz="6000">
                <a:solidFill>
                  <a:srgbClr val="424242"/>
                </a:solidFill>
                <a:latin typeface="Montserrat Light" panose="00000400000000000000" pitchFamily="2" charset="0"/>
              </a:defRPr>
            </a:lvl1pPr>
          </a:lstStyle>
          <a:p>
            <a:r>
              <a:rPr lang="lv-LV"/>
              <a:t>Rediģēt šablona virsraksta stilu</a:t>
            </a:r>
          </a:p>
        </p:txBody>
      </p:sp>
      <p:sp>
        <p:nvSpPr>
          <p:cNvPr id="3" name="Apakšvirsraksts 2">
            <a:extLst>
              <a:ext uri="{FF2B5EF4-FFF2-40B4-BE49-F238E27FC236}">
                <a16:creationId xmlns:a16="http://schemas.microsoft.com/office/drawing/2014/main" id="{FED940DB-254D-4207-8212-13742C51E7FB}"/>
              </a:ext>
            </a:extLst>
          </p:cNvPr>
          <p:cNvSpPr>
            <a:spLocks noGrp="1"/>
          </p:cNvSpPr>
          <p:nvPr>
            <p:ph type="subTitle" idx="1"/>
          </p:nvPr>
        </p:nvSpPr>
        <p:spPr>
          <a:xfrm>
            <a:off x="716280" y="3602039"/>
            <a:ext cx="6431280" cy="1655762"/>
          </a:xfrm>
        </p:spPr>
        <p:txBody>
          <a:bodyPr/>
          <a:lstStyle>
            <a:lvl1pPr marL="0" indent="0" algn="l">
              <a:buNone/>
              <a:defRPr sz="2400">
                <a:solidFill>
                  <a:srgbClr val="42424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cxnSp>
        <p:nvCxnSpPr>
          <p:cNvPr id="8" name="Taisns savienotājs 7">
            <a:extLst>
              <a:ext uri="{FF2B5EF4-FFF2-40B4-BE49-F238E27FC236}">
                <a16:creationId xmlns:a16="http://schemas.microsoft.com/office/drawing/2014/main" id="{B2F15F20-04B6-4DAF-8BD7-BFE28CD1ED5B}"/>
              </a:ext>
            </a:extLst>
          </p:cNvPr>
          <p:cNvCxnSpPr/>
          <p:nvPr userDrawn="1"/>
        </p:nvCxnSpPr>
        <p:spPr>
          <a:xfrm>
            <a:off x="716280" y="548640"/>
            <a:ext cx="10637520" cy="0"/>
          </a:xfrm>
          <a:prstGeom prst="line">
            <a:avLst/>
          </a:prstGeom>
          <a:ln w="38100">
            <a:solidFill>
              <a:srgbClr val="424242"/>
            </a:solidFill>
          </a:ln>
        </p:spPr>
        <p:style>
          <a:lnRef idx="1">
            <a:schemeClr val="accent1"/>
          </a:lnRef>
          <a:fillRef idx="0">
            <a:schemeClr val="accent1"/>
          </a:fillRef>
          <a:effectRef idx="0">
            <a:schemeClr val="accent1"/>
          </a:effectRef>
          <a:fontRef idx="minor">
            <a:schemeClr val="tx1"/>
          </a:fontRef>
        </p:style>
      </p:cxnSp>
      <p:cxnSp>
        <p:nvCxnSpPr>
          <p:cNvPr id="10" name="Taisns savienotājs 9">
            <a:extLst>
              <a:ext uri="{FF2B5EF4-FFF2-40B4-BE49-F238E27FC236}">
                <a16:creationId xmlns:a16="http://schemas.microsoft.com/office/drawing/2014/main" id="{25F0083B-BF05-4A1F-95D9-247F30737D5A}"/>
              </a:ext>
            </a:extLst>
          </p:cNvPr>
          <p:cNvCxnSpPr/>
          <p:nvPr userDrawn="1"/>
        </p:nvCxnSpPr>
        <p:spPr>
          <a:xfrm>
            <a:off x="716280" y="5834738"/>
            <a:ext cx="10637520" cy="0"/>
          </a:xfrm>
          <a:prstGeom prst="line">
            <a:avLst/>
          </a:prstGeom>
          <a:ln w="38100">
            <a:solidFill>
              <a:srgbClr val="4242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48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193C8A-1DF7-4B7D-8F71-EF7BEDAE1BDF}"/>
              </a:ext>
            </a:extLst>
          </p:cNvPr>
          <p:cNvSpPr>
            <a:spLocks noGrp="1"/>
          </p:cNvSpPr>
          <p:nvPr>
            <p:ph type="ctrTitle"/>
          </p:nvPr>
        </p:nvSpPr>
        <p:spPr>
          <a:xfrm>
            <a:off x="716280" y="1122364"/>
            <a:ext cx="6431280" cy="2387600"/>
          </a:xfrm>
        </p:spPr>
        <p:txBody>
          <a:bodyPr anchor="t" anchorCtr="0"/>
          <a:lstStyle>
            <a:lvl1pPr algn="l">
              <a:defRPr sz="6000">
                <a:solidFill>
                  <a:srgbClr val="424242"/>
                </a:solidFill>
                <a:latin typeface="Montserrat Light" panose="00000400000000000000" pitchFamily="2" charset="0"/>
              </a:defRPr>
            </a:lvl1pPr>
          </a:lstStyle>
          <a:p>
            <a:r>
              <a:rPr lang="lv-LV"/>
              <a:t>Rediģēt šablona virsraksta stilu</a:t>
            </a:r>
          </a:p>
        </p:txBody>
      </p:sp>
      <p:sp>
        <p:nvSpPr>
          <p:cNvPr id="3" name="Apakšvirsraksts 2">
            <a:extLst>
              <a:ext uri="{FF2B5EF4-FFF2-40B4-BE49-F238E27FC236}">
                <a16:creationId xmlns:a16="http://schemas.microsoft.com/office/drawing/2014/main" id="{FED940DB-254D-4207-8212-13742C51E7FB}"/>
              </a:ext>
            </a:extLst>
          </p:cNvPr>
          <p:cNvSpPr>
            <a:spLocks noGrp="1"/>
          </p:cNvSpPr>
          <p:nvPr>
            <p:ph type="subTitle" idx="1"/>
          </p:nvPr>
        </p:nvSpPr>
        <p:spPr>
          <a:xfrm>
            <a:off x="716280" y="3602039"/>
            <a:ext cx="6431280" cy="1655762"/>
          </a:xfrm>
        </p:spPr>
        <p:txBody>
          <a:bodyPr/>
          <a:lstStyle>
            <a:lvl1pPr marL="0" indent="0" algn="l">
              <a:buNone/>
              <a:defRPr sz="2400">
                <a:solidFill>
                  <a:srgbClr val="42424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cxnSp>
        <p:nvCxnSpPr>
          <p:cNvPr id="8" name="Taisns savienotājs 7">
            <a:extLst>
              <a:ext uri="{FF2B5EF4-FFF2-40B4-BE49-F238E27FC236}">
                <a16:creationId xmlns:a16="http://schemas.microsoft.com/office/drawing/2014/main" id="{B2F15F20-04B6-4DAF-8BD7-BFE28CD1ED5B}"/>
              </a:ext>
            </a:extLst>
          </p:cNvPr>
          <p:cNvCxnSpPr/>
          <p:nvPr userDrawn="1"/>
        </p:nvCxnSpPr>
        <p:spPr>
          <a:xfrm>
            <a:off x="716280" y="548640"/>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0" name="Taisns savienotājs 9">
            <a:extLst>
              <a:ext uri="{FF2B5EF4-FFF2-40B4-BE49-F238E27FC236}">
                <a16:creationId xmlns:a16="http://schemas.microsoft.com/office/drawing/2014/main" id="{25F0083B-BF05-4A1F-95D9-247F30737D5A}"/>
              </a:ext>
            </a:extLst>
          </p:cNvPr>
          <p:cNvCxnSpPr/>
          <p:nvPr userDrawn="1"/>
        </p:nvCxnSpPr>
        <p:spPr>
          <a:xfrm>
            <a:off x="716280" y="5834738"/>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486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714A06A-A2A0-4F4F-A413-7CE97FA28C65}"/>
              </a:ext>
            </a:extLst>
          </p:cNvPr>
          <p:cNvSpPr>
            <a:spLocks noGrp="1"/>
          </p:cNvSpPr>
          <p:nvPr>
            <p:ph type="title"/>
          </p:nvPr>
        </p:nvSpPr>
        <p:spPr>
          <a:xfrm>
            <a:off x="716400" y="560293"/>
            <a:ext cx="4937760" cy="1325563"/>
          </a:xfrm>
        </p:spPr>
        <p:txBody>
          <a:bodyPr/>
          <a:lstStyle>
            <a:lvl1pPr>
              <a:defRPr>
                <a:solidFill>
                  <a:srgbClr val="3D3D3D"/>
                </a:solidFill>
                <a:latin typeface="Montserrat" panose="00000500000000000000" pitchFamily="2" charset="0"/>
              </a:defRPr>
            </a:lvl1pPr>
          </a:lstStyle>
          <a:p>
            <a:r>
              <a:rPr lang="lv-LV"/>
              <a:t>Rediģēt šablona virsraksta stilu</a:t>
            </a:r>
          </a:p>
        </p:txBody>
      </p:sp>
      <p:sp>
        <p:nvSpPr>
          <p:cNvPr id="3" name="Satura vietturis 2">
            <a:extLst>
              <a:ext uri="{FF2B5EF4-FFF2-40B4-BE49-F238E27FC236}">
                <a16:creationId xmlns:a16="http://schemas.microsoft.com/office/drawing/2014/main" id="{0DDD205D-31D1-42F7-84FB-D223350DD56E}"/>
              </a:ext>
            </a:extLst>
          </p:cNvPr>
          <p:cNvSpPr>
            <a:spLocks noGrp="1"/>
          </p:cNvSpPr>
          <p:nvPr>
            <p:ph idx="1"/>
          </p:nvPr>
        </p:nvSpPr>
        <p:spPr>
          <a:xfrm>
            <a:off x="6112150" y="994652"/>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a:p>
            <a:pPr lvl="1"/>
            <a:r>
              <a:rPr lang="lv-LV"/>
              <a:t>Otrais</a:t>
            </a:r>
          </a:p>
        </p:txBody>
      </p:sp>
      <p:cxnSp>
        <p:nvCxnSpPr>
          <p:cNvPr id="10" name="Taisns savienotājs 9">
            <a:extLst>
              <a:ext uri="{FF2B5EF4-FFF2-40B4-BE49-F238E27FC236}">
                <a16:creationId xmlns:a16="http://schemas.microsoft.com/office/drawing/2014/main" id="{79429EA1-B773-478F-9AC1-A16BD7AB208D}"/>
              </a:ext>
            </a:extLst>
          </p:cNvPr>
          <p:cNvCxnSpPr/>
          <p:nvPr userDrawn="1"/>
        </p:nvCxnSpPr>
        <p:spPr>
          <a:xfrm>
            <a:off x="6112150" y="690803"/>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1" name="Taisns savienotājs 10">
            <a:extLst>
              <a:ext uri="{FF2B5EF4-FFF2-40B4-BE49-F238E27FC236}">
                <a16:creationId xmlns:a16="http://schemas.microsoft.com/office/drawing/2014/main" id="{C61E95A4-0614-43CD-9001-52CA2E242CF0}"/>
              </a:ext>
            </a:extLst>
          </p:cNvPr>
          <p:cNvCxnSpPr/>
          <p:nvPr userDrawn="1"/>
        </p:nvCxnSpPr>
        <p:spPr>
          <a:xfrm>
            <a:off x="6112150" y="3235883"/>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2" name="Satura vietturis 2">
            <a:extLst>
              <a:ext uri="{FF2B5EF4-FFF2-40B4-BE49-F238E27FC236}">
                <a16:creationId xmlns:a16="http://schemas.microsoft.com/office/drawing/2014/main" id="{72E219BE-6AA8-4A77-94F3-847E554B2079}"/>
              </a:ext>
            </a:extLst>
          </p:cNvPr>
          <p:cNvSpPr>
            <a:spLocks noGrp="1"/>
          </p:cNvSpPr>
          <p:nvPr>
            <p:ph idx="13"/>
          </p:nvPr>
        </p:nvSpPr>
        <p:spPr>
          <a:xfrm>
            <a:off x="6112150" y="3632282"/>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spTree>
    <p:extLst>
      <p:ext uri="{BB962C8B-B14F-4D97-AF65-F5344CB8AC3E}">
        <p14:creationId xmlns:p14="http://schemas.microsoft.com/office/powerpoint/2010/main" val="311642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193C8A-1DF7-4B7D-8F71-EF7BEDAE1BDF}"/>
              </a:ext>
            </a:extLst>
          </p:cNvPr>
          <p:cNvSpPr>
            <a:spLocks noGrp="1"/>
          </p:cNvSpPr>
          <p:nvPr>
            <p:ph type="ctrTitle"/>
          </p:nvPr>
        </p:nvSpPr>
        <p:spPr>
          <a:xfrm>
            <a:off x="716280" y="1122364"/>
            <a:ext cx="6431280" cy="2387600"/>
          </a:xfrm>
        </p:spPr>
        <p:txBody>
          <a:bodyPr anchor="t" anchorCtr="0"/>
          <a:lstStyle>
            <a:lvl1pPr algn="l">
              <a:defRPr sz="6000">
                <a:solidFill>
                  <a:srgbClr val="424242"/>
                </a:solidFill>
                <a:latin typeface="Montserrat Light" panose="00000400000000000000" pitchFamily="2" charset="0"/>
              </a:defRPr>
            </a:lvl1pPr>
          </a:lstStyle>
          <a:p>
            <a:r>
              <a:rPr lang="lv-LV"/>
              <a:t>Rediģēt šablona virsraksta stilu</a:t>
            </a:r>
          </a:p>
        </p:txBody>
      </p:sp>
      <p:sp>
        <p:nvSpPr>
          <p:cNvPr id="3" name="Apakšvirsraksts 2">
            <a:extLst>
              <a:ext uri="{FF2B5EF4-FFF2-40B4-BE49-F238E27FC236}">
                <a16:creationId xmlns:a16="http://schemas.microsoft.com/office/drawing/2014/main" id="{FED940DB-254D-4207-8212-13742C51E7FB}"/>
              </a:ext>
            </a:extLst>
          </p:cNvPr>
          <p:cNvSpPr>
            <a:spLocks noGrp="1"/>
          </p:cNvSpPr>
          <p:nvPr>
            <p:ph type="subTitle" idx="1"/>
          </p:nvPr>
        </p:nvSpPr>
        <p:spPr>
          <a:xfrm>
            <a:off x="716280" y="3602039"/>
            <a:ext cx="6431280" cy="1655762"/>
          </a:xfrm>
        </p:spPr>
        <p:txBody>
          <a:bodyPr/>
          <a:lstStyle>
            <a:lvl1pPr marL="0" indent="0" algn="l">
              <a:buNone/>
              <a:defRPr sz="2400">
                <a:solidFill>
                  <a:srgbClr val="42424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cxnSp>
        <p:nvCxnSpPr>
          <p:cNvPr id="8" name="Taisns savienotājs 7">
            <a:extLst>
              <a:ext uri="{FF2B5EF4-FFF2-40B4-BE49-F238E27FC236}">
                <a16:creationId xmlns:a16="http://schemas.microsoft.com/office/drawing/2014/main" id="{B2F15F20-04B6-4DAF-8BD7-BFE28CD1ED5B}"/>
              </a:ext>
            </a:extLst>
          </p:cNvPr>
          <p:cNvCxnSpPr/>
          <p:nvPr userDrawn="1"/>
        </p:nvCxnSpPr>
        <p:spPr>
          <a:xfrm>
            <a:off x="716280" y="548640"/>
            <a:ext cx="10637520" cy="0"/>
          </a:xfrm>
          <a:prstGeom prst="line">
            <a:avLst/>
          </a:prstGeom>
          <a:ln w="38100">
            <a:solidFill>
              <a:srgbClr val="424242"/>
            </a:solidFill>
          </a:ln>
        </p:spPr>
        <p:style>
          <a:lnRef idx="1">
            <a:schemeClr val="accent1"/>
          </a:lnRef>
          <a:fillRef idx="0">
            <a:schemeClr val="accent1"/>
          </a:fillRef>
          <a:effectRef idx="0">
            <a:schemeClr val="accent1"/>
          </a:effectRef>
          <a:fontRef idx="minor">
            <a:schemeClr val="tx1"/>
          </a:fontRef>
        </p:style>
      </p:cxnSp>
      <p:cxnSp>
        <p:nvCxnSpPr>
          <p:cNvPr id="10" name="Taisns savienotājs 9">
            <a:extLst>
              <a:ext uri="{FF2B5EF4-FFF2-40B4-BE49-F238E27FC236}">
                <a16:creationId xmlns:a16="http://schemas.microsoft.com/office/drawing/2014/main" id="{25F0083B-BF05-4A1F-95D9-247F30737D5A}"/>
              </a:ext>
            </a:extLst>
          </p:cNvPr>
          <p:cNvCxnSpPr/>
          <p:nvPr userDrawn="1"/>
        </p:nvCxnSpPr>
        <p:spPr>
          <a:xfrm>
            <a:off x="716280" y="5834738"/>
            <a:ext cx="10637520" cy="0"/>
          </a:xfrm>
          <a:prstGeom prst="line">
            <a:avLst/>
          </a:prstGeom>
          <a:ln w="38100">
            <a:solidFill>
              <a:srgbClr val="4242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691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daļas galvene">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1CFD5011-583D-4ABF-A9D8-461C2202E854}"/>
              </a:ext>
            </a:extLst>
          </p:cNvPr>
          <p:cNvSpPr>
            <a:spLocks noGrp="1"/>
          </p:cNvSpPr>
          <p:nvPr>
            <p:ph type="title"/>
          </p:nvPr>
        </p:nvSpPr>
        <p:spPr>
          <a:xfrm>
            <a:off x="716400" y="560287"/>
            <a:ext cx="4937760" cy="1325563"/>
          </a:xfrm>
        </p:spPr>
        <p:txBody>
          <a:bodyPr/>
          <a:lstStyle>
            <a:lvl1pPr>
              <a:defRPr>
                <a:solidFill>
                  <a:srgbClr val="3D3D3D"/>
                </a:solidFill>
                <a:latin typeface="Montserrat" panose="00000500000000000000" pitchFamily="2" charset="0"/>
              </a:defRPr>
            </a:lvl1pPr>
          </a:lstStyle>
          <a:p>
            <a:r>
              <a:rPr lang="lv-LV"/>
              <a:t>Rediģēt šablona virsraksta stilu</a:t>
            </a:r>
          </a:p>
        </p:txBody>
      </p:sp>
      <p:sp>
        <p:nvSpPr>
          <p:cNvPr id="10" name="Satura vietturis 2">
            <a:extLst>
              <a:ext uri="{FF2B5EF4-FFF2-40B4-BE49-F238E27FC236}">
                <a16:creationId xmlns:a16="http://schemas.microsoft.com/office/drawing/2014/main" id="{BD642CC4-52B3-4F3E-821F-EB5DC2830688}"/>
              </a:ext>
            </a:extLst>
          </p:cNvPr>
          <p:cNvSpPr>
            <a:spLocks noGrp="1"/>
          </p:cNvSpPr>
          <p:nvPr>
            <p:ph idx="1"/>
          </p:nvPr>
        </p:nvSpPr>
        <p:spPr>
          <a:xfrm>
            <a:off x="6098498" y="994647"/>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a:p>
            <a:pPr lvl="1"/>
            <a:r>
              <a:rPr lang="lv-LV"/>
              <a:t>Otrais</a:t>
            </a:r>
          </a:p>
          <a:p>
            <a:pPr lvl="1"/>
            <a:endParaRPr lang="lv-LV"/>
          </a:p>
        </p:txBody>
      </p:sp>
      <p:cxnSp>
        <p:nvCxnSpPr>
          <p:cNvPr id="11" name="Taisns savienotājs 10">
            <a:extLst>
              <a:ext uri="{FF2B5EF4-FFF2-40B4-BE49-F238E27FC236}">
                <a16:creationId xmlns:a16="http://schemas.microsoft.com/office/drawing/2014/main" id="{3969A5FA-8917-4A86-AAA9-DDF8F363C6C7}"/>
              </a:ext>
            </a:extLst>
          </p:cNvPr>
          <p:cNvCxnSpPr/>
          <p:nvPr userDrawn="1"/>
        </p:nvCxnSpPr>
        <p:spPr>
          <a:xfrm>
            <a:off x="6098498" y="690798"/>
            <a:ext cx="536448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id="{5D67151C-9BEF-4EE0-BF0D-4CA7482433CD}"/>
              </a:ext>
            </a:extLst>
          </p:cNvPr>
          <p:cNvCxnSpPr/>
          <p:nvPr userDrawn="1"/>
        </p:nvCxnSpPr>
        <p:spPr>
          <a:xfrm>
            <a:off x="6098498" y="3235878"/>
            <a:ext cx="536448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13" name="Satura vietturis 2">
            <a:extLst>
              <a:ext uri="{FF2B5EF4-FFF2-40B4-BE49-F238E27FC236}">
                <a16:creationId xmlns:a16="http://schemas.microsoft.com/office/drawing/2014/main" id="{B4A00E77-9705-4853-9B25-817A0D66892F}"/>
              </a:ext>
            </a:extLst>
          </p:cNvPr>
          <p:cNvSpPr>
            <a:spLocks noGrp="1"/>
          </p:cNvSpPr>
          <p:nvPr>
            <p:ph idx="13"/>
          </p:nvPr>
        </p:nvSpPr>
        <p:spPr>
          <a:xfrm>
            <a:off x="6098498" y="3632277"/>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spTree>
    <p:extLst>
      <p:ext uri="{BB962C8B-B14F-4D97-AF65-F5344CB8AC3E}">
        <p14:creationId xmlns:p14="http://schemas.microsoft.com/office/powerpoint/2010/main" val="133323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 satura bloki">
    <p:spTree>
      <p:nvGrpSpPr>
        <p:cNvPr id="1" name=""/>
        <p:cNvGrpSpPr/>
        <p:nvPr/>
      </p:nvGrpSpPr>
      <p:grpSpPr>
        <a:xfrm>
          <a:off x="0" y="0"/>
          <a:ext cx="0" cy="0"/>
          <a:chOff x="0" y="0"/>
          <a:chExt cx="0" cy="0"/>
        </a:xfrm>
      </p:grpSpPr>
      <p:sp>
        <p:nvSpPr>
          <p:cNvPr id="8" name="Satura vietturis 2">
            <a:extLst>
              <a:ext uri="{FF2B5EF4-FFF2-40B4-BE49-F238E27FC236}">
                <a16:creationId xmlns:a16="http://schemas.microsoft.com/office/drawing/2014/main" id="{44DBE54C-A5FC-41E4-A27E-6CC18CBE1A3E}"/>
              </a:ext>
            </a:extLst>
          </p:cNvPr>
          <p:cNvSpPr>
            <a:spLocks noGrp="1"/>
          </p:cNvSpPr>
          <p:nvPr>
            <p:ph idx="1"/>
          </p:nvPr>
        </p:nvSpPr>
        <p:spPr>
          <a:xfrm>
            <a:off x="716400" y="844527"/>
            <a:ext cx="5364480" cy="1631632"/>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cxnSp>
        <p:nvCxnSpPr>
          <p:cNvPr id="11" name="Taisns savienotājs 10">
            <a:extLst>
              <a:ext uri="{FF2B5EF4-FFF2-40B4-BE49-F238E27FC236}">
                <a16:creationId xmlns:a16="http://schemas.microsoft.com/office/drawing/2014/main" id="{3C02D773-B698-44FF-B3D3-A038600FBC92}"/>
              </a:ext>
            </a:extLst>
          </p:cNvPr>
          <p:cNvCxnSpPr/>
          <p:nvPr userDrawn="1"/>
        </p:nvCxnSpPr>
        <p:spPr>
          <a:xfrm>
            <a:off x="716400" y="540678"/>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id="{D6EE2800-B7BA-4716-AC33-D3748F7AC0D7}"/>
              </a:ext>
            </a:extLst>
          </p:cNvPr>
          <p:cNvCxnSpPr/>
          <p:nvPr userDrawn="1"/>
        </p:nvCxnSpPr>
        <p:spPr>
          <a:xfrm>
            <a:off x="716400" y="3085758"/>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3" name="Satura vietturis 2">
            <a:extLst>
              <a:ext uri="{FF2B5EF4-FFF2-40B4-BE49-F238E27FC236}">
                <a16:creationId xmlns:a16="http://schemas.microsoft.com/office/drawing/2014/main" id="{2979512A-E7E3-4633-915E-DC25B2631701}"/>
              </a:ext>
            </a:extLst>
          </p:cNvPr>
          <p:cNvSpPr>
            <a:spLocks noGrp="1"/>
          </p:cNvSpPr>
          <p:nvPr>
            <p:ph idx="13"/>
          </p:nvPr>
        </p:nvSpPr>
        <p:spPr>
          <a:xfrm>
            <a:off x="716400" y="3482157"/>
            <a:ext cx="5364480" cy="1631632"/>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sp>
        <p:nvSpPr>
          <p:cNvPr id="16" name="Attēla vietturis 15">
            <a:extLst>
              <a:ext uri="{FF2B5EF4-FFF2-40B4-BE49-F238E27FC236}">
                <a16:creationId xmlns:a16="http://schemas.microsoft.com/office/drawing/2014/main" id="{2419FC4D-8B34-4470-8FB9-8D49923FE355}"/>
              </a:ext>
            </a:extLst>
          </p:cNvPr>
          <p:cNvSpPr>
            <a:spLocks noGrp="1"/>
          </p:cNvSpPr>
          <p:nvPr>
            <p:ph type="pic" sz="quarter" idx="14"/>
          </p:nvPr>
        </p:nvSpPr>
        <p:spPr>
          <a:xfrm>
            <a:off x="6400800" y="0"/>
            <a:ext cx="5791200" cy="6858000"/>
          </a:xfrm>
        </p:spPr>
        <p:txBody>
          <a:bodyPr/>
          <a:lstStyle/>
          <a:p>
            <a:endParaRPr lang="lv-LV"/>
          </a:p>
        </p:txBody>
      </p:sp>
    </p:spTree>
    <p:extLst>
      <p:ext uri="{BB962C8B-B14F-4D97-AF65-F5344CB8AC3E}">
        <p14:creationId xmlns:p14="http://schemas.microsoft.com/office/powerpoint/2010/main" val="1262693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9A129B-8A3E-484C-B671-DFBEA4C8A4BC}"/>
              </a:ext>
            </a:extLst>
          </p:cNvPr>
          <p:cNvSpPr>
            <a:spLocks noGrp="1"/>
          </p:cNvSpPr>
          <p:nvPr>
            <p:ph type="title"/>
          </p:nvPr>
        </p:nvSpPr>
        <p:spPr>
          <a:xfrm>
            <a:off x="5349922" y="5852160"/>
            <a:ext cx="5746386" cy="1005840"/>
          </a:xfrm>
        </p:spPr>
        <p:txBody>
          <a:bodyPr>
            <a:normAutofit/>
          </a:bodyPr>
          <a:lstStyle>
            <a:lvl1pPr>
              <a:defRPr sz="2400">
                <a:solidFill>
                  <a:srgbClr val="3D3D3D"/>
                </a:solidFill>
                <a:latin typeface="Montserrat Medium" panose="00000600000000000000" pitchFamily="2" charset="0"/>
              </a:defRPr>
            </a:lvl1pPr>
          </a:lstStyle>
          <a:p>
            <a:r>
              <a:rPr lang="lv-LV"/>
              <a:t>Rediģēt šablona virsraksta stilu</a:t>
            </a:r>
          </a:p>
        </p:txBody>
      </p:sp>
      <p:sp>
        <p:nvSpPr>
          <p:cNvPr id="11" name="Attēla vietturis 10">
            <a:extLst>
              <a:ext uri="{FF2B5EF4-FFF2-40B4-BE49-F238E27FC236}">
                <a16:creationId xmlns:a16="http://schemas.microsoft.com/office/drawing/2014/main" id="{8DF8F777-AFC4-4027-994F-48C3E929DAA2}"/>
              </a:ext>
            </a:extLst>
          </p:cNvPr>
          <p:cNvSpPr>
            <a:spLocks noGrp="1"/>
          </p:cNvSpPr>
          <p:nvPr>
            <p:ph type="pic" sz="quarter" idx="10"/>
          </p:nvPr>
        </p:nvSpPr>
        <p:spPr>
          <a:xfrm>
            <a:off x="0" y="0"/>
            <a:ext cx="12192000" cy="5851525"/>
          </a:xfrm>
        </p:spPr>
        <p:txBody>
          <a:bodyPr/>
          <a:lstStyle/>
          <a:p>
            <a:endParaRPr lang="lv-LV"/>
          </a:p>
        </p:txBody>
      </p:sp>
    </p:spTree>
    <p:extLst>
      <p:ext uri="{BB962C8B-B14F-4D97-AF65-F5344CB8AC3E}">
        <p14:creationId xmlns:p14="http://schemas.microsoft.com/office/powerpoint/2010/main" val="45328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kai virsraksts">
    <p:spTree>
      <p:nvGrpSpPr>
        <p:cNvPr id="1" name=""/>
        <p:cNvGrpSpPr/>
        <p:nvPr/>
      </p:nvGrpSpPr>
      <p:grpSpPr>
        <a:xfrm>
          <a:off x="0" y="0"/>
          <a:ext cx="0" cy="0"/>
          <a:chOff x="0" y="0"/>
          <a:chExt cx="0" cy="0"/>
        </a:xfrm>
      </p:grpSpPr>
      <p:pic>
        <p:nvPicPr>
          <p:cNvPr id="12" name="Grafika 11">
            <a:extLst>
              <a:ext uri="{FF2B5EF4-FFF2-40B4-BE49-F238E27FC236}">
                <a16:creationId xmlns:a16="http://schemas.microsoft.com/office/drawing/2014/main" id="{A34EE93A-6FE2-48FA-874F-E0F58FDC11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079067"/>
          </a:xfrm>
          <a:prstGeom prst="rect">
            <a:avLst/>
          </a:prstGeom>
        </p:spPr>
      </p:pic>
      <p:sp>
        <p:nvSpPr>
          <p:cNvPr id="6" name="Virsraksts 1">
            <a:extLst>
              <a:ext uri="{FF2B5EF4-FFF2-40B4-BE49-F238E27FC236}">
                <a16:creationId xmlns:a16="http://schemas.microsoft.com/office/drawing/2014/main" id="{CDEAAA8A-462C-4B9D-8930-D4996434F5DA}"/>
              </a:ext>
            </a:extLst>
          </p:cNvPr>
          <p:cNvSpPr>
            <a:spLocks noGrp="1"/>
          </p:cNvSpPr>
          <p:nvPr>
            <p:ph type="title"/>
          </p:nvPr>
        </p:nvSpPr>
        <p:spPr>
          <a:xfrm>
            <a:off x="702000" y="0"/>
            <a:ext cx="9803435" cy="1005840"/>
          </a:xfrm>
        </p:spPr>
        <p:txBody>
          <a:bodyPr>
            <a:normAutofit/>
          </a:bodyPr>
          <a:lstStyle>
            <a:lvl1pPr>
              <a:defRPr sz="1800">
                <a:solidFill>
                  <a:srgbClr val="3D3D3D"/>
                </a:solidFill>
                <a:latin typeface="Montserrat Medium" panose="00000600000000000000" pitchFamily="2" charset="0"/>
              </a:defRPr>
            </a:lvl1pPr>
          </a:lstStyle>
          <a:p>
            <a:r>
              <a:rPr lang="lv-LV"/>
              <a:t>Rediģēt šablona virsraksta stilu</a:t>
            </a:r>
          </a:p>
        </p:txBody>
      </p:sp>
    </p:spTree>
    <p:extLst>
      <p:ext uri="{BB962C8B-B14F-4D97-AF65-F5344CB8AC3E}">
        <p14:creationId xmlns:p14="http://schemas.microsoft.com/office/powerpoint/2010/main" val="579128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ukšs">
    <p:spTree>
      <p:nvGrpSpPr>
        <p:cNvPr id="1" name=""/>
        <p:cNvGrpSpPr/>
        <p:nvPr/>
      </p:nvGrpSpPr>
      <p:grpSpPr>
        <a:xfrm>
          <a:off x="0" y="0"/>
          <a:ext cx="0" cy="0"/>
          <a:chOff x="0" y="0"/>
          <a:chExt cx="0" cy="0"/>
        </a:xfrm>
      </p:grpSpPr>
      <p:sp>
        <p:nvSpPr>
          <p:cNvPr id="7" name="Virsraksts 1">
            <a:extLst>
              <a:ext uri="{FF2B5EF4-FFF2-40B4-BE49-F238E27FC236}">
                <a16:creationId xmlns:a16="http://schemas.microsoft.com/office/drawing/2014/main" id="{10FFED79-362D-4A87-9A27-C5EA8118DF47}"/>
              </a:ext>
            </a:extLst>
          </p:cNvPr>
          <p:cNvSpPr>
            <a:spLocks noGrp="1"/>
          </p:cNvSpPr>
          <p:nvPr>
            <p:ph type="title"/>
          </p:nvPr>
        </p:nvSpPr>
        <p:spPr>
          <a:xfrm>
            <a:off x="716400" y="559573"/>
            <a:ext cx="4312920" cy="1899484"/>
          </a:xfrm>
        </p:spPr>
        <p:txBody>
          <a:bodyPr>
            <a:noAutofit/>
          </a:bodyPr>
          <a:lstStyle>
            <a:lvl1pPr>
              <a:defRPr sz="4400">
                <a:solidFill>
                  <a:srgbClr val="3D3D3D"/>
                </a:solidFill>
                <a:latin typeface="Montserrat" panose="00000500000000000000" pitchFamily="2" charset="0"/>
              </a:defRPr>
            </a:lvl1pPr>
          </a:lstStyle>
          <a:p>
            <a:r>
              <a:rPr lang="lv-LV"/>
              <a:t>Rediģēt šablona virsraksta stilu</a:t>
            </a:r>
          </a:p>
        </p:txBody>
      </p:sp>
      <p:sp>
        <p:nvSpPr>
          <p:cNvPr id="8" name="Satura vietturis 2">
            <a:extLst>
              <a:ext uri="{FF2B5EF4-FFF2-40B4-BE49-F238E27FC236}">
                <a16:creationId xmlns:a16="http://schemas.microsoft.com/office/drawing/2014/main" id="{9C5EBC9E-E49A-4FAB-98C4-1158FD72637D}"/>
              </a:ext>
            </a:extLst>
          </p:cNvPr>
          <p:cNvSpPr>
            <a:spLocks noGrp="1"/>
          </p:cNvSpPr>
          <p:nvPr>
            <p:ph idx="1"/>
          </p:nvPr>
        </p:nvSpPr>
        <p:spPr>
          <a:xfrm>
            <a:off x="5516880" y="1309689"/>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cxnSp>
        <p:nvCxnSpPr>
          <p:cNvPr id="9" name="Taisns savienotājs 8">
            <a:extLst>
              <a:ext uri="{FF2B5EF4-FFF2-40B4-BE49-F238E27FC236}">
                <a16:creationId xmlns:a16="http://schemas.microsoft.com/office/drawing/2014/main" id="{4141473C-10A6-4AB3-82E0-1809B0D8AA03}"/>
              </a:ext>
            </a:extLst>
          </p:cNvPr>
          <p:cNvCxnSpPr>
            <a:cxnSpLocks/>
          </p:cNvCxnSpPr>
          <p:nvPr userDrawn="1"/>
        </p:nvCxnSpPr>
        <p:spPr>
          <a:xfrm>
            <a:off x="5516880" y="1188720"/>
            <a:ext cx="5836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1" name="Satura vietturis 2">
            <a:extLst>
              <a:ext uri="{FF2B5EF4-FFF2-40B4-BE49-F238E27FC236}">
                <a16:creationId xmlns:a16="http://schemas.microsoft.com/office/drawing/2014/main" id="{32F55199-75DC-4FCF-95AD-BD780DF371FE}"/>
              </a:ext>
            </a:extLst>
          </p:cNvPr>
          <p:cNvSpPr>
            <a:spLocks noGrp="1"/>
          </p:cNvSpPr>
          <p:nvPr>
            <p:ph idx="10"/>
          </p:nvPr>
        </p:nvSpPr>
        <p:spPr>
          <a:xfrm>
            <a:off x="5516880" y="1904044"/>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sp>
        <p:nvSpPr>
          <p:cNvPr id="12" name="Satura vietturis 2">
            <a:extLst>
              <a:ext uri="{FF2B5EF4-FFF2-40B4-BE49-F238E27FC236}">
                <a16:creationId xmlns:a16="http://schemas.microsoft.com/office/drawing/2014/main" id="{414DB83E-C99B-40B4-9CA0-4323CC727BA8}"/>
              </a:ext>
            </a:extLst>
          </p:cNvPr>
          <p:cNvSpPr>
            <a:spLocks noGrp="1"/>
          </p:cNvSpPr>
          <p:nvPr>
            <p:ph idx="11"/>
          </p:nvPr>
        </p:nvSpPr>
        <p:spPr>
          <a:xfrm>
            <a:off x="5516880" y="2621281"/>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cxnSp>
        <p:nvCxnSpPr>
          <p:cNvPr id="13" name="Taisns savienotājs 12">
            <a:extLst>
              <a:ext uri="{FF2B5EF4-FFF2-40B4-BE49-F238E27FC236}">
                <a16:creationId xmlns:a16="http://schemas.microsoft.com/office/drawing/2014/main" id="{5EDE2B9F-6557-45BE-9852-2F86F748D675}"/>
              </a:ext>
            </a:extLst>
          </p:cNvPr>
          <p:cNvCxnSpPr>
            <a:cxnSpLocks/>
          </p:cNvCxnSpPr>
          <p:nvPr userDrawn="1"/>
        </p:nvCxnSpPr>
        <p:spPr>
          <a:xfrm>
            <a:off x="5516880" y="2515552"/>
            <a:ext cx="5836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4" name="Satura vietturis 2">
            <a:extLst>
              <a:ext uri="{FF2B5EF4-FFF2-40B4-BE49-F238E27FC236}">
                <a16:creationId xmlns:a16="http://schemas.microsoft.com/office/drawing/2014/main" id="{3E09C60E-CBEF-4E75-80F5-97F4209E5C8B}"/>
              </a:ext>
            </a:extLst>
          </p:cNvPr>
          <p:cNvSpPr>
            <a:spLocks noGrp="1"/>
          </p:cNvSpPr>
          <p:nvPr>
            <p:ph idx="12"/>
          </p:nvPr>
        </p:nvSpPr>
        <p:spPr>
          <a:xfrm>
            <a:off x="5516880" y="3215636"/>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cxnSp>
        <p:nvCxnSpPr>
          <p:cNvPr id="17" name="Taisns savienotājs 16">
            <a:extLst>
              <a:ext uri="{FF2B5EF4-FFF2-40B4-BE49-F238E27FC236}">
                <a16:creationId xmlns:a16="http://schemas.microsoft.com/office/drawing/2014/main" id="{1D7F3BF2-B531-4B28-864E-934FEF7BE0E2}"/>
              </a:ext>
            </a:extLst>
          </p:cNvPr>
          <p:cNvCxnSpPr>
            <a:cxnSpLocks/>
          </p:cNvCxnSpPr>
          <p:nvPr userDrawn="1"/>
        </p:nvCxnSpPr>
        <p:spPr>
          <a:xfrm>
            <a:off x="5516880" y="3155628"/>
            <a:ext cx="583692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cxnSp>
        <p:nvCxnSpPr>
          <p:cNvPr id="18" name="Taisns savienotājs 17">
            <a:extLst>
              <a:ext uri="{FF2B5EF4-FFF2-40B4-BE49-F238E27FC236}">
                <a16:creationId xmlns:a16="http://schemas.microsoft.com/office/drawing/2014/main" id="{7AD9ACAC-520A-4361-85DE-47EA2BFD1331}"/>
              </a:ext>
            </a:extLst>
          </p:cNvPr>
          <p:cNvCxnSpPr>
            <a:cxnSpLocks/>
          </p:cNvCxnSpPr>
          <p:nvPr userDrawn="1"/>
        </p:nvCxnSpPr>
        <p:spPr>
          <a:xfrm>
            <a:off x="5516880" y="3749031"/>
            <a:ext cx="583692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19" name="Satura vietturis 2">
            <a:extLst>
              <a:ext uri="{FF2B5EF4-FFF2-40B4-BE49-F238E27FC236}">
                <a16:creationId xmlns:a16="http://schemas.microsoft.com/office/drawing/2014/main" id="{D4780422-72E4-42A0-9299-58A349CB4A85}"/>
              </a:ext>
            </a:extLst>
          </p:cNvPr>
          <p:cNvSpPr>
            <a:spLocks noGrp="1"/>
          </p:cNvSpPr>
          <p:nvPr>
            <p:ph idx="13"/>
          </p:nvPr>
        </p:nvSpPr>
        <p:spPr>
          <a:xfrm>
            <a:off x="5516880" y="3884301"/>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sp>
        <p:nvSpPr>
          <p:cNvPr id="20" name="Satura vietturis 2">
            <a:extLst>
              <a:ext uri="{FF2B5EF4-FFF2-40B4-BE49-F238E27FC236}">
                <a16:creationId xmlns:a16="http://schemas.microsoft.com/office/drawing/2014/main" id="{471F0D1B-9B51-4A1D-8F28-067CB08EC952}"/>
              </a:ext>
            </a:extLst>
          </p:cNvPr>
          <p:cNvSpPr>
            <a:spLocks noGrp="1"/>
          </p:cNvSpPr>
          <p:nvPr>
            <p:ph idx="14"/>
          </p:nvPr>
        </p:nvSpPr>
        <p:spPr>
          <a:xfrm>
            <a:off x="5516880" y="4478656"/>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cxnSp>
        <p:nvCxnSpPr>
          <p:cNvPr id="21" name="Taisns savienotājs 20">
            <a:extLst>
              <a:ext uri="{FF2B5EF4-FFF2-40B4-BE49-F238E27FC236}">
                <a16:creationId xmlns:a16="http://schemas.microsoft.com/office/drawing/2014/main" id="{CD1B4351-334B-4A67-83CF-F2C080B338B0}"/>
              </a:ext>
            </a:extLst>
          </p:cNvPr>
          <p:cNvCxnSpPr>
            <a:cxnSpLocks/>
          </p:cNvCxnSpPr>
          <p:nvPr userDrawn="1"/>
        </p:nvCxnSpPr>
        <p:spPr>
          <a:xfrm>
            <a:off x="5516880" y="4418648"/>
            <a:ext cx="583692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22" name="Satura vietturis 2">
            <a:extLst>
              <a:ext uri="{FF2B5EF4-FFF2-40B4-BE49-F238E27FC236}">
                <a16:creationId xmlns:a16="http://schemas.microsoft.com/office/drawing/2014/main" id="{9A5F1B21-722F-400B-A54F-F35DB07CCD4D}"/>
              </a:ext>
            </a:extLst>
          </p:cNvPr>
          <p:cNvSpPr>
            <a:spLocks noGrp="1"/>
          </p:cNvSpPr>
          <p:nvPr>
            <p:ph idx="15"/>
          </p:nvPr>
        </p:nvSpPr>
        <p:spPr>
          <a:xfrm>
            <a:off x="5516880" y="5319237"/>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cxnSp>
        <p:nvCxnSpPr>
          <p:cNvPr id="23" name="Taisns savienotājs 22">
            <a:extLst>
              <a:ext uri="{FF2B5EF4-FFF2-40B4-BE49-F238E27FC236}">
                <a16:creationId xmlns:a16="http://schemas.microsoft.com/office/drawing/2014/main" id="{91CB8CF8-9512-443E-A4D8-1D3E1CFAE446}"/>
              </a:ext>
            </a:extLst>
          </p:cNvPr>
          <p:cNvCxnSpPr>
            <a:cxnSpLocks/>
          </p:cNvCxnSpPr>
          <p:nvPr userDrawn="1"/>
        </p:nvCxnSpPr>
        <p:spPr>
          <a:xfrm>
            <a:off x="5516880" y="5198268"/>
            <a:ext cx="5836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24" name="Satura vietturis 2">
            <a:extLst>
              <a:ext uri="{FF2B5EF4-FFF2-40B4-BE49-F238E27FC236}">
                <a16:creationId xmlns:a16="http://schemas.microsoft.com/office/drawing/2014/main" id="{6A4C8F11-57D1-43F3-A94B-D5DA572FF149}"/>
              </a:ext>
            </a:extLst>
          </p:cNvPr>
          <p:cNvSpPr>
            <a:spLocks noGrp="1"/>
          </p:cNvSpPr>
          <p:nvPr>
            <p:ph idx="16"/>
          </p:nvPr>
        </p:nvSpPr>
        <p:spPr>
          <a:xfrm>
            <a:off x="5516880" y="5913592"/>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pic>
        <p:nvPicPr>
          <p:cNvPr id="2" name="Attēls 12">
            <a:extLst>
              <a:ext uri="{FF2B5EF4-FFF2-40B4-BE49-F238E27FC236}">
                <a16:creationId xmlns:a16="http://schemas.microsoft.com/office/drawing/2014/main" id="{00DD7F82-3210-9128-AC90-48105B619A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4000" y="6297051"/>
            <a:ext cx="1573357" cy="318019"/>
          </a:xfrm>
          <a:prstGeom prst="rect">
            <a:avLst/>
          </a:prstGeom>
        </p:spPr>
      </p:pic>
    </p:spTree>
    <p:extLst>
      <p:ext uri="{BB962C8B-B14F-4D97-AF65-F5344CB8AC3E}">
        <p14:creationId xmlns:p14="http://schemas.microsoft.com/office/powerpoint/2010/main" val="148425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cxnSp>
        <p:nvCxnSpPr>
          <p:cNvPr id="9" name="Taisns savienotājs 8">
            <a:extLst>
              <a:ext uri="{FF2B5EF4-FFF2-40B4-BE49-F238E27FC236}">
                <a16:creationId xmlns:a16="http://schemas.microsoft.com/office/drawing/2014/main" id="{EF915974-1A63-4A88-82B3-D6E956E97D6A}"/>
              </a:ext>
            </a:extLst>
          </p:cNvPr>
          <p:cNvCxnSpPr/>
          <p:nvPr userDrawn="1"/>
        </p:nvCxnSpPr>
        <p:spPr>
          <a:xfrm>
            <a:off x="716280" y="548640"/>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
        <p:nvSpPr>
          <p:cNvPr id="6" name="Virsraksts 1">
            <a:extLst>
              <a:ext uri="{FF2B5EF4-FFF2-40B4-BE49-F238E27FC236}">
                <a16:creationId xmlns:a16="http://schemas.microsoft.com/office/drawing/2014/main" id="{22C064BA-C36D-48A7-B5D1-BA0C0C1B6A16}"/>
              </a:ext>
            </a:extLst>
          </p:cNvPr>
          <p:cNvSpPr>
            <a:spLocks noGrp="1"/>
          </p:cNvSpPr>
          <p:nvPr>
            <p:ph type="ctrTitle"/>
          </p:nvPr>
        </p:nvSpPr>
        <p:spPr>
          <a:xfrm>
            <a:off x="716280" y="1122364"/>
            <a:ext cx="6431280" cy="2387600"/>
          </a:xfrm>
        </p:spPr>
        <p:txBody>
          <a:bodyPr anchor="t" anchorCtr="0"/>
          <a:lstStyle>
            <a:lvl1pPr algn="l">
              <a:defRPr sz="6000">
                <a:solidFill>
                  <a:srgbClr val="FFB600"/>
                </a:solidFill>
                <a:latin typeface="Montserrat Light" panose="00000400000000000000" pitchFamily="2" charset="0"/>
              </a:defRPr>
            </a:lvl1pPr>
          </a:lstStyle>
          <a:p>
            <a:r>
              <a:rPr lang="lv-LV"/>
              <a:t>Rediģēt šablona virsraksta stilu</a:t>
            </a:r>
          </a:p>
        </p:txBody>
      </p:sp>
      <p:cxnSp>
        <p:nvCxnSpPr>
          <p:cNvPr id="12" name="Taisns savienotājs 11">
            <a:extLst>
              <a:ext uri="{FF2B5EF4-FFF2-40B4-BE49-F238E27FC236}">
                <a16:creationId xmlns:a16="http://schemas.microsoft.com/office/drawing/2014/main" id="{089206ED-2352-4603-830F-57639D36C9AB}"/>
              </a:ext>
            </a:extLst>
          </p:cNvPr>
          <p:cNvCxnSpPr/>
          <p:nvPr userDrawn="1"/>
        </p:nvCxnSpPr>
        <p:spPr>
          <a:xfrm>
            <a:off x="716280" y="5834738"/>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420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ttēls ar parakstu">
    <p:spTree>
      <p:nvGrpSpPr>
        <p:cNvPr id="1" name=""/>
        <p:cNvGrpSpPr/>
        <p:nvPr/>
      </p:nvGrpSpPr>
      <p:grpSpPr>
        <a:xfrm>
          <a:off x="0" y="0"/>
          <a:ext cx="0" cy="0"/>
          <a:chOff x="0" y="0"/>
          <a:chExt cx="0" cy="0"/>
        </a:xfrm>
      </p:grpSpPr>
      <p:sp>
        <p:nvSpPr>
          <p:cNvPr id="3" name="Attēla vietturis 2">
            <a:extLst>
              <a:ext uri="{FF2B5EF4-FFF2-40B4-BE49-F238E27FC236}">
                <a16:creationId xmlns:a16="http://schemas.microsoft.com/office/drawing/2014/main" id="{3ED59629-7FF2-490E-9D50-21371B5060C3}"/>
              </a:ext>
            </a:extLst>
          </p:cNvPr>
          <p:cNvSpPr>
            <a:spLocks noGrp="1"/>
          </p:cNvSpPr>
          <p:nvPr>
            <p:ph type="pic" idx="1"/>
          </p:nvPr>
        </p:nvSpPr>
        <p:spPr>
          <a:xfrm>
            <a:off x="684000" y="987425"/>
            <a:ext cx="1096671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8" name="Virsraksts 1">
            <a:extLst>
              <a:ext uri="{FF2B5EF4-FFF2-40B4-BE49-F238E27FC236}">
                <a16:creationId xmlns:a16="http://schemas.microsoft.com/office/drawing/2014/main" id="{DD7FE0F1-AD32-4563-8E2A-CFD8F4BB33DE}"/>
              </a:ext>
            </a:extLst>
          </p:cNvPr>
          <p:cNvSpPr>
            <a:spLocks noGrp="1"/>
          </p:cNvSpPr>
          <p:nvPr>
            <p:ph type="title"/>
          </p:nvPr>
        </p:nvSpPr>
        <p:spPr>
          <a:xfrm>
            <a:off x="716400" y="242930"/>
            <a:ext cx="10515600" cy="1005840"/>
          </a:xfrm>
        </p:spPr>
        <p:txBody>
          <a:bodyPr>
            <a:normAutofit/>
          </a:bodyPr>
          <a:lstStyle>
            <a:lvl1pPr>
              <a:defRPr sz="2400">
                <a:solidFill>
                  <a:srgbClr val="3D3D3D"/>
                </a:solidFill>
                <a:latin typeface="Montserrat Medium" panose="00000600000000000000" pitchFamily="2" charset="0"/>
              </a:defRPr>
            </a:lvl1pPr>
          </a:lstStyle>
          <a:p>
            <a:r>
              <a:rPr lang="lv-LV"/>
              <a:t>Rediģēt šablona virsraksta stilu</a:t>
            </a:r>
          </a:p>
        </p:txBody>
      </p:sp>
    </p:spTree>
    <p:extLst>
      <p:ext uri="{BB962C8B-B14F-4D97-AF65-F5344CB8AC3E}">
        <p14:creationId xmlns:p14="http://schemas.microsoft.com/office/powerpoint/2010/main" val="673801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rsraksts un vertikāls teksts">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3495CC58-58B5-46B0-B891-EC5642CB5E40}"/>
              </a:ext>
            </a:extLst>
          </p:cNvPr>
          <p:cNvSpPr>
            <a:spLocks noGrp="1"/>
          </p:cNvSpPr>
          <p:nvPr>
            <p:ph type="title"/>
          </p:nvPr>
        </p:nvSpPr>
        <p:spPr>
          <a:xfrm>
            <a:off x="716400" y="567583"/>
            <a:ext cx="4312920" cy="1977598"/>
          </a:xfrm>
        </p:spPr>
        <p:txBody>
          <a:bodyPr>
            <a:normAutofit/>
          </a:bodyPr>
          <a:lstStyle>
            <a:lvl1pPr>
              <a:defRPr sz="4000">
                <a:solidFill>
                  <a:srgbClr val="3D3D3D"/>
                </a:solidFill>
                <a:latin typeface="Montserrat" panose="00000500000000000000" pitchFamily="2" charset="0"/>
              </a:defRPr>
            </a:lvl1pPr>
          </a:lstStyle>
          <a:p>
            <a:r>
              <a:rPr lang="lv-LV"/>
              <a:t>Rediģēt šablona virsraksta stilu</a:t>
            </a:r>
          </a:p>
        </p:txBody>
      </p:sp>
      <p:sp>
        <p:nvSpPr>
          <p:cNvPr id="10" name="Attēla vietturis 2">
            <a:extLst>
              <a:ext uri="{FF2B5EF4-FFF2-40B4-BE49-F238E27FC236}">
                <a16:creationId xmlns:a16="http://schemas.microsoft.com/office/drawing/2014/main" id="{7028787A-FD8C-47B7-ADC3-6FF89B9E2195}"/>
              </a:ext>
            </a:extLst>
          </p:cNvPr>
          <p:cNvSpPr>
            <a:spLocks noGrp="1"/>
          </p:cNvSpPr>
          <p:nvPr>
            <p:ph type="pic" idx="1"/>
          </p:nvPr>
        </p:nvSpPr>
        <p:spPr>
          <a:xfrm>
            <a:off x="6096000" y="567583"/>
            <a:ext cx="5562600" cy="59246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11" name="Satura vietturis 2">
            <a:extLst>
              <a:ext uri="{FF2B5EF4-FFF2-40B4-BE49-F238E27FC236}">
                <a16:creationId xmlns:a16="http://schemas.microsoft.com/office/drawing/2014/main" id="{F147173D-7C5A-4D55-89DC-8182FE2C4BBE}"/>
              </a:ext>
            </a:extLst>
          </p:cNvPr>
          <p:cNvSpPr>
            <a:spLocks noGrp="1"/>
          </p:cNvSpPr>
          <p:nvPr>
            <p:ph idx="10"/>
          </p:nvPr>
        </p:nvSpPr>
        <p:spPr>
          <a:xfrm>
            <a:off x="838199" y="4051313"/>
            <a:ext cx="2209799" cy="1188085"/>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cxnSp>
        <p:nvCxnSpPr>
          <p:cNvPr id="12" name="Taisns savienotājs 11">
            <a:extLst>
              <a:ext uri="{FF2B5EF4-FFF2-40B4-BE49-F238E27FC236}">
                <a16:creationId xmlns:a16="http://schemas.microsoft.com/office/drawing/2014/main" id="{3D97E04A-7DB9-405D-AC2E-8154C5768653}"/>
              </a:ext>
            </a:extLst>
          </p:cNvPr>
          <p:cNvCxnSpPr>
            <a:cxnSpLocks/>
          </p:cNvCxnSpPr>
          <p:nvPr userDrawn="1"/>
        </p:nvCxnSpPr>
        <p:spPr>
          <a:xfrm>
            <a:off x="838199" y="3747464"/>
            <a:ext cx="4312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4" name="Satura vietturis 2">
            <a:extLst>
              <a:ext uri="{FF2B5EF4-FFF2-40B4-BE49-F238E27FC236}">
                <a16:creationId xmlns:a16="http://schemas.microsoft.com/office/drawing/2014/main" id="{9156A035-B5D6-4AA4-9FCD-F6A0B2DA969D}"/>
              </a:ext>
            </a:extLst>
          </p:cNvPr>
          <p:cNvSpPr>
            <a:spLocks noGrp="1"/>
          </p:cNvSpPr>
          <p:nvPr>
            <p:ph idx="11"/>
          </p:nvPr>
        </p:nvSpPr>
        <p:spPr>
          <a:xfrm>
            <a:off x="3215639" y="4057822"/>
            <a:ext cx="2209799" cy="1181571"/>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spTree>
    <p:extLst>
      <p:ext uri="{BB962C8B-B14F-4D97-AF65-F5344CB8AC3E}">
        <p14:creationId xmlns:p14="http://schemas.microsoft.com/office/powerpoint/2010/main" val="2142789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irsraksts un vertikāls teksts">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3495CC58-58B5-46B0-B891-EC5642CB5E40}"/>
              </a:ext>
            </a:extLst>
          </p:cNvPr>
          <p:cNvSpPr>
            <a:spLocks noGrp="1"/>
          </p:cNvSpPr>
          <p:nvPr>
            <p:ph type="title"/>
          </p:nvPr>
        </p:nvSpPr>
        <p:spPr>
          <a:xfrm>
            <a:off x="716400" y="567583"/>
            <a:ext cx="4312920" cy="1977598"/>
          </a:xfrm>
        </p:spPr>
        <p:txBody>
          <a:bodyPr>
            <a:normAutofit/>
          </a:bodyPr>
          <a:lstStyle>
            <a:lvl1pPr>
              <a:defRPr sz="4000">
                <a:solidFill>
                  <a:srgbClr val="3D3D3D"/>
                </a:solidFill>
                <a:latin typeface="Montserrat" panose="00000500000000000000" pitchFamily="2" charset="0"/>
              </a:defRPr>
            </a:lvl1pPr>
          </a:lstStyle>
          <a:p>
            <a:r>
              <a:rPr lang="lv-LV"/>
              <a:t>Rediģēt šablona virsraksta stilu</a:t>
            </a:r>
          </a:p>
        </p:txBody>
      </p:sp>
      <p:sp>
        <p:nvSpPr>
          <p:cNvPr id="10" name="Attēla vietturis 2">
            <a:extLst>
              <a:ext uri="{FF2B5EF4-FFF2-40B4-BE49-F238E27FC236}">
                <a16:creationId xmlns:a16="http://schemas.microsoft.com/office/drawing/2014/main" id="{7028787A-FD8C-47B7-ADC3-6FF89B9E2195}"/>
              </a:ext>
            </a:extLst>
          </p:cNvPr>
          <p:cNvSpPr>
            <a:spLocks noGrp="1"/>
          </p:cNvSpPr>
          <p:nvPr>
            <p:ph type="pic" idx="1"/>
          </p:nvPr>
        </p:nvSpPr>
        <p:spPr>
          <a:xfrm>
            <a:off x="6096000" y="567583"/>
            <a:ext cx="5562600" cy="59246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11" name="Satura vietturis 2">
            <a:extLst>
              <a:ext uri="{FF2B5EF4-FFF2-40B4-BE49-F238E27FC236}">
                <a16:creationId xmlns:a16="http://schemas.microsoft.com/office/drawing/2014/main" id="{F147173D-7C5A-4D55-89DC-8182FE2C4BBE}"/>
              </a:ext>
            </a:extLst>
          </p:cNvPr>
          <p:cNvSpPr>
            <a:spLocks noGrp="1"/>
          </p:cNvSpPr>
          <p:nvPr>
            <p:ph idx="10"/>
          </p:nvPr>
        </p:nvSpPr>
        <p:spPr>
          <a:xfrm>
            <a:off x="1278401" y="2885078"/>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p:txBody>
      </p:sp>
      <p:sp>
        <p:nvSpPr>
          <p:cNvPr id="2" name="Ovāls 1">
            <a:extLst>
              <a:ext uri="{FF2B5EF4-FFF2-40B4-BE49-F238E27FC236}">
                <a16:creationId xmlns:a16="http://schemas.microsoft.com/office/drawing/2014/main" id="{63FE6A8D-52C0-49D4-A466-09C98F977A32}"/>
              </a:ext>
            </a:extLst>
          </p:cNvPr>
          <p:cNvSpPr/>
          <p:nvPr userDrawn="1"/>
        </p:nvSpPr>
        <p:spPr>
          <a:xfrm>
            <a:off x="716400" y="2932386"/>
            <a:ext cx="318019" cy="318019"/>
          </a:xfrm>
          <a:prstGeom prst="ellipse">
            <a:avLst/>
          </a:prstGeom>
          <a:solidFill>
            <a:srgbClr val="B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āls 14">
            <a:extLst>
              <a:ext uri="{FF2B5EF4-FFF2-40B4-BE49-F238E27FC236}">
                <a16:creationId xmlns:a16="http://schemas.microsoft.com/office/drawing/2014/main" id="{A4025FCF-3B43-4B75-A446-BE1200F32345}"/>
              </a:ext>
            </a:extLst>
          </p:cNvPr>
          <p:cNvSpPr/>
          <p:nvPr userDrawn="1"/>
        </p:nvSpPr>
        <p:spPr>
          <a:xfrm>
            <a:off x="716400" y="3429000"/>
            <a:ext cx="318019" cy="318019"/>
          </a:xfrm>
          <a:prstGeom prst="ellipse">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Satura vietturis 2">
            <a:extLst>
              <a:ext uri="{FF2B5EF4-FFF2-40B4-BE49-F238E27FC236}">
                <a16:creationId xmlns:a16="http://schemas.microsoft.com/office/drawing/2014/main" id="{D740782B-B019-480F-9280-7AA01C8BAB91}"/>
              </a:ext>
            </a:extLst>
          </p:cNvPr>
          <p:cNvSpPr>
            <a:spLocks noGrp="1"/>
          </p:cNvSpPr>
          <p:nvPr>
            <p:ph idx="12"/>
          </p:nvPr>
        </p:nvSpPr>
        <p:spPr>
          <a:xfrm>
            <a:off x="1278401" y="3439082"/>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p:txBody>
      </p:sp>
      <p:sp>
        <p:nvSpPr>
          <p:cNvPr id="17" name="Ovāls 16">
            <a:extLst>
              <a:ext uri="{FF2B5EF4-FFF2-40B4-BE49-F238E27FC236}">
                <a16:creationId xmlns:a16="http://schemas.microsoft.com/office/drawing/2014/main" id="{4B0306A1-4536-40A9-873A-6E4BEB90A29A}"/>
              </a:ext>
            </a:extLst>
          </p:cNvPr>
          <p:cNvSpPr/>
          <p:nvPr userDrawn="1"/>
        </p:nvSpPr>
        <p:spPr>
          <a:xfrm>
            <a:off x="3269606" y="2932386"/>
            <a:ext cx="318019" cy="318019"/>
          </a:xfrm>
          <a:prstGeom prst="ellipse">
            <a:avLst/>
          </a:prstGeom>
          <a:solidFill>
            <a:srgbClr val="F7B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Ovāls 17">
            <a:extLst>
              <a:ext uri="{FF2B5EF4-FFF2-40B4-BE49-F238E27FC236}">
                <a16:creationId xmlns:a16="http://schemas.microsoft.com/office/drawing/2014/main" id="{1B6BE106-FE38-456B-914E-801CDC745E2A}"/>
              </a:ext>
            </a:extLst>
          </p:cNvPr>
          <p:cNvSpPr/>
          <p:nvPr userDrawn="1"/>
        </p:nvSpPr>
        <p:spPr>
          <a:xfrm>
            <a:off x="3269606" y="3429000"/>
            <a:ext cx="318019" cy="318019"/>
          </a:xfrm>
          <a:prstGeom prst="ellipse">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Satura vietturis 2">
            <a:extLst>
              <a:ext uri="{FF2B5EF4-FFF2-40B4-BE49-F238E27FC236}">
                <a16:creationId xmlns:a16="http://schemas.microsoft.com/office/drawing/2014/main" id="{52009BD3-6B11-4F26-AD67-36B176895549}"/>
              </a:ext>
            </a:extLst>
          </p:cNvPr>
          <p:cNvSpPr>
            <a:spLocks noGrp="1"/>
          </p:cNvSpPr>
          <p:nvPr>
            <p:ph idx="13"/>
          </p:nvPr>
        </p:nvSpPr>
        <p:spPr>
          <a:xfrm>
            <a:off x="3786776" y="2885078"/>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p:txBody>
      </p:sp>
      <p:sp>
        <p:nvSpPr>
          <p:cNvPr id="20" name="Satura vietturis 2">
            <a:extLst>
              <a:ext uri="{FF2B5EF4-FFF2-40B4-BE49-F238E27FC236}">
                <a16:creationId xmlns:a16="http://schemas.microsoft.com/office/drawing/2014/main" id="{A0B6A8A8-E9AB-454C-98D1-F56DDC88629A}"/>
              </a:ext>
            </a:extLst>
          </p:cNvPr>
          <p:cNvSpPr>
            <a:spLocks noGrp="1"/>
          </p:cNvSpPr>
          <p:nvPr>
            <p:ph idx="14"/>
          </p:nvPr>
        </p:nvSpPr>
        <p:spPr>
          <a:xfrm>
            <a:off x="3786776" y="3439082"/>
            <a:ext cx="1906233" cy="1188085"/>
          </a:xfrm>
        </p:spPr>
        <p:txBody>
          <a:bodyPr>
            <a:normAutofit/>
          </a:bodyPr>
          <a:lstStyle>
            <a:lvl1pPr marL="0" indent="0">
              <a:buNone/>
              <a:defRPr sz="18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p:txBody>
      </p:sp>
    </p:spTree>
    <p:extLst>
      <p:ext uri="{BB962C8B-B14F-4D97-AF65-F5344CB8AC3E}">
        <p14:creationId xmlns:p14="http://schemas.microsoft.com/office/powerpoint/2010/main" val="3270878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kāls virsraksts un teksts">
    <p:spTree>
      <p:nvGrpSpPr>
        <p:cNvPr id="1" name=""/>
        <p:cNvGrpSpPr/>
        <p:nvPr/>
      </p:nvGrpSpPr>
      <p:grpSpPr>
        <a:xfrm>
          <a:off x="0" y="0"/>
          <a:ext cx="0" cy="0"/>
          <a:chOff x="0" y="0"/>
          <a:chExt cx="0" cy="0"/>
        </a:xfrm>
      </p:grpSpPr>
      <p:sp>
        <p:nvSpPr>
          <p:cNvPr id="10" name="Virsraksts 1">
            <a:extLst>
              <a:ext uri="{FF2B5EF4-FFF2-40B4-BE49-F238E27FC236}">
                <a16:creationId xmlns:a16="http://schemas.microsoft.com/office/drawing/2014/main" id="{F908333D-4328-401A-9BD3-327C4AE017DD}"/>
              </a:ext>
            </a:extLst>
          </p:cNvPr>
          <p:cNvSpPr txBox="1">
            <a:spLocks/>
          </p:cNvSpPr>
          <p:nvPr userDrawn="1"/>
        </p:nvSpPr>
        <p:spPr>
          <a:xfrm>
            <a:off x="838198" y="2346009"/>
            <a:ext cx="10668000" cy="686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pPr algn="ctr"/>
            <a:r>
              <a:rPr lang="lv-LV" sz="2800"/>
              <a:t>Rediģēt šablona virsraksta stilu</a:t>
            </a:r>
          </a:p>
        </p:txBody>
      </p:sp>
      <p:cxnSp>
        <p:nvCxnSpPr>
          <p:cNvPr id="11" name="Taisns savienotājs 10">
            <a:extLst>
              <a:ext uri="{FF2B5EF4-FFF2-40B4-BE49-F238E27FC236}">
                <a16:creationId xmlns:a16="http://schemas.microsoft.com/office/drawing/2014/main" id="{DBE7D3E3-F090-42BF-97DD-C3F889D7C2D7}"/>
              </a:ext>
            </a:extLst>
          </p:cNvPr>
          <p:cNvCxnSpPr>
            <a:cxnSpLocks/>
          </p:cNvCxnSpPr>
          <p:nvPr userDrawn="1"/>
        </p:nvCxnSpPr>
        <p:spPr>
          <a:xfrm>
            <a:off x="228600" y="3566160"/>
            <a:ext cx="426720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cxnSp>
        <p:nvCxnSpPr>
          <p:cNvPr id="13" name="Taisns savienotājs 12">
            <a:extLst>
              <a:ext uri="{FF2B5EF4-FFF2-40B4-BE49-F238E27FC236}">
                <a16:creationId xmlns:a16="http://schemas.microsoft.com/office/drawing/2014/main" id="{FD1619CD-1B40-43C7-AFB7-2CDDC07121EF}"/>
              </a:ext>
            </a:extLst>
          </p:cNvPr>
          <p:cNvCxnSpPr>
            <a:cxnSpLocks/>
          </p:cNvCxnSpPr>
          <p:nvPr userDrawn="1"/>
        </p:nvCxnSpPr>
        <p:spPr>
          <a:xfrm>
            <a:off x="7650480" y="3566160"/>
            <a:ext cx="426720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14" name="Virsraksts 1">
            <a:extLst>
              <a:ext uri="{FF2B5EF4-FFF2-40B4-BE49-F238E27FC236}">
                <a16:creationId xmlns:a16="http://schemas.microsoft.com/office/drawing/2014/main" id="{E082407C-6553-4F0A-B53D-E6496323B1D0}"/>
              </a:ext>
            </a:extLst>
          </p:cNvPr>
          <p:cNvSpPr txBox="1">
            <a:spLocks/>
          </p:cNvSpPr>
          <p:nvPr userDrawn="1"/>
        </p:nvSpPr>
        <p:spPr>
          <a:xfrm>
            <a:off x="4541518" y="3222784"/>
            <a:ext cx="3108962" cy="686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pPr algn="ctr"/>
            <a:r>
              <a:rPr lang="lv-LV" sz="2000"/>
              <a:t>Rediģēt šablona virsraksta stilu</a:t>
            </a:r>
          </a:p>
        </p:txBody>
      </p:sp>
      <p:sp>
        <p:nvSpPr>
          <p:cNvPr id="15" name="Virsraksts 1">
            <a:extLst>
              <a:ext uri="{FF2B5EF4-FFF2-40B4-BE49-F238E27FC236}">
                <a16:creationId xmlns:a16="http://schemas.microsoft.com/office/drawing/2014/main" id="{66CBB3C3-AE50-4A87-8FE3-A2AD282D078A}"/>
              </a:ext>
            </a:extLst>
          </p:cNvPr>
          <p:cNvSpPr txBox="1">
            <a:spLocks/>
          </p:cNvSpPr>
          <p:nvPr userDrawn="1"/>
        </p:nvSpPr>
        <p:spPr>
          <a:xfrm>
            <a:off x="990599" y="1172845"/>
            <a:ext cx="106680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r>
              <a:rPr lang="lv-LV" sz="7200"/>
              <a:t>Rediģēt šablona virsraksta stilu</a:t>
            </a:r>
          </a:p>
        </p:txBody>
      </p:sp>
      <p:sp>
        <p:nvSpPr>
          <p:cNvPr id="17" name="Virsraksts 1">
            <a:extLst>
              <a:ext uri="{FF2B5EF4-FFF2-40B4-BE49-F238E27FC236}">
                <a16:creationId xmlns:a16="http://schemas.microsoft.com/office/drawing/2014/main" id="{82C9CFDB-B312-42B0-BD49-ED436EC4605E}"/>
              </a:ext>
            </a:extLst>
          </p:cNvPr>
          <p:cNvSpPr txBox="1">
            <a:spLocks/>
          </p:cNvSpPr>
          <p:nvPr userDrawn="1"/>
        </p:nvSpPr>
        <p:spPr>
          <a:xfrm>
            <a:off x="838198" y="5431000"/>
            <a:ext cx="10668000" cy="686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pPr algn="ctr"/>
            <a:r>
              <a:rPr lang="lv-LV" sz="2800"/>
              <a:t>Rediģēt šablona virsraksta stilu</a:t>
            </a:r>
          </a:p>
        </p:txBody>
      </p:sp>
      <p:sp>
        <p:nvSpPr>
          <p:cNvPr id="18" name="Virsraksts 1">
            <a:extLst>
              <a:ext uri="{FF2B5EF4-FFF2-40B4-BE49-F238E27FC236}">
                <a16:creationId xmlns:a16="http://schemas.microsoft.com/office/drawing/2014/main" id="{E66907CA-4430-4392-87C4-D2B696C6B2FD}"/>
              </a:ext>
            </a:extLst>
          </p:cNvPr>
          <p:cNvSpPr txBox="1">
            <a:spLocks/>
          </p:cNvSpPr>
          <p:nvPr userDrawn="1"/>
        </p:nvSpPr>
        <p:spPr>
          <a:xfrm>
            <a:off x="990599" y="4257836"/>
            <a:ext cx="106680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rgbClr val="3D3D3D"/>
                </a:solidFill>
                <a:latin typeface="Montserrat" panose="00000500000000000000" pitchFamily="2" charset="0"/>
                <a:ea typeface="+mj-ea"/>
                <a:cs typeface="+mj-cs"/>
              </a:defRPr>
            </a:lvl1pPr>
          </a:lstStyle>
          <a:p>
            <a:r>
              <a:rPr lang="lv-LV" sz="7200"/>
              <a:t>Rediģēt šablona virsraksta stilu</a:t>
            </a:r>
          </a:p>
        </p:txBody>
      </p:sp>
    </p:spTree>
    <p:extLst>
      <p:ext uri="{BB962C8B-B14F-4D97-AF65-F5344CB8AC3E}">
        <p14:creationId xmlns:p14="http://schemas.microsoft.com/office/powerpoint/2010/main" val="377335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193C8A-1DF7-4B7D-8F71-EF7BEDAE1BDF}"/>
              </a:ext>
            </a:extLst>
          </p:cNvPr>
          <p:cNvSpPr>
            <a:spLocks noGrp="1"/>
          </p:cNvSpPr>
          <p:nvPr>
            <p:ph type="ctrTitle"/>
          </p:nvPr>
        </p:nvSpPr>
        <p:spPr>
          <a:xfrm>
            <a:off x="716280" y="1122364"/>
            <a:ext cx="6431280" cy="2387600"/>
          </a:xfrm>
        </p:spPr>
        <p:txBody>
          <a:bodyPr anchor="t" anchorCtr="0"/>
          <a:lstStyle>
            <a:lvl1pPr algn="l">
              <a:defRPr sz="6000">
                <a:solidFill>
                  <a:srgbClr val="424242"/>
                </a:solidFill>
                <a:latin typeface="Montserrat Light" panose="00000400000000000000" pitchFamily="2" charset="0"/>
              </a:defRPr>
            </a:lvl1pPr>
          </a:lstStyle>
          <a:p>
            <a:r>
              <a:rPr lang="lv-LV"/>
              <a:t>Rediģēt šablona virsraksta stilu</a:t>
            </a:r>
          </a:p>
        </p:txBody>
      </p:sp>
      <p:sp>
        <p:nvSpPr>
          <p:cNvPr id="3" name="Apakšvirsraksts 2">
            <a:extLst>
              <a:ext uri="{FF2B5EF4-FFF2-40B4-BE49-F238E27FC236}">
                <a16:creationId xmlns:a16="http://schemas.microsoft.com/office/drawing/2014/main" id="{FED940DB-254D-4207-8212-13742C51E7FB}"/>
              </a:ext>
            </a:extLst>
          </p:cNvPr>
          <p:cNvSpPr>
            <a:spLocks noGrp="1"/>
          </p:cNvSpPr>
          <p:nvPr>
            <p:ph type="subTitle" idx="1"/>
          </p:nvPr>
        </p:nvSpPr>
        <p:spPr>
          <a:xfrm>
            <a:off x="716280" y="3602039"/>
            <a:ext cx="6431280" cy="1655762"/>
          </a:xfrm>
        </p:spPr>
        <p:txBody>
          <a:bodyPr/>
          <a:lstStyle>
            <a:lvl1pPr marL="0" indent="0" algn="l">
              <a:buNone/>
              <a:defRPr sz="2400">
                <a:solidFill>
                  <a:srgbClr val="42424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cxnSp>
        <p:nvCxnSpPr>
          <p:cNvPr id="8" name="Taisns savienotājs 7">
            <a:extLst>
              <a:ext uri="{FF2B5EF4-FFF2-40B4-BE49-F238E27FC236}">
                <a16:creationId xmlns:a16="http://schemas.microsoft.com/office/drawing/2014/main" id="{B2F15F20-04B6-4DAF-8BD7-BFE28CD1ED5B}"/>
              </a:ext>
            </a:extLst>
          </p:cNvPr>
          <p:cNvCxnSpPr/>
          <p:nvPr userDrawn="1"/>
        </p:nvCxnSpPr>
        <p:spPr>
          <a:xfrm>
            <a:off x="716280" y="548640"/>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0" name="Taisns savienotājs 9">
            <a:extLst>
              <a:ext uri="{FF2B5EF4-FFF2-40B4-BE49-F238E27FC236}">
                <a16:creationId xmlns:a16="http://schemas.microsoft.com/office/drawing/2014/main" id="{25F0083B-BF05-4A1F-95D9-247F30737D5A}"/>
              </a:ext>
            </a:extLst>
          </p:cNvPr>
          <p:cNvCxnSpPr/>
          <p:nvPr userDrawn="1"/>
        </p:nvCxnSpPr>
        <p:spPr>
          <a:xfrm>
            <a:off x="716280" y="5834738"/>
            <a:ext cx="10637520" cy="0"/>
          </a:xfrm>
          <a:prstGeom prst="line">
            <a:avLst/>
          </a:prstGeom>
          <a:ln w="38100">
            <a:solidFill>
              <a:srgbClr val="FFB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785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5BB24"/>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6" name="Holder 6"/>
          <p:cNvSpPr>
            <a:spLocks noGrp="1"/>
          </p:cNvSpPr>
          <p:nvPr>
            <p:ph type="sldNum" sz="quarter" idx="7"/>
          </p:nvPr>
        </p:nvSpPr>
        <p:spPr/>
        <p:txBody>
          <a:bodyPr lIns="0" tIns="0" rIns="0" bIns="0"/>
          <a:lstStyle>
            <a:lvl1pPr>
              <a:defRPr sz="650" b="0" i="0">
                <a:solidFill>
                  <a:schemeClr val="tx1"/>
                </a:solidFill>
                <a:latin typeface="Verdana"/>
                <a:cs typeface="Verdana"/>
              </a:defRPr>
            </a:lvl1pPr>
          </a:lstStyle>
          <a:p>
            <a:pPr marL="89535">
              <a:lnSpc>
                <a:spcPct val="100000"/>
              </a:lnSpc>
              <a:spcBef>
                <a:spcPts val="100"/>
              </a:spcBef>
            </a:pPr>
            <a:fld id="{81D60167-4931-47E6-BA6A-407CBD079E47}" type="slidenum">
              <a:rPr spc="-50" dirty="0"/>
              <a:pPr marL="89535">
                <a:lnSpc>
                  <a:spcPct val="100000"/>
                </a:lnSpc>
                <a:spcBef>
                  <a:spcPts val="100"/>
                </a:spcBef>
              </a:pPr>
              <a:t>‹#›</a:t>
            </a:fld>
            <a:endParaRPr spc="-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714A06A-A2A0-4F4F-A413-7CE97FA28C65}"/>
              </a:ext>
            </a:extLst>
          </p:cNvPr>
          <p:cNvSpPr>
            <a:spLocks noGrp="1"/>
          </p:cNvSpPr>
          <p:nvPr>
            <p:ph type="title"/>
          </p:nvPr>
        </p:nvSpPr>
        <p:spPr>
          <a:xfrm>
            <a:off x="716400" y="560293"/>
            <a:ext cx="4937760" cy="1325563"/>
          </a:xfrm>
        </p:spPr>
        <p:txBody>
          <a:bodyPr/>
          <a:lstStyle>
            <a:lvl1pPr>
              <a:defRPr>
                <a:solidFill>
                  <a:srgbClr val="3D3D3D"/>
                </a:solidFill>
                <a:latin typeface="Montserrat" panose="00000500000000000000" pitchFamily="2" charset="0"/>
              </a:defRPr>
            </a:lvl1pPr>
          </a:lstStyle>
          <a:p>
            <a:r>
              <a:rPr lang="lv-LV"/>
              <a:t>Rediģēt šablona virsraksta stilu</a:t>
            </a:r>
          </a:p>
        </p:txBody>
      </p:sp>
      <p:sp>
        <p:nvSpPr>
          <p:cNvPr id="3" name="Satura vietturis 2">
            <a:extLst>
              <a:ext uri="{FF2B5EF4-FFF2-40B4-BE49-F238E27FC236}">
                <a16:creationId xmlns:a16="http://schemas.microsoft.com/office/drawing/2014/main" id="{0DDD205D-31D1-42F7-84FB-D223350DD56E}"/>
              </a:ext>
            </a:extLst>
          </p:cNvPr>
          <p:cNvSpPr>
            <a:spLocks noGrp="1"/>
          </p:cNvSpPr>
          <p:nvPr>
            <p:ph idx="1"/>
          </p:nvPr>
        </p:nvSpPr>
        <p:spPr>
          <a:xfrm>
            <a:off x="6112150" y="994652"/>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a:p>
            <a:pPr lvl="1"/>
            <a:r>
              <a:rPr lang="lv-LV"/>
              <a:t>Otrais</a:t>
            </a:r>
          </a:p>
        </p:txBody>
      </p:sp>
      <p:cxnSp>
        <p:nvCxnSpPr>
          <p:cNvPr id="10" name="Taisns savienotājs 9">
            <a:extLst>
              <a:ext uri="{FF2B5EF4-FFF2-40B4-BE49-F238E27FC236}">
                <a16:creationId xmlns:a16="http://schemas.microsoft.com/office/drawing/2014/main" id="{79429EA1-B773-478F-9AC1-A16BD7AB208D}"/>
              </a:ext>
            </a:extLst>
          </p:cNvPr>
          <p:cNvCxnSpPr/>
          <p:nvPr userDrawn="1"/>
        </p:nvCxnSpPr>
        <p:spPr>
          <a:xfrm>
            <a:off x="6112150" y="690803"/>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1" name="Taisns savienotājs 10">
            <a:extLst>
              <a:ext uri="{FF2B5EF4-FFF2-40B4-BE49-F238E27FC236}">
                <a16:creationId xmlns:a16="http://schemas.microsoft.com/office/drawing/2014/main" id="{C61E95A4-0614-43CD-9001-52CA2E242CF0}"/>
              </a:ext>
            </a:extLst>
          </p:cNvPr>
          <p:cNvCxnSpPr/>
          <p:nvPr userDrawn="1"/>
        </p:nvCxnSpPr>
        <p:spPr>
          <a:xfrm>
            <a:off x="6112150" y="3235883"/>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2" name="Satura vietturis 2">
            <a:extLst>
              <a:ext uri="{FF2B5EF4-FFF2-40B4-BE49-F238E27FC236}">
                <a16:creationId xmlns:a16="http://schemas.microsoft.com/office/drawing/2014/main" id="{72E219BE-6AA8-4A77-94F3-847E554B2079}"/>
              </a:ext>
            </a:extLst>
          </p:cNvPr>
          <p:cNvSpPr>
            <a:spLocks noGrp="1"/>
          </p:cNvSpPr>
          <p:nvPr>
            <p:ph idx="13"/>
          </p:nvPr>
        </p:nvSpPr>
        <p:spPr>
          <a:xfrm>
            <a:off x="6112150" y="3632282"/>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spTree>
    <p:extLst>
      <p:ext uri="{BB962C8B-B14F-4D97-AF65-F5344CB8AC3E}">
        <p14:creationId xmlns:p14="http://schemas.microsoft.com/office/powerpoint/2010/main" val="210085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daļas galvene">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1CFD5011-583D-4ABF-A9D8-461C2202E854}"/>
              </a:ext>
            </a:extLst>
          </p:cNvPr>
          <p:cNvSpPr>
            <a:spLocks noGrp="1"/>
          </p:cNvSpPr>
          <p:nvPr>
            <p:ph type="title"/>
          </p:nvPr>
        </p:nvSpPr>
        <p:spPr>
          <a:xfrm>
            <a:off x="716400" y="560287"/>
            <a:ext cx="4937760" cy="1325563"/>
          </a:xfrm>
        </p:spPr>
        <p:txBody>
          <a:bodyPr/>
          <a:lstStyle>
            <a:lvl1pPr>
              <a:defRPr>
                <a:solidFill>
                  <a:srgbClr val="3D3D3D"/>
                </a:solidFill>
                <a:latin typeface="Montserrat" panose="00000500000000000000" pitchFamily="2" charset="0"/>
              </a:defRPr>
            </a:lvl1pPr>
          </a:lstStyle>
          <a:p>
            <a:r>
              <a:rPr lang="lv-LV"/>
              <a:t>Rediģēt šablona virsraksta stilu</a:t>
            </a:r>
          </a:p>
        </p:txBody>
      </p:sp>
      <p:sp>
        <p:nvSpPr>
          <p:cNvPr id="10" name="Satura vietturis 2">
            <a:extLst>
              <a:ext uri="{FF2B5EF4-FFF2-40B4-BE49-F238E27FC236}">
                <a16:creationId xmlns:a16="http://schemas.microsoft.com/office/drawing/2014/main" id="{BD642CC4-52B3-4F3E-821F-EB5DC2830688}"/>
              </a:ext>
            </a:extLst>
          </p:cNvPr>
          <p:cNvSpPr>
            <a:spLocks noGrp="1"/>
          </p:cNvSpPr>
          <p:nvPr>
            <p:ph idx="1"/>
          </p:nvPr>
        </p:nvSpPr>
        <p:spPr>
          <a:xfrm>
            <a:off x="6098498" y="994647"/>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a:p>
            <a:pPr lvl="1"/>
            <a:r>
              <a:rPr lang="lv-LV"/>
              <a:t>Otrais</a:t>
            </a:r>
          </a:p>
          <a:p>
            <a:pPr lvl="1"/>
            <a:endParaRPr lang="lv-LV"/>
          </a:p>
        </p:txBody>
      </p:sp>
      <p:cxnSp>
        <p:nvCxnSpPr>
          <p:cNvPr id="11" name="Taisns savienotājs 10">
            <a:extLst>
              <a:ext uri="{FF2B5EF4-FFF2-40B4-BE49-F238E27FC236}">
                <a16:creationId xmlns:a16="http://schemas.microsoft.com/office/drawing/2014/main" id="{3969A5FA-8917-4A86-AAA9-DDF8F363C6C7}"/>
              </a:ext>
            </a:extLst>
          </p:cNvPr>
          <p:cNvCxnSpPr/>
          <p:nvPr userDrawn="1"/>
        </p:nvCxnSpPr>
        <p:spPr>
          <a:xfrm>
            <a:off x="6098498" y="690798"/>
            <a:ext cx="536448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id="{5D67151C-9BEF-4EE0-BF0D-4CA7482433CD}"/>
              </a:ext>
            </a:extLst>
          </p:cNvPr>
          <p:cNvCxnSpPr/>
          <p:nvPr userDrawn="1"/>
        </p:nvCxnSpPr>
        <p:spPr>
          <a:xfrm>
            <a:off x="6098498" y="3235878"/>
            <a:ext cx="536448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13" name="Satura vietturis 2">
            <a:extLst>
              <a:ext uri="{FF2B5EF4-FFF2-40B4-BE49-F238E27FC236}">
                <a16:creationId xmlns:a16="http://schemas.microsoft.com/office/drawing/2014/main" id="{B4A00E77-9705-4853-9B25-817A0D66892F}"/>
              </a:ext>
            </a:extLst>
          </p:cNvPr>
          <p:cNvSpPr>
            <a:spLocks noGrp="1"/>
          </p:cNvSpPr>
          <p:nvPr>
            <p:ph idx="13"/>
          </p:nvPr>
        </p:nvSpPr>
        <p:spPr>
          <a:xfrm>
            <a:off x="6098498" y="3632277"/>
            <a:ext cx="5364480" cy="1631632"/>
          </a:xfrm>
        </p:spPr>
        <p:txBody>
          <a:bodyPr/>
          <a:lstStyle>
            <a:lvl1pPr marL="0" indent="0">
              <a:buNone/>
              <a:defRPr>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spTree>
    <p:extLst>
      <p:ext uri="{BB962C8B-B14F-4D97-AF65-F5344CB8AC3E}">
        <p14:creationId xmlns:p14="http://schemas.microsoft.com/office/powerpoint/2010/main" val="112533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 satura bloki">
    <p:spTree>
      <p:nvGrpSpPr>
        <p:cNvPr id="1" name=""/>
        <p:cNvGrpSpPr/>
        <p:nvPr/>
      </p:nvGrpSpPr>
      <p:grpSpPr>
        <a:xfrm>
          <a:off x="0" y="0"/>
          <a:ext cx="0" cy="0"/>
          <a:chOff x="0" y="0"/>
          <a:chExt cx="0" cy="0"/>
        </a:xfrm>
      </p:grpSpPr>
      <p:sp>
        <p:nvSpPr>
          <p:cNvPr id="8" name="Satura vietturis 2">
            <a:extLst>
              <a:ext uri="{FF2B5EF4-FFF2-40B4-BE49-F238E27FC236}">
                <a16:creationId xmlns:a16="http://schemas.microsoft.com/office/drawing/2014/main" id="{44DBE54C-A5FC-41E4-A27E-6CC18CBE1A3E}"/>
              </a:ext>
            </a:extLst>
          </p:cNvPr>
          <p:cNvSpPr>
            <a:spLocks noGrp="1"/>
          </p:cNvSpPr>
          <p:nvPr>
            <p:ph idx="1"/>
          </p:nvPr>
        </p:nvSpPr>
        <p:spPr>
          <a:xfrm>
            <a:off x="716400" y="844527"/>
            <a:ext cx="5364480" cy="1631632"/>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cxnSp>
        <p:nvCxnSpPr>
          <p:cNvPr id="11" name="Taisns savienotājs 10">
            <a:extLst>
              <a:ext uri="{FF2B5EF4-FFF2-40B4-BE49-F238E27FC236}">
                <a16:creationId xmlns:a16="http://schemas.microsoft.com/office/drawing/2014/main" id="{3C02D773-B698-44FF-B3D3-A038600FBC92}"/>
              </a:ext>
            </a:extLst>
          </p:cNvPr>
          <p:cNvCxnSpPr/>
          <p:nvPr userDrawn="1"/>
        </p:nvCxnSpPr>
        <p:spPr>
          <a:xfrm>
            <a:off x="716400" y="540678"/>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id="{D6EE2800-B7BA-4716-AC33-D3748F7AC0D7}"/>
              </a:ext>
            </a:extLst>
          </p:cNvPr>
          <p:cNvCxnSpPr/>
          <p:nvPr userDrawn="1"/>
        </p:nvCxnSpPr>
        <p:spPr>
          <a:xfrm>
            <a:off x="716400" y="3085758"/>
            <a:ext cx="536448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3" name="Satura vietturis 2">
            <a:extLst>
              <a:ext uri="{FF2B5EF4-FFF2-40B4-BE49-F238E27FC236}">
                <a16:creationId xmlns:a16="http://schemas.microsoft.com/office/drawing/2014/main" id="{2979512A-E7E3-4633-915E-DC25B2631701}"/>
              </a:ext>
            </a:extLst>
          </p:cNvPr>
          <p:cNvSpPr>
            <a:spLocks noGrp="1"/>
          </p:cNvSpPr>
          <p:nvPr>
            <p:ph idx="13"/>
          </p:nvPr>
        </p:nvSpPr>
        <p:spPr>
          <a:xfrm>
            <a:off x="716400" y="3482157"/>
            <a:ext cx="5364480" cy="1631632"/>
          </a:xfrm>
        </p:spPr>
        <p:txBody>
          <a:bodyPr/>
          <a:lstStyle>
            <a:lvl1pPr marL="0" indent="0">
              <a:buNone/>
              <a:defRPr sz="2000">
                <a:solidFill>
                  <a:srgbClr val="3D3D3D"/>
                </a:solidFill>
                <a:latin typeface="Montserrat" panose="00000500000000000000" pitchFamily="2" charset="0"/>
              </a:defRPr>
            </a:lvl1pPr>
            <a:lvl2pPr marL="685800" indent="-228600">
              <a:buFontTx/>
              <a:buBlip>
                <a:blip r:embed="rId2"/>
              </a:buBlip>
              <a:defRPr sz="1800">
                <a:solidFill>
                  <a:srgbClr val="3D3D3D"/>
                </a:solidFill>
                <a:latin typeface="Montserrat Light" panose="00000400000000000000" pitchFamily="2" charset="0"/>
              </a:defRPr>
            </a:lvl2pPr>
          </a:lstStyle>
          <a:p>
            <a:pPr lvl="0"/>
            <a:r>
              <a:rPr lang="lv-LV"/>
              <a:t>Noklikšķiniet, lai rediģētu šablona teksta stilus</a:t>
            </a:r>
          </a:p>
          <a:p>
            <a:pPr lvl="1"/>
            <a:r>
              <a:rPr lang="lv-LV"/>
              <a:t>Otrais līmenis</a:t>
            </a:r>
          </a:p>
        </p:txBody>
      </p:sp>
      <p:sp>
        <p:nvSpPr>
          <p:cNvPr id="16" name="Attēla vietturis 15">
            <a:extLst>
              <a:ext uri="{FF2B5EF4-FFF2-40B4-BE49-F238E27FC236}">
                <a16:creationId xmlns:a16="http://schemas.microsoft.com/office/drawing/2014/main" id="{2419FC4D-8B34-4470-8FB9-8D49923FE355}"/>
              </a:ext>
            </a:extLst>
          </p:cNvPr>
          <p:cNvSpPr>
            <a:spLocks noGrp="1"/>
          </p:cNvSpPr>
          <p:nvPr>
            <p:ph type="pic" sz="quarter" idx="14"/>
          </p:nvPr>
        </p:nvSpPr>
        <p:spPr>
          <a:xfrm>
            <a:off x="6400800" y="0"/>
            <a:ext cx="5791200" cy="6858000"/>
          </a:xfrm>
        </p:spPr>
        <p:txBody>
          <a:bodyPr/>
          <a:lstStyle/>
          <a:p>
            <a:endParaRPr lang="lv-LV"/>
          </a:p>
        </p:txBody>
      </p:sp>
    </p:spTree>
    <p:extLst>
      <p:ext uri="{BB962C8B-B14F-4D97-AF65-F5344CB8AC3E}">
        <p14:creationId xmlns:p14="http://schemas.microsoft.com/office/powerpoint/2010/main" val="64934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9A129B-8A3E-484C-B671-DFBEA4C8A4BC}"/>
              </a:ext>
            </a:extLst>
          </p:cNvPr>
          <p:cNvSpPr>
            <a:spLocks noGrp="1"/>
          </p:cNvSpPr>
          <p:nvPr>
            <p:ph type="title"/>
          </p:nvPr>
        </p:nvSpPr>
        <p:spPr>
          <a:xfrm>
            <a:off x="5349922" y="5852160"/>
            <a:ext cx="5746386" cy="1005840"/>
          </a:xfrm>
        </p:spPr>
        <p:txBody>
          <a:bodyPr>
            <a:normAutofit/>
          </a:bodyPr>
          <a:lstStyle>
            <a:lvl1pPr>
              <a:defRPr sz="2400">
                <a:solidFill>
                  <a:srgbClr val="3D3D3D"/>
                </a:solidFill>
                <a:latin typeface="Montserrat Medium" panose="00000600000000000000" pitchFamily="2" charset="0"/>
              </a:defRPr>
            </a:lvl1pPr>
          </a:lstStyle>
          <a:p>
            <a:r>
              <a:rPr lang="lv-LV"/>
              <a:t>Rediģēt šablona virsraksta stilu</a:t>
            </a:r>
          </a:p>
        </p:txBody>
      </p:sp>
      <p:sp>
        <p:nvSpPr>
          <p:cNvPr id="11" name="Attēla vietturis 10">
            <a:extLst>
              <a:ext uri="{FF2B5EF4-FFF2-40B4-BE49-F238E27FC236}">
                <a16:creationId xmlns:a16="http://schemas.microsoft.com/office/drawing/2014/main" id="{8DF8F777-AFC4-4027-994F-48C3E929DAA2}"/>
              </a:ext>
            </a:extLst>
          </p:cNvPr>
          <p:cNvSpPr>
            <a:spLocks noGrp="1"/>
          </p:cNvSpPr>
          <p:nvPr>
            <p:ph type="pic" sz="quarter" idx="10"/>
          </p:nvPr>
        </p:nvSpPr>
        <p:spPr>
          <a:xfrm>
            <a:off x="0" y="0"/>
            <a:ext cx="12192000" cy="5851525"/>
          </a:xfrm>
        </p:spPr>
        <p:txBody>
          <a:bodyPr/>
          <a:lstStyle/>
          <a:p>
            <a:endParaRPr lang="lv-LV"/>
          </a:p>
        </p:txBody>
      </p:sp>
    </p:spTree>
    <p:extLst>
      <p:ext uri="{BB962C8B-B14F-4D97-AF65-F5344CB8AC3E}">
        <p14:creationId xmlns:p14="http://schemas.microsoft.com/office/powerpoint/2010/main" val="299748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kai virsraksts">
    <p:spTree>
      <p:nvGrpSpPr>
        <p:cNvPr id="1" name=""/>
        <p:cNvGrpSpPr/>
        <p:nvPr/>
      </p:nvGrpSpPr>
      <p:grpSpPr>
        <a:xfrm>
          <a:off x="0" y="0"/>
          <a:ext cx="0" cy="0"/>
          <a:chOff x="0" y="0"/>
          <a:chExt cx="0" cy="0"/>
        </a:xfrm>
      </p:grpSpPr>
      <p:sp>
        <p:nvSpPr>
          <p:cNvPr id="8" name="Attēla vietturis 7">
            <a:extLst>
              <a:ext uri="{FF2B5EF4-FFF2-40B4-BE49-F238E27FC236}">
                <a16:creationId xmlns:a16="http://schemas.microsoft.com/office/drawing/2014/main" id="{72A4FF97-D9DD-4D0F-ACA4-0DEE8787139E}"/>
              </a:ext>
            </a:extLst>
          </p:cNvPr>
          <p:cNvSpPr>
            <a:spLocks noGrp="1"/>
          </p:cNvSpPr>
          <p:nvPr>
            <p:ph type="pic" sz="quarter" idx="10"/>
          </p:nvPr>
        </p:nvSpPr>
        <p:spPr>
          <a:xfrm>
            <a:off x="0" y="0"/>
            <a:ext cx="12192000" cy="6858000"/>
          </a:xfrm>
        </p:spPr>
        <p:txBody>
          <a:bodyPr/>
          <a:lstStyle/>
          <a:p>
            <a:endParaRPr lang="lv-LV"/>
          </a:p>
        </p:txBody>
      </p:sp>
      <p:pic>
        <p:nvPicPr>
          <p:cNvPr id="12" name="Grafika 11">
            <a:extLst>
              <a:ext uri="{FF2B5EF4-FFF2-40B4-BE49-F238E27FC236}">
                <a16:creationId xmlns:a16="http://schemas.microsoft.com/office/drawing/2014/main" id="{A34EE93A-6FE2-48FA-874F-E0F58FDC11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197600"/>
          </a:xfrm>
          <a:prstGeom prst="rect">
            <a:avLst/>
          </a:prstGeom>
        </p:spPr>
      </p:pic>
      <p:sp>
        <p:nvSpPr>
          <p:cNvPr id="6" name="Virsraksts 1">
            <a:extLst>
              <a:ext uri="{FF2B5EF4-FFF2-40B4-BE49-F238E27FC236}">
                <a16:creationId xmlns:a16="http://schemas.microsoft.com/office/drawing/2014/main" id="{CDEAAA8A-462C-4B9D-8930-D4996434F5DA}"/>
              </a:ext>
            </a:extLst>
          </p:cNvPr>
          <p:cNvSpPr>
            <a:spLocks noGrp="1"/>
          </p:cNvSpPr>
          <p:nvPr>
            <p:ph type="title"/>
          </p:nvPr>
        </p:nvSpPr>
        <p:spPr>
          <a:xfrm>
            <a:off x="702000" y="0"/>
            <a:ext cx="9803435" cy="1005840"/>
          </a:xfrm>
        </p:spPr>
        <p:txBody>
          <a:bodyPr>
            <a:normAutofit/>
          </a:bodyPr>
          <a:lstStyle>
            <a:lvl1pPr>
              <a:defRPr sz="1800">
                <a:solidFill>
                  <a:srgbClr val="3D3D3D"/>
                </a:solidFill>
                <a:latin typeface="Montserrat Medium" panose="00000600000000000000" pitchFamily="2" charset="0"/>
              </a:defRPr>
            </a:lvl1pPr>
          </a:lstStyle>
          <a:p>
            <a:r>
              <a:rPr lang="lv-LV"/>
              <a:t>Rediģēt šablona virsraksta stilu</a:t>
            </a:r>
          </a:p>
        </p:txBody>
      </p:sp>
    </p:spTree>
    <p:extLst>
      <p:ext uri="{BB962C8B-B14F-4D97-AF65-F5344CB8AC3E}">
        <p14:creationId xmlns:p14="http://schemas.microsoft.com/office/powerpoint/2010/main" val="89498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ukšs">
    <p:spTree>
      <p:nvGrpSpPr>
        <p:cNvPr id="1" name=""/>
        <p:cNvGrpSpPr/>
        <p:nvPr/>
      </p:nvGrpSpPr>
      <p:grpSpPr>
        <a:xfrm>
          <a:off x="0" y="0"/>
          <a:ext cx="0" cy="0"/>
          <a:chOff x="0" y="0"/>
          <a:chExt cx="0" cy="0"/>
        </a:xfrm>
      </p:grpSpPr>
      <p:sp>
        <p:nvSpPr>
          <p:cNvPr id="7" name="Virsraksts 1">
            <a:extLst>
              <a:ext uri="{FF2B5EF4-FFF2-40B4-BE49-F238E27FC236}">
                <a16:creationId xmlns:a16="http://schemas.microsoft.com/office/drawing/2014/main" id="{10FFED79-362D-4A87-9A27-C5EA8118DF47}"/>
              </a:ext>
            </a:extLst>
          </p:cNvPr>
          <p:cNvSpPr>
            <a:spLocks noGrp="1"/>
          </p:cNvSpPr>
          <p:nvPr>
            <p:ph type="title"/>
          </p:nvPr>
        </p:nvSpPr>
        <p:spPr>
          <a:xfrm>
            <a:off x="716400" y="559573"/>
            <a:ext cx="4312920" cy="1899484"/>
          </a:xfrm>
        </p:spPr>
        <p:txBody>
          <a:bodyPr>
            <a:noAutofit/>
          </a:bodyPr>
          <a:lstStyle>
            <a:lvl1pPr>
              <a:defRPr sz="4400">
                <a:solidFill>
                  <a:srgbClr val="3D3D3D"/>
                </a:solidFill>
                <a:latin typeface="Montserrat" panose="00000500000000000000" pitchFamily="2" charset="0"/>
              </a:defRPr>
            </a:lvl1pPr>
          </a:lstStyle>
          <a:p>
            <a:r>
              <a:rPr lang="lv-LV"/>
              <a:t>Rediģēt šablona virsraksta stilu</a:t>
            </a:r>
          </a:p>
        </p:txBody>
      </p:sp>
      <p:sp>
        <p:nvSpPr>
          <p:cNvPr id="8" name="Satura vietturis 2">
            <a:extLst>
              <a:ext uri="{FF2B5EF4-FFF2-40B4-BE49-F238E27FC236}">
                <a16:creationId xmlns:a16="http://schemas.microsoft.com/office/drawing/2014/main" id="{9C5EBC9E-E49A-4FAB-98C4-1158FD72637D}"/>
              </a:ext>
            </a:extLst>
          </p:cNvPr>
          <p:cNvSpPr>
            <a:spLocks noGrp="1"/>
          </p:cNvSpPr>
          <p:nvPr>
            <p:ph idx="1"/>
          </p:nvPr>
        </p:nvSpPr>
        <p:spPr>
          <a:xfrm>
            <a:off x="5516880" y="1309689"/>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cxnSp>
        <p:nvCxnSpPr>
          <p:cNvPr id="9" name="Taisns savienotājs 8">
            <a:extLst>
              <a:ext uri="{FF2B5EF4-FFF2-40B4-BE49-F238E27FC236}">
                <a16:creationId xmlns:a16="http://schemas.microsoft.com/office/drawing/2014/main" id="{4141473C-10A6-4AB3-82E0-1809B0D8AA03}"/>
              </a:ext>
            </a:extLst>
          </p:cNvPr>
          <p:cNvCxnSpPr>
            <a:cxnSpLocks/>
          </p:cNvCxnSpPr>
          <p:nvPr userDrawn="1"/>
        </p:nvCxnSpPr>
        <p:spPr>
          <a:xfrm>
            <a:off x="5516880" y="1188720"/>
            <a:ext cx="5836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1" name="Satura vietturis 2">
            <a:extLst>
              <a:ext uri="{FF2B5EF4-FFF2-40B4-BE49-F238E27FC236}">
                <a16:creationId xmlns:a16="http://schemas.microsoft.com/office/drawing/2014/main" id="{32F55199-75DC-4FCF-95AD-BD780DF371FE}"/>
              </a:ext>
            </a:extLst>
          </p:cNvPr>
          <p:cNvSpPr>
            <a:spLocks noGrp="1"/>
          </p:cNvSpPr>
          <p:nvPr>
            <p:ph idx="10"/>
          </p:nvPr>
        </p:nvSpPr>
        <p:spPr>
          <a:xfrm>
            <a:off x="5516880" y="1904044"/>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sp>
        <p:nvSpPr>
          <p:cNvPr id="12" name="Satura vietturis 2">
            <a:extLst>
              <a:ext uri="{FF2B5EF4-FFF2-40B4-BE49-F238E27FC236}">
                <a16:creationId xmlns:a16="http://schemas.microsoft.com/office/drawing/2014/main" id="{414DB83E-C99B-40B4-9CA0-4323CC727BA8}"/>
              </a:ext>
            </a:extLst>
          </p:cNvPr>
          <p:cNvSpPr>
            <a:spLocks noGrp="1"/>
          </p:cNvSpPr>
          <p:nvPr>
            <p:ph idx="11"/>
          </p:nvPr>
        </p:nvSpPr>
        <p:spPr>
          <a:xfrm>
            <a:off x="5516880" y="2621281"/>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cxnSp>
        <p:nvCxnSpPr>
          <p:cNvPr id="13" name="Taisns savienotājs 12">
            <a:extLst>
              <a:ext uri="{FF2B5EF4-FFF2-40B4-BE49-F238E27FC236}">
                <a16:creationId xmlns:a16="http://schemas.microsoft.com/office/drawing/2014/main" id="{5EDE2B9F-6557-45BE-9852-2F86F748D675}"/>
              </a:ext>
            </a:extLst>
          </p:cNvPr>
          <p:cNvCxnSpPr>
            <a:cxnSpLocks/>
          </p:cNvCxnSpPr>
          <p:nvPr userDrawn="1"/>
        </p:nvCxnSpPr>
        <p:spPr>
          <a:xfrm>
            <a:off x="5516880" y="2515552"/>
            <a:ext cx="5836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14" name="Satura vietturis 2">
            <a:extLst>
              <a:ext uri="{FF2B5EF4-FFF2-40B4-BE49-F238E27FC236}">
                <a16:creationId xmlns:a16="http://schemas.microsoft.com/office/drawing/2014/main" id="{3E09C60E-CBEF-4E75-80F5-97F4209E5C8B}"/>
              </a:ext>
            </a:extLst>
          </p:cNvPr>
          <p:cNvSpPr>
            <a:spLocks noGrp="1"/>
          </p:cNvSpPr>
          <p:nvPr>
            <p:ph idx="12"/>
          </p:nvPr>
        </p:nvSpPr>
        <p:spPr>
          <a:xfrm>
            <a:off x="5516880" y="3215636"/>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cxnSp>
        <p:nvCxnSpPr>
          <p:cNvPr id="17" name="Taisns savienotājs 16">
            <a:extLst>
              <a:ext uri="{FF2B5EF4-FFF2-40B4-BE49-F238E27FC236}">
                <a16:creationId xmlns:a16="http://schemas.microsoft.com/office/drawing/2014/main" id="{1D7F3BF2-B531-4B28-864E-934FEF7BE0E2}"/>
              </a:ext>
            </a:extLst>
          </p:cNvPr>
          <p:cNvCxnSpPr>
            <a:cxnSpLocks/>
          </p:cNvCxnSpPr>
          <p:nvPr userDrawn="1"/>
        </p:nvCxnSpPr>
        <p:spPr>
          <a:xfrm>
            <a:off x="5516880" y="3155628"/>
            <a:ext cx="583692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cxnSp>
        <p:nvCxnSpPr>
          <p:cNvPr id="18" name="Taisns savienotājs 17">
            <a:extLst>
              <a:ext uri="{FF2B5EF4-FFF2-40B4-BE49-F238E27FC236}">
                <a16:creationId xmlns:a16="http://schemas.microsoft.com/office/drawing/2014/main" id="{7AD9ACAC-520A-4361-85DE-47EA2BFD1331}"/>
              </a:ext>
            </a:extLst>
          </p:cNvPr>
          <p:cNvCxnSpPr>
            <a:cxnSpLocks/>
          </p:cNvCxnSpPr>
          <p:nvPr userDrawn="1"/>
        </p:nvCxnSpPr>
        <p:spPr>
          <a:xfrm>
            <a:off x="5516880" y="3749031"/>
            <a:ext cx="583692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19" name="Satura vietturis 2">
            <a:extLst>
              <a:ext uri="{FF2B5EF4-FFF2-40B4-BE49-F238E27FC236}">
                <a16:creationId xmlns:a16="http://schemas.microsoft.com/office/drawing/2014/main" id="{D4780422-72E4-42A0-9299-58A349CB4A85}"/>
              </a:ext>
            </a:extLst>
          </p:cNvPr>
          <p:cNvSpPr>
            <a:spLocks noGrp="1"/>
          </p:cNvSpPr>
          <p:nvPr>
            <p:ph idx="13"/>
          </p:nvPr>
        </p:nvSpPr>
        <p:spPr>
          <a:xfrm>
            <a:off x="5516880" y="3884301"/>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sp>
        <p:nvSpPr>
          <p:cNvPr id="20" name="Satura vietturis 2">
            <a:extLst>
              <a:ext uri="{FF2B5EF4-FFF2-40B4-BE49-F238E27FC236}">
                <a16:creationId xmlns:a16="http://schemas.microsoft.com/office/drawing/2014/main" id="{471F0D1B-9B51-4A1D-8F28-067CB08EC952}"/>
              </a:ext>
            </a:extLst>
          </p:cNvPr>
          <p:cNvSpPr>
            <a:spLocks noGrp="1"/>
          </p:cNvSpPr>
          <p:nvPr>
            <p:ph idx="14"/>
          </p:nvPr>
        </p:nvSpPr>
        <p:spPr>
          <a:xfrm>
            <a:off x="5516880" y="4478656"/>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cxnSp>
        <p:nvCxnSpPr>
          <p:cNvPr id="21" name="Taisns savienotājs 20">
            <a:extLst>
              <a:ext uri="{FF2B5EF4-FFF2-40B4-BE49-F238E27FC236}">
                <a16:creationId xmlns:a16="http://schemas.microsoft.com/office/drawing/2014/main" id="{CD1B4351-334B-4A67-83CF-F2C080B338B0}"/>
              </a:ext>
            </a:extLst>
          </p:cNvPr>
          <p:cNvCxnSpPr>
            <a:cxnSpLocks/>
          </p:cNvCxnSpPr>
          <p:nvPr userDrawn="1"/>
        </p:nvCxnSpPr>
        <p:spPr>
          <a:xfrm>
            <a:off x="5516880" y="4418648"/>
            <a:ext cx="5836920" cy="0"/>
          </a:xfrm>
          <a:prstGeom prst="line">
            <a:avLst/>
          </a:prstGeom>
          <a:ln w="12700">
            <a:solidFill>
              <a:srgbClr val="3D3D3D"/>
            </a:solidFill>
          </a:ln>
        </p:spPr>
        <p:style>
          <a:lnRef idx="1">
            <a:schemeClr val="accent1"/>
          </a:lnRef>
          <a:fillRef idx="0">
            <a:schemeClr val="accent1"/>
          </a:fillRef>
          <a:effectRef idx="0">
            <a:schemeClr val="accent1"/>
          </a:effectRef>
          <a:fontRef idx="minor">
            <a:schemeClr val="tx1"/>
          </a:fontRef>
        </p:style>
      </p:cxnSp>
      <p:sp>
        <p:nvSpPr>
          <p:cNvPr id="22" name="Satura vietturis 2">
            <a:extLst>
              <a:ext uri="{FF2B5EF4-FFF2-40B4-BE49-F238E27FC236}">
                <a16:creationId xmlns:a16="http://schemas.microsoft.com/office/drawing/2014/main" id="{9A5F1B21-722F-400B-A54F-F35DB07CCD4D}"/>
              </a:ext>
            </a:extLst>
          </p:cNvPr>
          <p:cNvSpPr>
            <a:spLocks noGrp="1"/>
          </p:cNvSpPr>
          <p:nvPr>
            <p:ph idx="15"/>
          </p:nvPr>
        </p:nvSpPr>
        <p:spPr>
          <a:xfrm>
            <a:off x="5516880" y="5319237"/>
            <a:ext cx="5836920" cy="458147"/>
          </a:xfrm>
        </p:spPr>
        <p:txBody>
          <a:bodyPr>
            <a:normAutofit/>
          </a:bodyPr>
          <a:lstStyle>
            <a:lvl1pPr marL="0" indent="0">
              <a:buNone/>
              <a:defRPr sz="1800">
                <a:solidFill>
                  <a:srgbClr val="3D3D3D"/>
                </a:solidFill>
                <a:latin typeface="Montserrat SemiBold" panose="000007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cxnSp>
        <p:nvCxnSpPr>
          <p:cNvPr id="23" name="Taisns savienotājs 22">
            <a:extLst>
              <a:ext uri="{FF2B5EF4-FFF2-40B4-BE49-F238E27FC236}">
                <a16:creationId xmlns:a16="http://schemas.microsoft.com/office/drawing/2014/main" id="{91CB8CF8-9512-443E-A4D8-1D3E1CFAE446}"/>
              </a:ext>
            </a:extLst>
          </p:cNvPr>
          <p:cNvCxnSpPr>
            <a:cxnSpLocks/>
          </p:cNvCxnSpPr>
          <p:nvPr userDrawn="1"/>
        </p:nvCxnSpPr>
        <p:spPr>
          <a:xfrm>
            <a:off x="5516880" y="5198268"/>
            <a:ext cx="5836920" cy="0"/>
          </a:xfrm>
          <a:prstGeom prst="line">
            <a:avLst/>
          </a:prstGeom>
          <a:ln w="12700">
            <a:solidFill>
              <a:srgbClr val="FFB600"/>
            </a:solidFill>
          </a:ln>
        </p:spPr>
        <p:style>
          <a:lnRef idx="1">
            <a:schemeClr val="accent1"/>
          </a:lnRef>
          <a:fillRef idx="0">
            <a:schemeClr val="accent1"/>
          </a:fillRef>
          <a:effectRef idx="0">
            <a:schemeClr val="accent1"/>
          </a:effectRef>
          <a:fontRef idx="minor">
            <a:schemeClr val="tx1"/>
          </a:fontRef>
        </p:style>
      </p:cxnSp>
      <p:sp>
        <p:nvSpPr>
          <p:cNvPr id="24" name="Satura vietturis 2">
            <a:extLst>
              <a:ext uri="{FF2B5EF4-FFF2-40B4-BE49-F238E27FC236}">
                <a16:creationId xmlns:a16="http://schemas.microsoft.com/office/drawing/2014/main" id="{6A4C8F11-57D1-43F3-A94B-D5DA572FF149}"/>
              </a:ext>
            </a:extLst>
          </p:cNvPr>
          <p:cNvSpPr>
            <a:spLocks noGrp="1"/>
          </p:cNvSpPr>
          <p:nvPr>
            <p:ph idx="16"/>
          </p:nvPr>
        </p:nvSpPr>
        <p:spPr>
          <a:xfrm>
            <a:off x="5516880" y="5913592"/>
            <a:ext cx="5836920" cy="458147"/>
          </a:xfrm>
        </p:spPr>
        <p:txBody>
          <a:bodyPr>
            <a:normAutofit/>
          </a:bodyPr>
          <a:lstStyle>
            <a:lvl1pPr marL="0" indent="0">
              <a:buNone/>
              <a:defRPr sz="1800">
                <a:solidFill>
                  <a:srgbClr val="3D3D3D"/>
                </a:solidFill>
                <a:latin typeface="Montserrat" panose="00000500000000000000" pitchFamily="2" charset="0"/>
              </a:defRPr>
            </a:lvl1pPr>
            <a:lvl2pPr marL="457200" indent="0">
              <a:buFont typeface="Wingdings" panose="05000000000000000000" pitchFamily="2" charset="2"/>
              <a:buNone/>
              <a:defRPr>
                <a:solidFill>
                  <a:srgbClr val="3D3D3D"/>
                </a:solidFill>
                <a:latin typeface="Montserrat Light" panose="00000400000000000000" pitchFamily="2" charset="0"/>
              </a:defRPr>
            </a:lvl2pPr>
          </a:lstStyle>
          <a:p>
            <a:pPr lvl="0"/>
            <a:r>
              <a:rPr lang="lv-LV"/>
              <a:t>Noklikšķiniet, lai rediģētu šablona teksta stilus</a:t>
            </a:r>
          </a:p>
        </p:txBody>
      </p:sp>
    </p:spTree>
    <p:extLst>
      <p:ext uri="{BB962C8B-B14F-4D97-AF65-F5344CB8AC3E}">
        <p14:creationId xmlns:p14="http://schemas.microsoft.com/office/powerpoint/2010/main" val="407947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BF5DEC2D-8058-4EAA-B1C8-3044F3E84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41231892-7542-47B0-94F1-1CC33CC00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396AA183-F074-4210-BA43-83E433581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66B2C-1A67-443C-B0AC-94FB8350082E}" type="datetimeFigureOut">
              <a:rPr lang="lv-LV" smtClean="0"/>
              <a:t>25.11.2025</a:t>
            </a:fld>
            <a:endParaRPr lang="lv-LV"/>
          </a:p>
        </p:txBody>
      </p:sp>
      <p:sp>
        <p:nvSpPr>
          <p:cNvPr id="5" name="Kājenes vietturis 4">
            <a:extLst>
              <a:ext uri="{FF2B5EF4-FFF2-40B4-BE49-F238E27FC236}">
                <a16:creationId xmlns:a16="http://schemas.microsoft.com/office/drawing/2014/main" id="{DE9EA86F-525D-47E9-8BBE-FB82446F9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C86FBB18-8EAD-4470-8F47-4B0B8AA5F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D31B9-87A0-4212-9477-64BAD644A6C7}" type="slidenum">
              <a:rPr lang="lv-LV" smtClean="0"/>
              <a:t>‹#›</a:t>
            </a:fld>
            <a:endParaRPr lang="lv-LV"/>
          </a:p>
        </p:txBody>
      </p:sp>
      <p:pic>
        <p:nvPicPr>
          <p:cNvPr id="7" name="Attēls 5">
            <a:extLst>
              <a:ext uri="{FF2B5EF4-FFF2-40B4-BE49-F238E27FC236}">
                <a16:creationId xmlns:a16="http://schemas.microsoft.com/office/drawing/2014/main" id="{1A032855-12E8-7F18-869D-A860820D27B6}"/>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684000" y="6297051"/>
            <a:ext cx="1573357" cy="318019"/>
          </a:xfrm>
          <a:prstGeom prst="rect">
            <a:avLst/>
          </a:prstGeom>
        </p:spPr>
      </p:pic>
    </p:spTree>
    <p:extLst>
      <p:ext uri="{BB962C8B-B14F-4D97-AF65-F5344CB8AC3E}">
        <p14:creationId xmlns:p14="http://schemas.microsoft.com/office/powerpoint/2010/main" val="3493238819"/>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60" r:id="rId13"/>
    <p:sldLayoutId id="2147483659" r:id="rId14"/>
    <p:sldLayoutId id="214748368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BF5DEC2D-8058-4EAA-B1C8-3044F3E84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41231892-7542-47B0-94F1-1CC33CC00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396AA183-F074-4210-BA43-83E433581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66B2C-1A67-443C-B0AC-94FB8350082E}" type="datetimeFigureOut">
              <a:rPr lang="lv-LV" smtClean="0"/>
              <a:t>25.11.2025</a:t>
            </a:fld>
            <a:endParaRPr lang="lv-LV"/>
          </a:p>
        </p:txBody>
      </p:sp>
      <p:sp>
        <p:nvSpPr>
          <p:cNvPr id="5" name="Kājenes vietturis 4">
            <a:extLst>
              <a:ext uri="{FF2B5EF4-FFF2-40B4-BE49-F238E27FC236}">
                <a16:creationId xmlns:a16="http://schemas.microsoft.com/office/drawing/2014/main" id="{DE9EA86F-525D-47E9-8BBE-FB82446F9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C86FBB18-8EAD-4470-8F47-4B0B8AA5F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D31B9-87A0-4212-9477-64BAD644A6C7}" type="slidenum">
              <a:rPr lang="lv-LV" smtClean="0"/>
              <a:t>‹#›</a:t>
            </a:fld>
            <a:endParaRPr lang="lv-LV"/>
          </a:p>
        </p:txBody>
      </p:sp>
      <p:pic>
        <p:nvPicPr>
          <p:cNvPr id="7" name="Attēls 5">
            <a:extLst>
              <a:ext uri="{FF2B5EF4-FFF2-40B4-BE49-F238E27FC236}">
                <a16:creationId xmlns:a16="http://schemas.microsoft.com/office/drawing/2014/main" id="{22A1A2B9-EF9F-8991-2247-7D89C4D5ACF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684000" y="6297051"/>
            <a:ext cx="1573357" cy="318019"/>
          </a:xfrm>
          <a:prstGeom prst="rect">
            <a:avLst/>
          </a:prstGeom>
        </p:spPr>
      </p:pic>
    </p:spTree>
    <p:extLst>
      <p:ext uri="{BB962C8B-B14F-4D97-AF65-F5344CB8AC3E}">
        <p14:creationId xmlns:p14="http://schemas.microsoft.com/office/powerpoint/2010/main" val="204916017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4970" y="303404"/>
            <a:ext cx="9576645" cy="391159"/>
          </a:xfrm>
          <a:prstGeom prst="rect">
            <a:avLst/>
          </a:prstGeom>
        </p:spPr>
        <p:txBody>
          <a:bodyPr wrap="square" lIns="0" tIns="0" rIns="0" bIns="0">
            <a:spAutoFit/>
          </a:bodyPr>
          <a:lstStyle>
            <a:lvl1pPr>
              <a:defRPr sz="2400" b="1" i="0">
                <a:solidFill>
                  <a:srgbClr val="85BB24"/>
                </a:solidFill>
                <a:latin typeface="Verdana"/>
                <a:cs typeface="Verdana"/>
              </a:defRPr>
            </a:lvl1pPr>
          </a:lstStyle>
          <a:p>
            <a:endParaRPr/>
          </a:p>
        </p:txBody>
      </p:sp>
      <p:sp>
        <p:nvSpPr>
          <p:cNvPr id="3" name="Holder 3"/>
          <p:cNvSpPr>
            <a:spLocks noGrp="1"/>
          </p:cNvSpPr>
          <p:nvPr>
            <p:ph type="body" idx="1"/>
          </p:nvPr>
        </p:nvSpPr>
        <p:spPr>
          <a:xfrm>
            <a:off x="716670" y="1243076"/>
            <a:ext cx="10712873" cy="45154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6" name="Holder 6"/>
          <p:cNvSpPr>
            <a:spLocks noGrp="1"/>
          </p:cNvSpPr>
          <p:nvPr>
            <p:ph type="sldNum" sz="quarter" idx="7"/>
          </p:nvPr>
        </p:nvSpPr>
        <p:spPr>
          <a:xfrm>
            <a:off x="11502306" y="6465078"/>
            <a:ext cx="257893" cy="100027"/>
          </a:xfrm>
          <a:prstGeom prst="rect">
            <a:avLst/>
          </a:prstGeom>
        </p:spPr>
        <p:txBody>
          <a:bodyPr wrap="square" lIns="0" tIns="0" rIns="0" bIns="0">
            <a:spAutoFit/>
          </a:bodyPr>
          <a:lstStyle>
            <a:lvl1pPr>
              <a:defRPr sz="650" b="0" i="0">
                <a:solidFill>
                  <a:schemeClr val="tx1"/>
                </a:solidFill>
                <a:latin typeface="Verdana"/>
                <a:cs typeface="Verdana"/>
              </a:defRPr>
            </a:lvl1pPr>
          </a:lstStyle>
          <a:p>
            <a:pPr marL="89535">
              <a:lnSpc>
                <a:spcPct val="100000"/>
              </a:lnSpc>
              <a:spcBef>
                <a:spcPts val="100"/>
              </a:spcBef>
            </a:pPr>
            <a:fld id="{81D60167-4931-47E6-BA6A-407CBD079E47}" type="slidenum">
              <a:rPr spc="-50" dirty="0"/>
              <a:pPr marL="89535">
                <a:lnSpc>
                  <a:spcPct val="100000"/>
                </a:lnSpc>
                <a:spcBef>
                  <a:spcPts val="100"/>
                </a:spcBef>
              </a:pPr>
              <a:t>‹#›</a:t>
            </a:fld>
            <a:endParaRPr spc="-50"/>
          </a:p>
        </p:txBody>
      </p:sp>
      <p:pic>
        <p:nvPicPr>
          <p:cNvPr id="7" name="Attēls 5">
            <a:extLst>
              <a:ext uri="{FF2B5EF4-FFF2-40B4-BE49-F238E27FC236}">
                <a16:creationId xmlns:a16="http://schemas.microsoft.com/office/drawing/2014/main" id="{AFFA388F-CA6E-03B2-1268-B434FF0D0F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4000" y="6297051"/>
            <a:ext cx="1573357" cy="31801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lvceli.lv/" TargetMode="External"/><Relationship Id="rId1" Type="http://schemas.openxmlformats.org/officeDocument/2006/relationships/slideLayout" Target="../slideLayouts/slideLayout16.xml"/><Relationship Id="rId4" Type="http://schemas.openxmlformats.org/officeDocument/2006/relationships/hyperlink" Target="https://forms.office.com/e/hPjsyX41gc?origin=lpr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3551D2D-725A-4E4F-88A0-162DFD6B6AF6}"/>
              </a:ext>
            </a:extLst>
          </p:cNvPr>
          <p:cNvSpPr>
            <a:spLocks noGrp="1"/>
          </p:cNvSpPr>
          <p:nvPr>
            <p:ph type="ctrTitle"/>
          </p:nvPr>
        </p:nvSpPr>
        <p:spPr>
          <a:xfrm>
            <a:off x="717756" y="1274285"/>
            <a:ext cx="10622986" cy="3392716"/>
          </a:xfrm>
        </p:spPr>
        <p:txBody>
          <a:bodyPr>
            <a:noAutofit/>
          </a:bodyPr>
          <a:lstStyle/>
          <a:p>
            <a:pPr>
              <a:lnSpc>
                <a:spcPct val="100000"/>
              </a:lnSpc>
            </a:pPr>
            <a:r>
              <a:rPr lang="en-US" sz="4400" b="1" dirty="0">
                <a:solidFill>
                  <a:srgbClr val="545454"/>
                </a:solidFill>
                <a:latin typeface="Montserrat"/>
              </a:rPr>
              <a:t>Bauska Bypass PPP Project</a:t>
            </a:r>
            <a:br>
              <a:rPr lang="en-US" sz="2800" i="1" noProof="0" dirty="0">
                <a:solidFill>
                  <a:srgbClr val="545454"/>
                </a:solidFill>
                <a:latin typeface="Montserrat" pitchFamily="2" charset="77"/>
              </a:rPr>
            </a:br>
            <a:br>
              <a:rPr lang="en-US" sz="4400" b="1" cap="all" dirty="0">
                <a:solidFill>
                  <a:srgbClr val="545454"/>
                </a:solidFill>
                <a:latin typeface="Montserrat"/>
              </a:rPr>
            </a:br>
            <a:r>
              <a:rPr lang="en-US" sz="3200" cap="all" noProof="0" dirty="0">
                <a:solidFill>
                  <a:srgbClr val="545454"/>
                </a:solidFill>
                <a:latin typeface="Montserrat"/>
              </a:rPr>
              <a:t>Open day I</a:t>
            </a:r>
            <a:r>
              <a:rPr lang="lv-LV" sz="3200" cap="all" noProof="0" dirty="0">
                <a:solidFill>
                  <a:srgbClr val="545454"/>
                </a:solidFill>
                <a:latin typeface="Montserrat"/>
              </a:rPr>
              <a:t>I</a:t>
            </a:r>
            <a:br>
              <a:rPr lang="en-US" sz="3200" b="1" cap="all" dirty="0">
                <a:solidFill>
                  <a:srgbClr val="545454"/>
                </a:solidFill>
                <a:latin typeface="Montserrat"/>
              </a:rPr>
            </a:br>
            <a:r>
              <a:rPr lang="en-US" sz="2000" cap="all" noProof="0" dirty="0">
                <a:solidFill>
                  <a:srgbClr val="545454"/>
                </a:solidFill>
                <a:latin typeface="Montserrat"/>
              </a:rPr>
              <a:t>Riga</a:t>
            </a:r>
            <a:br>
              <a:rPr lang="en-US" sz="2000" cap="all" dirty="0">
                <a:solidFill>
                  <a:srgbClr val="545454"/>
                </a:solidFill>
                <a:latin typeface="Montserrat"/>
              </a:rPr>
            </a:br>
            <a:r>
              <a:rPr lang="lv-LV" sz="2000" cap="all" noProof="0" dirty="0">
                <a:solidFill>
                  <a:srgbClr val="545454"/>
                </a:solidFill>
                <a:latin typeface="Montserrat"/>
              </a:rPr>
              <a:t>NOVEMBER</a:t>
            </a:r>
            <a:r>
              <a:rPr lang="en-US" sz="2000" cap="all" noProof="0" dirty="0">
                <a:solidFill>
                  <a:srgbClr val="545454"/>
                </a:solidFill>
                <a:latin typeface="Montserrat"/>
              </a:rPr>
              <a:t>, 2025</a:t>
            </a:r>
            <a:br>
              <a:rPr lang="en-US" sz="4400" b="1" cap="all" noProof="0" dirty="0">
                <a:solidFill>
                  <a:srgbClr val="545454"/>
                </a:solidFill>
                <a:latin typeface="Montserrat" pitchFamily="2" charset="77"/>
              </a:rPr>
            </a:br>
            <a:br>
              <a:rPr lang="en-US" sz="3000" b="1" cap="all" noProof="0" dirty="0">
                <a:solidFill>
                  <a:srgbClr val="545454"/>
                </a:solidFill>
                <a:latin typeface="Montserrat" pitchFamily="2" charset="77"/>
              </a:rPr>
            </a:br>
            <a:endParaRPr lang="en-US" sz="2800" dirty="0">
              <a:solidFill>
                <a:srgbClr val="545454"/>
              </a:solidFill>
              <a:latin typeface="Montserrat" pitchFamily="2" charset="77"/>
            </a:endParaRPr>
          </a:p>
        </p:txBody>
      </p:sp>
      <p:sp>
        <p:nvSpPr>
          <p:cNvPr id="4" name="TextBox 3">
            <a:extLst>
              <a:ext uri="{FF2B5EF4-FFF2-40B4-BE49-F238E27FC236}">
                <a16:creationId xmlns:a16="http://schemas.microsoft.com/office/drawing/2014/main" id="{64C0176C-A8CE-03D1-7E46-104CB3685316}"/>
              </a:ext>
            </a:extLst>
          </p:cNvPr>
          <p:cNvSpPr txBox="1"/>
          <p:nvPr/>
        </p:nvSpPr>
        <p:spPr>
          <a:xfrm>
            <a:off x="4213320" y="4499014"/>
            <a:ext cx="7127421" cy="461665"/>
          </a:xfrm>
          <a:prstGeom prst="rect">
            <a:avLst/>
          </a:prstGeom>
          <a:noFill/>
        </p:spPr>
        <p:txBody>
          <a:bodyPr wrap="square" lIns="91440" tIns="45720" rIns="91440" bIns="45720" anchor="t">
            <a:spAutoFit/>
          </a:bodyPr>
          <a:lstStyle/>
          <a:p>
            <a:pPr algn="r"/>
            <a:r>
              <a:rPr lang="en-US" sz="2400">
                <a:solidFill>
                  <a:srgbClr val="545454"/>
                </a:solidFill>
                <a:latin typeface="Montserrat"/>
              </a:rPr>
              <a:t> </a:t>
            </a:r>
            <a:endParaRPr lang="en-US"/>
          </a:p>
        </p:txBody>
      </p:sp>
      <p:sp>
        <p:nvSpPr>
          <p:cNvPr id="3" name="TextBox 2">
            <a:extLst>
              <a:ext uri="{FF2B5EF4-FFF2-40B4-BE49-F238E27FC236}">
                <a16:creationId xmlns:a16="http://schemas.microsoft.com/office/drawing/2014/main" id="{6870FA54-9E96-FA7B-0027-3DDCB90717AC}"/>
              </a:ext>
            </a:extLst>
          </p:cNvPr>
          <p:cNvSpPr txBox="1"/>
          <p:nvPr/>
        </p:nvSpPr>
        <p:spPr>
          <a:xfrm>
            <a:off x="3848100" y="5923013"/>
            <a:ext cx="7492641" cy="246221"/>
          </a:xfrm>
          <a:prstGeom prst="rect">
            <a:avLst/>
          </a:prstGeom>
          <a:noFill/>
        </p:spPr>
        <p:txBody>
          <a:bodyPr wrap="square" rtlCol="0">
            <a:spAutoFit/>
          </a:bodyPr>
          <a:lstStyle/>
          <a:p>
            <a:pPr algn="r"/>
            <a:r>
              <a:rPr lang="en-US" sz="1000" dirty="0">
                <a:solidFill>
                  <a:srgbClr val="545454"/>
                </a:solidFill>
                <a:latin typeface="Montserrat" panose="00000500000000000000" pitchFamily="2" charset="0"/>
              </a:rPr>
              <a:t>The information in this file may change due to factors beyond LSR's control</a:t>
            </a:r>
          </a:p>
        </p:txBody>
      </p:sp>
    </p:spTree>
    <p:extLst>
      <p:ext uri="{BB962C8B-B14F-4D97-AF65-F5344CB8AC3E}">
        <p14:creationId xmlns:p14="http://schemas.microsoft.com/office/powerpoint/2010/main" val="424078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6721-51F7-5BEC-3920-0E06DBC5ED57}"/>
            </a:ext>
          </a:extLst>
        </p:cNvPr>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371EF8EB-E112-57E2-F12C-5D38033AC675}"/>
              </a:ext>
            </a:extLst>
          </p:cNvPr>
          <p:cNvCxnSpPr>
            <a:cxnSpLocks/>
          </p:cNvCxnSpPr>
          <p:nvPr/>
        </p:nvCxnSpPr>
        <p:spPr>
          <a:xfrm>
            <a:off x="5181600" y="2839720"/>
            <a:ext cx="0" cy="106782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26FB54A-FFBD-BD3A-55CB-FF49D67A1C0D}"/>
              </a:ext>
            </a:extLst>
          </p:cNvPr>
          <p:cNvCxnSpPr>
            <a:cxnSpLocks/>
          </p:cNvCxnSpPr>
          <p:nvPr/>
        </p:nvCxnSpPr>
        <p:spPr>
          <a:xfrm flipV="1">
            <a:off x="1131525" y="1513840"/>
            <a:ext cx="0" cy="47117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object 6">
            <a:extLst>
              <a:ext uri="{FF2B5EF4-FFF2-40B4-BE49-F238E27FC236}">
                <a16:creationId xmlns:a16="http://schemas.microsoft.com/office/drawing/2014/main" id="{2B00F54E-97B7-02BB-2217-97CD062AD125}"/>
              </a:ext>
            </a:extLst>
          </p:cNvPr>
          <p:cNvSpPr txBox="1"/>
          <p:nvPr/>
        </p:nvSpPr>
        <p:spPr>
          <a:xfrm>
            <a:off x="484970" y="2371629"/>
            <a:ext cx="215444" cy="2455769"/>
          </a:xfrm>
          <a:prstGeom prst="rect">
            <a:avLst/>
          </a:prstGeom>
        </p:spPr>
        <p:txBody>
          <a:bodyPr vert="vert270" wrap="square" lIns="0" tIns="13335" rIns="0" bIns="0" rtlCol="0">
            <a:spAutoFit/>
          </a:bodyPr>
          <a:lstStyle/>
          <a:p>
            <a:pPr marL="12700" algn="ctr">
              <a:lnSpc>
                <a:spcPct val="100000"/>
              </a:lnSpc>
              <a:spcBef>
                <a:spcPts val="105"/>
              </a:spcBef>
            </a:pPr>
            <a:r>
              <a:rPr lang="en-US" sz="1400" b="1" noProof="0">
                <a:solidFill>
                  <a:srgbClr val="545454"/>
                </a:solidFill>
                <a:latin typeface="Montserrat" panose="00000500000000000000" pitchFamily="2" charset="0"/>
                <a:cs typeface="Verdana"/>
              </a:rPr>
              <a:t>Qualifiaction</a:t>
            </a:r>
            <a:r>
              <a:rPr lang="en-US" sz="1400" b="1" spc="-90" noProof="0" dirty="0">
                <a:solidFill>
                  <a:srgbClr val="545454"/>
                </a:solidFill>
                <a:latin typeface="Montserrat" panose="00000500000000000000" pitchFamily="2" charset="0"/>
                <a:cs typeface="Verdana"/>
              </a:rPr>
              <a:t> </a:t>
            </a:r>
            <a:r>
              <a:rPr lang="en-US" sz="1400" b="1" spc="-20" noProof="0" dirty="0">
                <a:solidFill>
                  <a:srgbClr val="545454"/>
                </a:solidFill>
                <a:latin typeface="Montserrat" panose="00000500000000000000" pitchFamily="2" charset="0"/>
                <a:cs typeface="Verdana"/>
              </a:rPr>
              <a:t>Phase</a:t>
            </a:r>
            <a:endParaRPr lang="en-US" sz="1400" b="1" noProof="0" dirty="0">
              <a:solidFill>
                <a:srgbClr val="545454"/>
              </a:solidFill>
              <a:latin typeface="Montserrat" panose="00000500000000000000" pitchFamily="2" charset="0"/>
              <a:cs typeface="Verdana"/>
            </a:endParaRPr>
          </a:p>
        </p:txBody>
      </p:sp>
      <p:sp>
        <p:nvSpPr>
          <p:cNvPr id="59" name="object 59">
            <a:extLst>
              <a:ext uri="{FF2B5EF4-FFF2-40B4-BE49-F238E27FC236}">
                <a16:creationId xmlns:a16="http://schemas.microsoft.com/office/drawing/2014/main" id="{CB208412-F066-119B-26C8-26FC0D95ABDA}"/>
              </a:ext>
            </a:extLst>
          </p:cNvPr>
          <p:cNvSpPr txBox="1"/>
          <p:nvPr/>
        </p:nvSpPr>
        <p:spPr>
          <a:xfrm>
            <a:off x="1675322" y="4403858"/>
            <a:ext cx="1727074" cy="196849"/>
          </a:xfrm>
          <a:prstGeom prst="rect">
            <a:avLst/>
          </a:prstGeom>
          <a:noFill/>
        </p:spPr>
        <p:txBody>
          <a:bodyPr vert="horz" wrap="square" lIns="0" tIns="12065" rIns="0" bIns="0" rtlCol="0">
            <a:spAutoFit/>
          </a:bodyPr>
          <a:lstStyle/>
          <a:p>
            <a:pPr marL="38100">
              <a:lnSpc>
                <a:spcPct val="100000"/>
              </a:lnSpc>
              <a:spcBef>
                <a:spcPts val="95"/>
              </a:spcBef>
            </a:pPr>
            <a:r>
              <a:rPr sz="1200" b="1" dirty="0">
                <a:solidFill>
                  <a:srgbClr val="2A9E9B"/>
                </a:solidFill>
                <a:latin typeface="Montserrat" panose="00000500000000000000" pitchFamily="2" charset="0"/>
                <a:cs typeface="Verdana"/>
              </a:rPr>
              <a:t>1</a:t>
            </a:r>
            <a:r>
              <a:rPr sz="1200" b="1" baseline="25641" dirty="0">
                <a:solidFill>
                  <a:srgbClr val="2A9E9B"/>
                </a:solidFill>
                <a:latin typeface="Montserrat" panose="00000500000000000000" pitchFamily="2" charset="0"/>
                <a:cs typeface="Verdana"/>
              </a:rPr>
              <a:t>st</a:t>
            </a:r>
            <a:r>
              <a:rPr sz="1200" b="1" spc="135" baseline="25641" dirty="0">
                <a:solidFill>
                  <a:srgbClr val="2A9E9B"/>
                </a:solidFill>
                <a:latin typeface="Montserrat" panose="00000500000000000000" pitchFamily="2" charset="0"/>
                <a:cs typeface="Verdana"/>
              </a:rPr>
              <a:t> </a:t>
            </a:r>
            <a:r>
              <a:rPr sz="1200" b="1" dirty="0">
                <a:solidFill>
                  <a:srgbClr val="2A9E9B"/>
                </a:solidFill>
                <a:latin typeface="Montserrat" panose="00000500000000000000" pitchFamily="2" charset="0"/>
                <a:cs typeface="Verdana"/>
              </a:rPr>
              <a:t>quote</a:t>
            </a:r>
            <a:r>
              <a:rPr sz="1200" b="1" spc="-30" dirty="0">
                <a:solidFill>
                  <a:srgbClr val="2A9E9B"/>
                </a:solidFill>
                <a:latin typeface="Montserrat" panose="00000500000000000000" pitchFamily="2" charset="0"/>
                <a:cs typeface="Verdana"/>
              </a:rPr>
              <a:t> </a:t>
            </a:r>
            <a:r>
              <a:rPr sz="1200" b="1" spc="-10" dirty="0">
                <a:solidFill>
                  <a:srgbClr val="2A9E9B"/>
                </a:solidFill>
                <a:latin typeface="Montserrat" panose="00000500000000000000" pitchFamily="2" charset="0"/>
                <a:cs typeface="Verdana"/>
              </a:rPr>
              <a:t>valuation</a:t>
            </a:r>
            <a:endParaRPr sz="1200" dirty="0">
              <a:solidFill>
                <a:srgbClr val="2A9E9B"/>
              </a:solidFill>
              <a:latin typeface="Montserrat" panose="00000500000000000000" pitchFamily="2" charset="0"/>
              <a:cs typeface="Verdana"/>
            </a:endParaRPr>
          </a:p>
        </p:txBody>
      </p:sp>
      <p:sp>
        <p:nvSpPr>
          <p:cNvPr id="95" name="object 95">
            <a:extLst>
              <a:ext uri="{FF2B5EF4-FFF2-40B4-BE49-F238E27FC236}">
                <a16:creationId xmlns:a16="http://schemas.microsoft.com/office/drawing/2014/main" id="{1AA8C3C7-4DEB-8A30-BE26-E00F50B12ABD}"/>
              </a:ext>
            </a:extLst>
          </p:cNvPr>
          <p:cNvSpPr txBox="1"/>
          <p:nvPr/>
        </p:nvSpPr>
        <p:spPr>
          <a:xfrm>
            <a:off x="1353758" y="1428487"/>
            <a:ext cx="3456495" cy="227626"/>
          </a:xfrm>
          <a:prstGeom prst="rect">
            <a:avLst/>
          </a:prstGeom>
        </p:spPr>
        <p:txBody>
          <a:bodyPr vert="horz" wrap="square" lIns="0" tIns="12065" rIns="0" bIns="0" rtlCol="0" anchor="t">
            <a:spAutoFit/>
          </a:bodyPr>
          <a:lstStyle/>
          <a:p>
            <a:pPr marL="12700">
              <a:lnSpc>
                <a:spcPct val="100000"/>
              </a:lnSpc>
              <a:spcBef>
                <a:spcPts val="780"/>
              </a:spcBef>
            </a:pPr>
            <a:r>
              <a:rPr lang="en-US" sz="1400" b="1" spc="-10" noProof="0" dirty="0">
                <a:solidFill>
                  <a:srgbClr val="545454"/>
                </a:solidFill>
                <a:latin typeface="Montserrat" panose="00000500000000000000" pitchFamily="2" charset="0"/>
                <a:cs typeface="Verdana"/>
              </a:rPr>
              <a:t>Announcement</a:t>
            </a:r>
            <a:r>
              <a:rPr lang="en-US" sz="1400" spc="35" noProof="0" dirty="0">
                <a:solidFill>
                  <a:srgbClr val="545454"/>
                </a:solidFill>
                <a:latin typeface="Montserrat" panose="00000500000000000000" pitchFamily="2" charset="0"/>
                <a:cs typeface="Verdana"/>
              </a:rPr>
              <a:t> </a:t>
            </a:r>
            <a:r>
              <a:rPr lang="en-US" sz="1400" b="1" noProof="0" dirty="0">
                <a:solidFill>
                  <a:srgbClr val="545454"/>
                </a:solidFill>
                <a:latin typeface="Montserrat" panose="00000500000000000000" pitchFamily="2" charset="0"/>
                <a:cs typeface="Verdana"/>
              </a:rPr>
              <a:t>of</a:t>
            </a:r>
            <a:r>
              <a:rPr lang="en-US" sz="1400" b="1" spc="-5" noProof="0" dirty="0">
                <a:solidFill>
                  <a:srgbClr val="545454"/>
                </a:solidFill>
                <a:latin typeface="Montserrat" panose="00000500000000000000" pitchFamily="2" charset="0"/>
                <a:cs typeface="Verdana"/>
              </a:rPr>
              <a:t> </a:t>
            </a:r>
            <a:r>
              <a:rPr lang="en-US" sz="1400" b="1" spc="-10" noProof="0" dirty="0">
                <a:solidFill>
                  <a:srgbClr val="545454"/>
                </a:solidFill>
                <a:latin typeface="Montserrat" panose="00000500000000000000" pitchFamily="2" charset="0"/>
                <a:cs typeface="Verdana"/>
              </a:rPr>
              <a:t>Tender</a:t>
            </a:r>
            <a:endParaRPr lang="en-US" sz="1400" b="1" noProof="0" dirty="0">
              <a:solidFill>
                <a:srgbClr val="545454"/>
              </a:solidFill>
              <a:latin typeface="Montserrat" panose="00000500000000000000" pitchFamily="2" charset="0"/>
              <a:cs typeface="Verdana"/>
            </a:endParaRPr>
          </a:p>
        </p:txBody>
      </p:sp>
      <p:sp>
        <p:nvSpPr>
          <p:cNvPr id="43" name="Oval 42">
            <a:extLst>
              <a:ext uri="{FF2B5EF4-FFF2-40B4-BE49-F238E27FC236}">
                <a16:creationId xmlns:a16="http://schemas.microsoft.com/office/drawing/2014/main" id="{8B1073CA-A0AB-BFA5-B655-1C15589DEF75}"/>
              </a:ext>
            </a:extLst>
          </p:cNvPr>
          <p:cNvSpPr/>
          <p:nvPr/>
        </p:nvSpPr>
        <p:spPr bwMode="gray">
          <a:xfrm>
            <a:off x="1482028" y="4435959"/>
            <a:ext cx="138430" cy="145020"/>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cxnSp>
        <p:nvCxnSpPr>
          <p:cNvPr id="45" name="Straight Connector 44">
            <a:extLst>
              <a:ext uri="{FF2B5EF4-FFF2-40B4-BE49-F238E27FC236}">
                <a16:creationId xmlns:a16="http://schemas.microsoft.com/office/drawing/2014/main" id="{BFAFC192-82D8-E45F-3955-3426C72B4E99}"/>
              </a:ext>
            </a:extLst>
          </p:cNvPr>
          <p:cNvCxnSpPr>
            <a:cxnSpLocks/>
            <a:endCxn id="43" idx="2"/>
          </p:cNvCxnSpPr>
          <p:nvPr/>
        </p:nvCxnSpPr>
        <p:spPr>
          <a:xfrm flipV="1">
            <a:off x="1353758" y="4508469"/>
            <a:ext cx="128270" cy="4636"/>
          </a:xfrm>
          <a:prstGeom prst="line">
            <a:avLst/>
          </a:prstGeom>
          <a:ln w="12700">
            <a:solidFill>
              <a:srgbClr val="2A9E9B"/>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CDB3348-631D-E32E-CF81-967237BCE371}"/>
              </a:ext>
            </a:extLst>
          </p:cNvPr>
          <p:cNvSpPr/>
          <p:nvPr/>
        </p:nvSpPr>
        <p:spPr>
          <a:xfrm>
            <a:off x="854302" y="2189536"/>
            <a:ext cx="6516436" cy="3436012"/>
          </a:xfrm>
          <a:prstGeom prst="rect">
            <a:avLst/>
          </a:prstGeom>
          <a:noFill/>
          <a:ln w="28575">
            <a:solidFill>
              <a:srgbClr val="2A9E9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3E2E88A-322D-70F6-100C-E125451F7E3A}"/>
              </a:ext>
            </a:extLst>
          </p:cNvPr>
          <p:cNvSpPr/>
          <p:nvPr/>
        </p:nvSpPr>
        <p:spPr>
          <a:xfrm>
            <a:off x="955993" y="4324522"/>
            <a:ext cx="354223" cy="354223"/>
          </a:xfrm>
          <a:prstGeom prst="ellipse">
            <a:avLst/>
          </a:prstGeom>
          <a:solidFill>
            <a:schemeClr val="bg1"/>
          </a:solidFill>
          <a:ln w="28575">
            <a:solidFill>
              <a:srgbClr val="2A9E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98E6E89-F40C-27C3-21B5-49743DF57BE4}"/>
              </a:ext>
            </a:extLst>
          </p:cNvPr>
          <p:cNvSpPr/>
          <p:nvPr/>
        </p:nvSpPr>
        <p:spPr>
          <a:xfrm>
            <a:off x="1027510" y="3241570"/>
            <a:ext cx="208030" cy="208030"/>
          </a:xfrm>
          <a:prstGeom prst="ellipse">
            <a:avLst/>
          </a:prstGeom>
          <a:solidFill>
            <a:schemeClr val="bg1"/>
          </a:solidFill>
          <a:ln w="28575">
            <a:solidFill>
              <a:srgbClr val="E15E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2DF"/>
              </a:solidFill>
            </a:endParaRPr>
          </a:p>
        </p:txBody>
      </p:sp>
      <p:sp>
        <p:nvSpPr>
          <p:cNvPr id="71" name="Rectangle 70">
            <a:extLst>
              <a:ext uri="{FF2B5EF4-FFF2-40B4-BE49-F238E27FC236}">
                <a16:creationId xmlns:a16="http://schemas.microsoft.com/office/drawing/2014/main" id="{362C7FF0-D005-8FDE-E6A7-E232E95129E5}"/>
              </a:ext>
            </a:extLst>
          </p:cNvPr>
          <p:cNvSpPr/>
          <p:nvPr/>
        </p:nvSpPr>
        <p:spPr>
          <a:xfrm>
            <a:off x="7539658" y="2189536"/>
            <a:ext cx="4082071" cy="3450725"/>
          </a:xfrm>
          <a:prstGeom prst="rect">
            <a:avLst/>
          </a:prstGeom>
          <a:noFill/>
          <a:ln w="28575">
            <a:solidFill>
              <a:srgbClr val="2A9E9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7A16AC0-79A0-F11C-A87C-43FC25AD981A}"/>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spc="0" normalizeH="0" noProof="0">
                <a:ln>
                  <a:noFill/>
                </a:ln>
                <a:solidFill>
                  <a:srgbClr val="545454"/>
                </a:solidFill>
                <a:effectLst/>
                <a:uLnTx/>
                <a:uFillTx/>
                <a:latin typeface="Montserrat" pitchFamily="2" charset="77"/>
                <a:ea typeface="Helvetica Light" charset="0"/>
                <a:cs typeface="Helvetica Light" charset="0"/>
              </a:rPr>
              <a:t>Indicative </a:t>
            </a:r>
            <a:r>
              <a:rPr lang="en-US" sz="2800" b="1" dirty="0">
                <a:solidFill>
                  <a:srgbClr val="545454"/>
                </a:solidFill>
                <a:latin typeface="Montserrat" pitchFamily="2" charset="77"/>
                <a:ea typeface="Helvetica Light" charset="0"/>
                <a:cs typeface="Helvetica Light" charset="0"/>
              </a:rPr>
              <a:t>Awarding Process 1/2</a:t>
            </a:r>
            <a:endParaRPr kumimoji="0" lang="en-US"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cxnSp>
        <p:nvCxnSpPr>
          <p:cNvPr id="73" name="Straight Connector 27">
            <a:extLst>
              <a:ext uri="{FF2B5EF4-FFF2-40B4-BE49-F238E27FC236}">
                <a16:creationId xmlns:a16="http://schemas.microsoft.com/office/drawing/2014/main" id="{DA6DD3BE-6B87-F1BC-40DF-BF3BC32DC426}"/>
              </a:ext>
            </a:extLst>
          </p:cNvPr>
          <p:cNvCxnSpPr>
            <a:cxnSpLocks/>
          </p:cNvCxnSpPr>
          <p:nvPr/>
        </p:nvCxnSpPr>
        <p:spPr>
          <a:xfrm>
            <a:off x="519827" y="861273"/>
            <a:ext cx="11101902" cy="0"/>
          </a:xfrm>
          <a:prstGeom prst="line">
            <a:avLst/>
          </a:prstGeom>
          <a:ln w="25400"/>
        </p:spPr>
        <p:style>
          <a:lnRef idx="2">
            <a:schemeClr val="accent4"/>
          </a:lnRef>
          <a:fillRef idx="0">
            <a:schemeClr val="accent4"/>
          </a:fillRef>
          <a:effectRef idx="1">
            <a:schemeClr val="accent4"/>
          </a:effectRef>
          <a:fontRef idx="minor">
            <a:schemeClr val="tx1"/>
          </a:fontRef>
        </p:style>
      </p:cxnSp>
      <p:sp>
        <p:nvSpPr>
          <p:cNvPr id="86" name="object 94">
            <a:extLst>
              <a:ext uri="{FF2B5EF4-FFF2-40B4-BE49-F238E27FC236}">
                <a16:creationId xmlns:a16="http://schemas.microsoft.com/office/drawing/2014/main" id="{A430A8FF-93D1-0E0D-E2B6-AF7BEEC716B5}"/>
              </a:ext>
            </a:extLst>
          </p:cNvPr>
          <p:cNvSpPr txBox="1"/>
          <p:nvPr/>
        </p:nvSpPr>
        <p:spPr>
          <a:xfrm>
            <a:off x="7547050" y="3043774"/>
            <a:ext cx="4082071" cy="1848583"/>
          </a:xfrm>
          <a:prstGeom prst="rect">
            <a:avLst/>
          </a:prstGeom>
          <a:ln w="9144">
            <a:noFill/>
          </a:ln>
        </p:spPr>
        <p:txBody>
          <a:bodyPr vert="horz" wrap="square" lIns="0" tIns="1905" rIns="0" bIns="0" rtlCol="0" anchor="t">
            <a:spAutoFit/>
          </a:bodyPr>
          <a:lstStyle/>
          <a:p>
            <a:endParaRPr lang="en-US" sz="1200" dirty="0">
              <a:latin typeface="Montserrat" panose="00000500000000000000" pitchFamily="2" charset="0"/>
              <a:cs typeface="Times New Roman"/>
            </a:endParaRPr>
          </a:p>
          <a:p>
            <a:pPr marL="206375" indent="-172085">
              <a:buSzPct val="83333"/>
              <a:buChar char="-"/>
              <a:tabLst>
                <a:tab pos="206375" algn="l"/>
              </a:tabLst>
            </a:pPr>
            <a:r>
              <a:rPr lang="en-US" sz="1200" dirty="0">
                <a:latin typeface="Montserrat"/>
                <a:cs typeface="Verdana"/>
              </a:rPr>
              <a:t>A</a:t>
            </a:r>
            <a:r>
              <a:rPr lang="en-US" sz="1200" spc="-35" dirty="0">
                <a:latin typeface="Montserrat"/>
                <a:cs typeface="Verdana"/>
              </a:rPr>
              <a:t> bidder</a:t>
            </a:r>
            <a:r>
              <a:rPr lang="en-US" sz="1200" spc="-15" dirty="0">
                <a:latin typeface="Montserrat"/>
                <a:cs typeface="Verdana"/>
              </a:rPr>
              <a:t> </a:t>
            </a:r>
            <a:r>
              <a:rPr lang="en-US" sz="1200" dirty="0">
                <a:latin typeface="Montserrat"/>
                <a:cs typeface="Verdana"/>
              </a:rPr>
              <a:t>with</a:t>
            </a:r>
            <a:r>
              <a:rPr lang="en-US" sz="1200" spc="-35" dirty="0">
                <a:latin typeface="Montserrat"/>
                <a:cs typeface="Verdana"/>
              </a:rPr>
              <a:t> </a:t>
            </a:r>
            <a:r>
              <a:rPr lang="en-US" sz="1200" spc="-10" dirty="0">
                <a:latin typeface="Montserrat"/>
                <a:cs typeface="Verdana"/>
              </a:rPr>
              <a:t>subcontractors;</a:t>
            </a:r>
            <a:endParaRPr lang="lv-LV" sz="1200" spc="-10" dirty="0">
              <a:latin typeface="Montserrat"/>
              <a:cs typeface="Verdana"/>
            </a:endParaRPr>
          </a:p>
          <a:p>
            <a:pPr marL="206375" indent="-172085">
              <a:buSzPct val="83333"/>
              <a:buChar char="-"/>
              <a:tabLst>
                <a:tab pos="206375" algn="l"/>
              </a:tabLst>
            </a:pPr>
            <a:endParaRPr lang="en-US" sz="1200" dirty="0">
              <a:latin typeface="Montserrat" panose="00000500000000000000" pitchFamily="2" charset="0"/>
              <a:cs typeface="Verdana"/>
            </a:endParaRPr>
          </a:p>
          <a:p>
            <a:pPr marL="206375" indent="-172085">
              <a:buSzPct val="83333"/>
              <a:buChar char="-"/>
              <a:tabLst>
                <a:tab pos="206375" algn="l"/>
              </a:tabLst>
            </a:pPr>
            <a:r>
              <a:rPr lang="en-US" sz="1200" dirty="0">
                <a:latin typeface="Montserrat"/>
                <a:cs typeface="Verdana"/>
              </a:rPr>
              <a:t>Financially</a:t>
            </a:r>
            <a:r>
              <a:rPr lang="en-US" sz="1200" spc="-50" dirty="0">
                <a:latin typeface="Montserrat"/>
                <a:cs typeface="Verdana"/>
              </a:rPr>
              <a:t> </a:t>
            </a:r>
            <a:r>
              <a:rPr lang="en-US" sz="1200" dirty="0">
                <a:latin typeface="Montserrat"/>
                <a:cs typeface="Verdana"/>
              </a:rPr>
              <a:t>stable</a:t>
            </a:r>
            <a:r>
              <a:rPr lang="en-US" sz="1200" spc="-65" dirty="0">
                <a:latin typeface="Montserrat"/>
                <a:cs typeface="Verdana"/>
              </a:rPr>
              <a:t> </a:t>
            </a:r>
            <a:r>
              <a:rPr lang="en-US" sz="1200" spc="-10" dirty="0">
                <a:latin typeface="Montserrat"/>
                <a:cs typeface="Verdana"/>
              </a:rPr>
              <a:t>consortium;</a:t>
            </a:r>
            <a:endParaRPr lang="lv-LV" sz="1200" spc="-10" dirty="0">
              <a:latin typeface="Montserrat"/>
              <a:cs typeface="Verdana"/>
            </a:endParaRPr>
          </a:p>
          <a:p>
            <a:pPr marL="206375" indent="-172085">
              <a:buSzPct val="83333"/>
              <a:buChar char="-"/>
              <a:tabLst>
                <a:tab pos="206375" algn="l"/>
              </a:tabLst>
            </a:pPr>
            <a:endParaRPr lang="en-US" sz="1200" dirty="0">
              <a:latin typeface="Montserrat" panose="00000500000000000000" pitchFamily="2" charset="0"/>
              <a:cs typeface="Verdana"/>
            </a:endParaRPr>
          </a:p>
          <a:p>
            <a:pPr marL="206375" indent="-172085">
              <a:buSzPct val="83333"/>
              <a:buChar char="-"/>
              <a:tabLst>
                <a:tab pos="206375" algn="l"/>
              </a:tabLst>
            </a:pPr>
            <a:r>
              <a:rPr lang="en-US" sz="1200" dirty="0">
                <a:latin typeface="Montserrat"/>
                <a:cs typeface="Verdana"/>
              </a:rPr>
              <a:t>International</a:t>
            </a:r>
            <a:r>
              <a:rPr lang="en-US" sz="1200" spc="-75" dirty="0">
                <a:latin typeface="Montserrat"/>
                <a:cs typeface="Verdana"/>
              </a:rPr>
              <a:t> </a:t>
            </a:r>
            <a:r>
              <a:rPr lang="en-US" sz="1200" dirty="0">
                <a:latin typeface="Montserrat"/>
                <a:cs typeface="Verdana"/>
              </a:rPr>
              <a:t>experience</a:t>
            </a:r>
            <a:r>
              <a:rPr lang="en-US" sz="1200" spc="-70" dirty="0">
                <a:latin typeface="Montserrat"/>
                <a:cs typeface="Verdana"/>
              </a:rPr>
              <a:t> </a:t>
            </a:r>
            <a:r>
              <a:rPr lang="en-US" sz="1200" spc="-10" dirty="0">
                <a:latin typeface="Montserrat"/>
                <a:cs typeface="Verdana"/>
              </a:rPr>
              <a:t>(DBFM, DBFO);</a:t>
            </a:r>
            <a:endParaRPr lang="lv-LV" sz="1200" spc="-10" dirty="0">
              <a:latin typeface="Montserrat"/>
              <a:cs typeface="Verdana"/>
            </a:endParaRPr>
          </a:p>
          <a:p>
            <a:pPr marL="206375" indent="-172085">
              <a:buSzPct val="83333"/>
              <a:buChar char="-"/>
              <a:tabLst>
                <a:tab pos="206375" algn="l"/>
              </a:tabLst>
            </a:pPr>
            <a:endParaRPr lang="en-US" sz="1200" dirty="0">
              <a:latin typeface="Montserrat"/>
              <a:cs typeface="Verdana"/>
            </a:endParaRPr>
          </a:p>
          <a:p>
            <a:pPr marL="207010" marR="175260" indent="-172720">
              <a:buSzPct val="83333"/>
              <a:buChar char="-"/>
              <a:tabLst>
                <a:tab pos="207010" algn="l"/>
              </a:tabLst>
            </a:pPr>
            <a:r>
              <a:rPr lang="en-US" sz="1200" dirty="0">
                <a:latin typeface="Montserrat"/>
                <a:cs typeface="Verdana"/>
              </a:rPr>
              <a:t>Optimized</a:t>
            </a:r>
            <a:r>
              <a:rPr lang="en-US" sz="1200" spc="-45" dirty="0">
                <a:latin typeface="Montserrat"/>
                <a:cs typeface="Verdana"/>
              </a:rPr>
              <a:t> </a:t>
            </a:r>
            <a:r>
              <a:rPr lang="en-US" sz="1200" dirty="0">
                <a:latin typeface="Montserrat"/>
                <a:cs typeface="Verdana"/>
              </a:rPr>
              <a:t>project</a:t>
            </a:r>
            <a:r>
              <a:rPr lang="en-US" sz="1200" spc="-30" dirty="0">
                <a:latin typeface="Montserrat"/>
                <a:cs typeface="Verdana"/>
              </a:rPr>
              <a:t> </a:t>
            </a:r>
            <a:r>
              <a:rPr lang="en-US" sz="1200" dirty="0">
                <a:latin typeface="Montserrat"/>
                <a:cs typeface="Verdana"/>
              </a:rPr>
              <a:t>costs</a:t>
            </a:r>
            <a:r>
              <a:rPr lang="en-US" sz="1200" spc="-10" dirty="0">
                <a:latin typeface="Montserrat"/>
                <a:cs typeface="Verdana"/>
              </a:rPr>
              <a:t> </a:t>
            </a:r>
            <a:r>
              <a:rPr lang="en-US" sz="1200" dirty="0">
                <a:latin typeface="Montserrat"/>
                <a:cs typeface="Verdana"/>
              </a:rPr>
              <a:t>–</a:t>
            </a:r>
            <a:r>
              <a:rPr lang="en-US" sz="1200" spc="-35" dirty="0">
                <a:latin typeface="Montserrat"/>
                <a:cs typeface="Verdana"/>
              </a:rPr>
              <a:t> </a:t>
            </a:r>
            <a:r>
              <a:rPr lang="en-US" sz="1200" spc="-10" dirty="0">
                <a:latin typeface="Montserrat"/>
                <a:cs typeface="Verdana"/>
              </a:rPr>
              <a:t>local execution;</a:t>
            </a:r>
            <a:endParaRPr lang="lv-LV" sz="1200" spc="-10" dirty="0">
              <a:latin typeface="Montserrat"/>
              <a:cs typeface="Verdana"/>
            </a:endParaRPr>
          </a:p>
          <a:p>
            <a:pPr marL="207010" marR="175260" indent="-172720">
              <a:buSzPct val="83333"/>
              <a:buChar char="-"/>
              <a:tabLst>
                <a:tab pos="207010" algn="l"/>
              </a:tabLst>
            </a:pPr>
            <a:endParaRPr lang="en-US" sz="1200" dirty="0">
              <a:latin typeface="Montserrat"/>
              <a:cs typeface="Verdana"/>
            </a:endParaRPr>
          </a:p>
          <a:p>
            <a:pPr marL="207010" marR="118745" indent="-172720">
              <a:buSzPct val="83333"/>
              <a:buChar char="-"/>
              <a:tabLst>
                <a:tab pos="207010" algn="l"/>
              </a:tabLst>
            </a:pPr>
            <a:r>
              <a:rPr lang="en-US" sz="1200" dirty="0">
                <a:latin typeface="Montserrat"/>
                <a:cs typeface="Verdana"/>
              </a:rPr>
              <a:t>2 reference PPP projects</a:t>
            </a:r>
            <a:r>
              <a:rPr lang="en-US" sz="1200" spc="-10" dirty="0">
                <a:latin typeface="Montserrat"/>
                <a:cs typeface="Verdana"/>
              </a:rPr>
              <a:t>.</a:t>
            </a:r>
            <a:endParaRPr lang="en-US" sz="1200" dirty="0">
              <a:latin typeface="Montserrat"/>
              <a:cs typeface="Verdana"/>
            </a:endParaRPr>
          </a:p>
        </p:txBody>
      </p:sp>
      <p:sp>
        <p:nvSpPr>
          <p:cNvPr id="21" name="Oval 20">
            <a:extLst>
              <a:ext uri="{FF2B5EF4-FFF2-40B4-BE49-F238E27FC236}">
                <a16:creationId xmlns:a16="http://schemas.microsoft.com/office/drawing/2014/main" id="{23009F79-666C-42C9-D051-6CD75028E41C}"/>
              </a:ext>
            </a:extLst>
          </p:cNvPr>
          <p:cNvSpPr/>
          <p:nvPr/>
        </p:nvSpPr>
        <p:spPr bwMode="gray">
          <a:xfrm>
            <a:off x="1062310" y="1445650"/>
            <a:ext cx="138430" cy="145020"/>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23" name="object 26">
            <a:extLst>
              <a:ext uri="{FF2B5EF4-FFF2-40B4-BE49-F238E27FC236}">
                <a16:creationId xmlns:a16="http://schemas.microsoft.com/office/drawing/2014/main" id="{BCB79670-9184-F9B2-90F1-5AAC9CCCE235}"/>
              </a:ext>
            </a:extLst>
          </p:cNvPr>
          <p:cNvSpPr txBox="1"/>
          <p:nvPr/>
        </p:nvSpPr>
        <p:spPr>
          <a:xfrm>
            <a:off x="1404460" y="3265064"/>
            <a:ext cx="3223570" cy="196849"/>
          </a:xfrm>
          <a:prstGeom prst="rect">
            <a:avLst/>
          </a:prstGeom>
        </p:spPr>
        <p:txBody>
          <a:bodyPr vert="horz" wrap="square" lIns="0" tIns="12065" rIns="0" bIns="0" rtlCol="0">
            <a:spAutoFit/>
          </a:bodyPr>
          <a:lstStyle/>
          <a:p>
            <a:pPr marL="12700">
              <a:lnSpc>
                <a:spcPct val="100000"/>
              </a:lnSpc>
              <a:spcBef>
                <a:spcPts val="95"/>
              </a:spcBef>
            </a:pPr>
            <a:r>
              <a:rPr sz="1200" b="1" dirty="0">
                <a:solidFill>
                  <a:srgbClr val="545454"/>
                </a:solidFill>
                <a:latin typeface="Montserrat" panose="00000500000000000000" pitchFamily="2" charset="0"/>
                <a:cs typeface="Verdana"/>
              </a:rPr>
              <a:t>Submission</a:t>
            </a:r>
            <a:r>
              <a:rPr sz="1200" b="1" spc="-50" dirty="0">
                <a:solidFill>
                  <a:srgbClr val="545454"/>
                </a:solidFill>
                <a:latin typeface="Montserrat" panose="00000500000000000000" pitchFamily="2" charset="0"/>
                <a:cs typeface="Verdana"/>
              </a:rPr>
              <a:t> </a:t>
            </a:r>
            <a:r>
              <a:rPr sz="1200" b="1" dirty="0">
                <a:solidFill>
                  <a:srgbClr val="545454"/>
                </a:solidFill>
                <a:latin typeface="Montserrat" panose="00000500000000000000" pitchFamily="2" charset="0"/>
                <a:cs typeface="Verdana"/>
              </a:rPr>
              <a:t>of</a:t>
            </a:r>
            <a:r>
              <a:rPr sz="1200" b="1" spc="-40" dirty="0">
                <a:solidFill>
                  <a:srgbClr val="545454"/>
                </a:solidFill>
                <a:latin typeface="Montserrat" panose="00000500000000000000" pitchFamily="2" charset="0"/>
                <a:cs typeface="Verdana"/>
              </a:rPr>
              <a:t> </a:t>
            </a:r>
            <a:r>
              <a:rPr sz="1200" b="1" dirty="0">
                <a:solidFill>
                  <a:srgbClr val="545454"/>
                </a:solidFill>
                <a:latin typeface="Montserrat" panose="00000500000000000000" pitchFamily="2" charset="0"/>
                <a:cs typeface="Verdana"/>
              </a:rPr>
              <a:t>Qualification</a:t>
            </a:r>
            <a:r>
              <a:rPr sz="1200" b="1" spc="-65" dirty="0">
                <a:solidFill>
                  <a:srgbClr val="545454"/>
                </a:solidFill>
                <a:latin typeface="Montserrat" panose="00000500000000000000" pitchFamily="2" charset="0"/>
                <a:cs typeface="Verdana"/>
              </a:rPr>
              <a:t> </a:t>
            </a:r>
            <a:r>
              <a:rPr sz="1200" b="1" spc="-10" dirty="0">
                <a:solidFill>
                  <a:srgbClr val="545454"/>
                </a:solidFill>
                <a:latin typeface="Montserrat" panose="00000500000000000000" pitchFamily="2" charset="0"/>
                <a:cs typeface="Verdana"/>
              </a:rPr>
              <a:t>documents</a:t>
            </a:r>
            <a:endParaRPr sz="1200" b="1" dirty="0">
              <a:solidFill>
                <a:srgbClr val="545454"/>
              </a:solidFill>
              <a:latin typeface="Montserrat" panose="00000500000000000000" pitchFamily="2" charset="0"/>
              <a:cs typeface="Verdana"/>
            </a:endParaRPr>
          </a:p>
        </p:txBody>
      </p:sp>
      <p:sp>
        <p:nvSpPr>
          <p:cNvPr id="26" name="object 51">
            <a:extLst>
              <a:ext uri="{FF2B5EF4-FFF2-40B4-BE49-F238E27FC236}">
                <a16:creationId xmlns:a16="http://schemas.microsoft.com/office/drawing/2014/main" id="{702F6F61-4CC8-7CCA-DA73-7A1D663553FC}"/>
              </a:ext>
            </a:extLst>
          </p:cNvPr>
          <p:cNvSpPr/>
          <p:nvPr/>
        </p:nvSpPr>
        <p:spPr>
          <a:xfrm flipV="1">
            <a:off x="4571797" y="3340014"/>
            <a:ext cx="525885" cy="45719"/>
          </a:xfrm>
          <a:custGeom>
            <a:avLst/>
            <a:gdLst/>
            <a:ahLst/>
            <a:cxnLst/>
            <a:rect l="l" t="t" r="r" b="b"/>
            <a:pathLst>
              <a:path w="1188720">
                <a:moveTo>
                  <a:pt x="0" y="0"/>
                </a:moveTo>
                <a:lnTo>
                  <a:pt x="1188719" y="0"/>
                </a:lnTo>
              </a:path>
            </a:pathLst>
          </a:custGeom>
          <a:ln w="9144">
            <a:solidFill>
              <a:srgbClr val="000000"/>
            </a:solidFill>
            <a:prstDash val="sysDash"/>
          </a:ln>
        </p:spPr>
        <p:txBody>
          <a:bodyPr wrap="square" lIns="0" tIns="0" rIns="0" bIns="0" rtlCol="0"/>
          <a:lstStyle/>
          <a:p>
            <a:endParaRPr>
              <a:latin typeface="Montserrat" panose="00000500000000000000" pitchFamily="2" charset="0"/>
            </a:endParaRPr>
          </a:p>
        </p:txBody>
      </p:sp>
      <p:sp>
        <p:nvSpPr>
          <p:cNvPr id="29" name="object 92">
            <a:extLst>
              <a:ext uri="{FF2B5EF4-FFF2-40B4-BE49-F238E27FC236}">
                <a16:creationId xmlns:a16="http://schemas.microsoft.com/office/drawing/2014/main" id="{149FE3F2-1C9E-2FDE-58E3-0629BA71C8DF}"/>
              </a:ext>
            </a:extLst>
          </p:cNvPr>
          <p:cNvSpPr txBox="1"/>
          <p:nvPr/>
        </p:nvSpPr>
        <p:spPr>
          <a:xfrm>
            <a:off x="5282469" y="2817384"/>
            <a:ext cx="2043031" cy="1016176"/>
          </a:xfrm>
          <a:prstGeom prst="rect">
            <a:avLst/>
          </a:prstGeom>
        </p:spPr>
        <p:txBody>
          <a:bodyPr vert="horz" wrap="square" lIns="0" tIns="86995" rIns="0" bIns="0" rtlCol="0">
            <a:spAutoFit/>
          </a:bodyPr>
          <a:lstStyle/>
          <a:p>
            <a:pPr marL="18415">
              <a:lnSpc>
                <a:spcPct val="100000"/>
              </a:lnSpc>
              <a:spcBef>
                <a:spcPts val="685"/>
              </a:spcBef>
            </a:pPr>
            <a:r>
              <a:rPr sz="1200" b="1" spc="-10" dirty="0">
                <a:solidFill>
                  <a:srgbClr val="545454"/>
                </a:solidFill>
                <a:latin typeface="Montserrat" panose="00000500000000000000" pitchFamily="2" charset="0"/>
                <a:cs typeface="Verdana"/>
              </a:rPr>
              <a:t>Financial</a:t>
            </a:r>
            <a:endParaRPr sz="1200" b="1" dirty="0">
              <a:solidFill>
                <a:srgbClr val="545454"/>
              </a:solidFill>
              <a:latin typeface="Montserrat" panose="00000500000000000000" pitchFamily="2" charset="0"/>
              <a:cs typeface="Verdana"/>
            </a:endParaRPr>
          </a:p>
          <a:p>
            <a:pPr marL="18415" marR="5080">
              <a:lnSpc>
                <a:spcPct val="133700"/>
              </a:lnSpc>
              <a:spcBef>
                <a:spcPts val="185"/>
              </a:spcBef>
            </a:pPr>
            <a:r>
              <a:rPr sz="1200" b="1" dirty="0">
                <a:solidFill>
                  <a:srgbClr val="545454"/>
                </a:solidFill>
                <a:latin typeface="Montserrat" panose="00000500000000000000" pitchFamily="2" charset="0"/>
                <a:cs typeface="Verdana"/>
              </a:rPr>
              <a:t>Professional</a:t>
            </a:r>
            <a:r>
              <a:rPr sz="1200" b="1" spc="-65" dirty="0">
                <a:solidFill>
                  <a:srgbClr val="545454"/>
                </a:solidFill>
                <a:latin typeface="Montserrat" panose="00000500000000000000" pitchFamily="2" charset="0"/>
                <a:cs typeface="Verdana"/>
              </a:rPr>
              <a:t> </a:t>
            </a:r>
            <a:r>
              <a:rPr sz="1200" b="1" spc="-10" dirty="0">
                <a:solidFill>
                  <a:srgbClr val="545454"/>
                </a:solidFill>
                <a:latin typeface="Montserrat" panose="00000500000000000000" pitchFamily="2" charset="0"/>
                <a:cs typeface="Verdana"/>
              </a:rPr>
              <a:t>certificates </a:t>
            </a:r>
            <a:r>
              <a:rPr sz="1200" b="1" dirty="0">
                <a:solidFill>
                  <a:srgbClr val="545454"/>
                </a:solidFill>
                <a:latin typeface="Montserrat" panose="00000500000000000000" pitchFamily="2" charset="0"/>
                <a:cs typeface="Verdana"/>
              </a:rPr>
              <a:t>PPP</a:t>
            </a:r>
            <a:r>
              <a:rPr sz="1200" b="1" spc="-5" dirty="0">
                <a:solidFill>
                  <a:srgbClr val="545454"/>
                </a:solidFill>
                <a:latin typeface="Montserrat" panose="00000500000000000000" pitchFamily="2" charset="0"/>
                <a:cs typeface="Verdana"/>
              </a:rPr>
              <a:t> </a:t>
            </a:r>
            <a:r>
              <a:rPr sz="1200" b="1" spc="-10" dirty="0">
                <a:solidFill>
                  <a:srgbClr val="545454"/>
                </a:solidFill>
                <a:latin typeface="Montserrat" panose="00000500000000000000" pitchFamily="2" charset="0"/>
                <a:cs typeface="Verdana"/>
              </a:rPr>
              <a:t>experience</a:t>
            </a:r>
            <a:endParaRPr sz="1200" b="1" dirty="0">
              <a:solidFill>
                <a:srgbClr val="545454"/>
              </a:solidFill>
              <a:latin typeface="Montserrat" panose="00000500000000000000" pitchFamily="2" charset="0"/>
              <a:cs typeface="Verdana"/>
            </a:endParaRPr>
          </a:p>
          <a:p>
            <a:pPr marL="12700">
              <a:lnSpc>
                <a:spcPct val="100000"/>
              </a:lnSpc>
              <a:spcBef>
                <a:spcPts val="300"/>
              </a:spcBef>
            </a:pPr>
            <a:r>
              <a:rPr sz="1200" b="1" spc="-10" dirty="0">
                <a:solidFill>
                  <a:srgbClr val="545454"/>
                </a:solidFill>
                <a:latin typeface="Montserrat" panose="00000500000000000000" pitchFamily="2" charset="0"/>
                <a:cs typeface="Verdana"/>
              </a:rPr>
              <a:t>Experts</a:t>
            </a:r>
            <a:endParaRPr sz="1200" b="1" dirty="0">
              <a:solidFill>
                <a:srgbClr val="545454"/>
              </a:solidFill>
              <a:latin typeface="Montserrat" panose="00000500000000000000" pitchFamily="2" charset="0"/>
              <a:cs typeface="Verdana"/>
            </a:endParaRPr>
          </a:p>
        </p:txBody>
      </p:sp>
      <p:grpSp>
        <p:nvGrpSpPr>
          <p:cNvPr id="32" name="Group 31">
            <a:extLst>
              <a:ext uri="{FF2B5EF4-FFF2-40B4-BE49-F238E27FC236}">
                <a16:creationId xmlns:a16="http://schemas.microsoft.com/office/drawing/2014/main" id="{1EFCE771-EAA8-EDB6-9032-B6EF7E75F2C6}"/>
              </a:ext>
            </a:extLst>
          </p:cNvPr>
          <p:cNvGrpSpPr/>
          <p:nvPr/>
        </p:nvGrpSpPr>
        <p:grpSpPr>
          <a:xfrm>
            <a:off x="5124925" y="2941748"/>
            <a:ext cx="118872" cy="117006"/>
            <a:chOff x="1033272" y="4471415"/>
            <a:chExt cx="274320" cy="274320"/>
          </a:xfrm>
        </p:grpSpPr>
        <p:sp>
          <p:nvSpPr>
            <p:cNvPr id="33" name="Oval 32">
              <a:extLst>
                <a:ext uri="{FF2B5EF4-FFF2-40B4-BE49-F238E27FC236}">
                  <a16:creationId xmlns:a16="http://schemas.microsoft.com/office/drawing/2014/main" id="{8065990C-ACA1-B5BF-7214-169AC6C3A149}"/>
                </a:ext>
              </a:extLst>
            </p:cNvPr>
            <p:cNvSpPr/>
            <p:nvPr/>
          </p:nvSpPr>
          <p:spPr bwMode="gray">
            <a:xfrm>
              <a:off x="1033272" y="4471415"/>
              <a:ext cx="274320" cy="274320"/>
            </a:xfrm>
            <a:prstGeom prst="ellipse">
              <a:avLst/>
            </a:prstGeom>
            <a:solidFill>
              <a:srgbClr val="E15E3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34" name="Oval 33">
              <a:extLst>
                <a:ext uri="{FF2B5EF4-FFF2-40B4-BE49-F238E27FC236}">
                  <a16:creationId xmlns:a16="http://schemas.microsoft.com/office/drawing/2014/main" id="{8BCA7285-0201-CA3E-8227-9AAC589A0077}"/>
                </a:ext>
              </a:extLst>
            </p:cNvPr>
            <p:cNvSpPr/>
            <p:nvPr/>
          </p:nvSpPr>
          <p:spPr bwMode="gray">
            <a:xfrm>
              <a:off x="1067008" y="4514018"/>
              <a:ext cx="206848" cy="19659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35" name="Group 34">
            <a:extLst>
              <a:ext uri="{FF2B5EF4-FFF2-40B4-BE49-F238E27FC236}">
                <a16:creationId xmlns:a16="http://schemas.microsoft.com/office/drawing/2014/main" id="{AC812FCF-CA86-0598-EF97-92D97984EC64}"/>
              </a:ext>
            </a:extLst>
          </p:cNvPr>
          <p:cNvGrpSpPr/>
          <p:nvPr/>
        </p:nvGrpSpPr>
        <p:grpSpPr>
          <a:xfrm>
            <a:off x="5124925" y="3186393"/>
            <a:ext cx="118872" cy="117006"/>
            <a:chOff x="1033272" y="4471415"/>
            <a:chExt cx="274320" cy="274320"/>
          </a:xfrm>
        </p:grpSpPr>
        <p:sp>
          <p:nvSpPr>
            <p:cNvPr id="44" name="Oval 43">
              <a:extLst>
                <a:ext uri="{FF2B5EF4-FFF2-40B4-BE49-F238E27FC236}">
                  <a16:creationId xmlns:a16="http://schemas.microsoft.com/office/drawing/2014/main" id="{5A389388-E1B9-0F1F-70CE-74049D48150D}"/>
                </a:ext>
              </a:extLst>
            </p:cNvPr>
            <p:cNvSpPr/>
            <p:nvPr/>
          </p:nvSpPr>
          <p:spPr bwMode="gray">
            <a:xfrm>
              <a:off x="1033272" y="4471415"/>
              <a:ext cx="274320" cy="274320"/>
            </a:xfrm>
            <a:prstGeom prst="ellipse">
              <a:avLst/>
            </a:prstGeom>
            <a:solidFill>
              <a:srgbClr val="E15E3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47" name="Oval 46">
              <a:extLst>
                <a:ext uri="{FF2B5EF4-FFF2-40B4-BE49-F238E27FC236}">
                  <a16:creationId xmlns:a16="http://schemas.microsoft.com/office/drawing/2014/main" id="{8A773195-C448-A967-1BB1-AE02056263F3}"/>
                </a:ext>
              </a:extLst>
            </p:cNvPr>
            <p:cNvSpPr/>
            <p:nvPr/>
          </p:nvSpPr>
          <p:spPr bwMode="gray">
            <a:xfrm>
              <a:off x="1067008" y="4514018"/>
              <a:ext cx="206848" cy="19659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48" name="Group 47">
            <a:extLst>
              <a:ext uri="{FF2B5EF4-FFF2-40B4-BE49-F238E27FC236}">
                <a16:creationId xmlns:a16="http://schemas.microsoft.com/office/drawing/2014/main" id="{29344A0B-10E4-C62D-2FC9-A137948D3CA4}"/>
              </a:ext>
            </a:extLst>
          </p:cNvPr>
          <p:cNvGrpSpPr/>
          <p:nvPr/>
        </p:nvGrpSpPr>
        <p:grpSpPr>
          <a:xfrm>
            <a:off x="5126094" y="3427886"/>
            <a:ext cx="118872" cy="117006"/>
            <a:chOff x="1033272" y="4471415"/>
            <a:chExt cx="274320" cy="274320"/>
          </a:xfrm>
        </p:grpSpPr>
        <p:sp>
          <p:nvSpPr>
            <p:cNvPr id="49" name="Oval 48">
              <a:extLst>
                <a:ext uri="{FF2B5EF4-FFF2-40B4-BE49-F238E27FC236}">
                  <a16:creationId xmlns:a16="http://schemas.microsoft.com/office/drawing/2014/main" id="{34BB06B5-B581-D5D4-493E-8FD7C1617C49}"/>
                </a:ext>
              </a:extLst>
            </p:cNvPr>
            <p:cNvSpPr/>
            <p:nvPr/>
          </p:nvSpPr>
          <p:spPr bwMode="gray">
            <a:xfrm>
              <a:off x="1033272" y="4471415"/>
              <a:ext cx="274320" cy="274320"/>
            </a:xfrm>
            <a:prstGeom prst="ellipse">
              <a:avLst/>
            </a:prstGeom>
            <a:solidFill>
              <a:srgbClr val="E15E3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50" name="Oval 49">
              <a:extLst>
                <a:ext uri="{FF2B5EF4-FFF2-40B4-BE49-F238E27FC236}">
                  <a16:creationId xmlns:a16="http://schemas.microsoft.com/office/drawing/2014/main" id="{80F80AA9-BE4E-8AAF-C544-73FE3DF7A7D9}"/>
                </a:ext>
              </a:extLst>
            </p:cNvPr>
            <p:cNvSpPr/>
            <p:nvPr/>
          </p:nvSpPr>
          <p:spPr bwMode="gray">
            <a:xfrm>
              <a:off x="1067008" y="4514018"/>
              <a:ext cx="206848" cy="19659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51" name="Group 50">
            <a:extLst>
              <a:ext uri="{FF2B5EF4-FFF2-40B4-BE49-F238E27FC236}">
                <a16:creationId xmlns:a16="http://schemas.microsoft.com/office/drawing/2014/main" id="{4A415C24-0116-1291-A1BE-ED1021C49246}"/>
              </a:ext>
            </a:extLst>
          </p:cNvPr>
          <p:cNvGrpSpPr/>
          <p:nvPr/>
        </p:nvGrpSpPr>
        <p:grpSpPr>
          <a:xfrm>
            <a:off x="5124925" y="3683215"/>
            <a:ext cx="118872" cy="117006"/>
            <a:chOff x="1033272" y="4471415"/>
            <a:chExt cx="274320" cy="274320"/>
          </a:xfrm>
        </p:grpSpPr>
        <p:sp>
          <p:nvSpPr>
            <p:cNvPr id="52" name="Oval 51">
              <a:extLst>
                <a:ext uri="{FF2B5EF4-FFF2-40B4-BE49-F238E27FC236}">
                  <a16:creationId xmlns:a16="http://schemas.microsoft.com/office/drawing/2014/main" id="{E8A41CC4-3DF9-814E-3C76-FF8A6C6D651A}"/>
                </a:ext>
              </a:extLst>
            </p:cNvPr>
            <p:cNvSpPr/>
            <p:nvPr/>
          </p:nvSpPr>
          <p:spPr bwMode="gray">
            <a:xfrm>
              <a:off x="1033272" y="4471415"/>
              <a:ext cx="274320" cy="274320"/>
            </a:xfrm>
            <a:prstGeom prst="ellipse">
              <a:avLst/>
            </a:prstGeom>
            <a:solidFill>
              <a:srgbClr val="E15E3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53" name="Oval 52">
              <a:extLst>
                <a:ext uri="{FF2B5EF4-FFF2-40B4-BE49-F238E27FC236}">
                  <a16:creationId xmlns:a16="http://schemas.microsoft.com/office/drawing/2014/main" id="{B672E3B9-5C0F-583E-7708-C939A99B0A20}"/>
                </a:ext>
              </a:extLst>
            </p:cNvPr>
            <p:cNvSpPr/>
            <p:nvPr/>
          </p:nvSpPr>
          <p:spPr bwMode="gray">
            <a:xfrm>
              <a:off x="1067008" y="4514018"/>
              <a:ext cx="206848" cy="196596"/>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sp>
        <p:nvSpPr>
          <p:cNvPr id="77" name="object 40">
            <a:extLst>
              <a:ext uri="{FF2B5EF4-FFF2-40B4-BE49-F238E27FC236}">
                <a16:creationId xmlns:a16="http://schemas.microsoft.com/office/drawing/2014/main" id="{9CAB9301-A401-D9A7-36FF-AB5A3922D47B}"/>
              </a:ext>
            </a:extLst>
          </p:cNvPr>
          <p:cNvSpPr/>
          <p:nvPr/>
        </p:nvSpPr>
        <p:spPr>
          <a:xfrm>
            <a:off x="3281930" y="4518400"/>
            <a:ext cx="731520" cy="4445"/>
          </a:xfrm>
          <a:custGeom>
            <a:avLst/>
            <a:gdLst/>
            <a:ahLst/>
            <a:cxnLst/>
            <a:rect l="l" t="t" r="r" b="b"/>
            <a:pathLst>
              <a:path w="731520" h="4445">
                <a:moveTo>
                  <a:pt x="0" y="4318"/>
                </a:moveTo>
                <a:lnTo>
                  <a:pt x="731520" y="0"/>
                </a:lnTo>
              </a:path>
            </a:pathLst>
          </a:custGeom>
          <a:ln w="9144">
            <a:solidFill>
              <a:srgbClr val="2A9E9B"/>
            </a:solidFill>
            <a:prstDash val="lgDash"/>
          </a:ln>
        </p:spPr>
        <p:txBody>
          <a:bodyPr wrap="square" lIns="0" tIns="0" rIns="0" bIns="0" rtlCol="0"/>
          <a:lstStyle/>
          <a:p>
            <a:endParaRPr>
              <a:latin typeface="Montserrat" panose="00000500000000000000" pitchFamily="2" charset="0"/>
            </a:endParaRPr>
          </a:p>
        </p:txBody>
      </p:sp>
      <p:sp>
        <p:nvSpPr>
          <p:cNvPr id="78" name="object 34">
            <a:extLst>
              <a:ext uri="{FF2B5EF4-FFF2-40B4-BE49-F238E27FC236}">
                <a16:creationId xmlns:a16="http://schemas.microsoft.com/office/drawing/2014/main" id="{D48630C2-BD5D-C5EC-038D-0822615F8993}"/>
              </a:ext>
            </a:extLst>
          </p:cNvPr>
          <p:cNvSpPr txBox="1"/>
          <p:nvPr/>
        </p:nvSpPr>
        <p:spPr>
          <a:xfrm>
            <a:off x="4509184" y="4240032"/>
            <a:ext cx="1012297" cy="196849"/>
          </a:xfrm>
          <a:prstGeom prst="rect">
            <a:avLst/>
          </a:prstGeom>
        </p:spPr>
        <p:txBody>
          <a:bodyPr vert="horz" wrap="square" lIns="0" tIns="12065" rIns="0" bIns="0" rtlCol="0" anchor="t">
            <a:spAutoFit/>
          </a:bodyPr>
          <a:lstStyle/>
          <a:p>
            <a:pPr marL="12700">
              <a:lnSpc>
                <a:spcPct val="100000"/>
              </a:lnSpc>
              <a:spcBef>
                <a:spcPts val="95"/>
              </a:spcBef>
            </a:pPr>
            <a:r>
              <a:rPr lang="en-US" sz="1200" spc="-10" dirty="0">
                <a:latin typeface="Montserrat"/>
                <a:cs typeface="Verdana"/>
              </a:rPr>
              <a:t>Compliance</a:t>
            </a:r>
            <a:endParaRPr lang="en-US" sz="1200" spc="-10" dirty="0">
              <a:latin typeface="Montserrat" panose="00000500000000000000" pitchFamily="2" charset="0"/>
              <a:cs typeface="Verdana"/>
            </a:endParaRPr>
          </a:p>
        </p:txBody>
      </p:sp>
      <p:sp>
        <p:nvSpPr>
          <p:cNvPr id="79" name="object 35">
            <a:extLst>
              <a:ext uri="{FF2B5EF4-FFF2-40B4-BE49-F238E27FC236}">
                <a16:creationId xmlns:a16="http://schemas.microsoft.com/office/drawing/2014/main" id="{35DD6CC5-9C4F-1480-919E-700ADE694DB9}"/>
              </a:ext>
            </a:extLst>
          </p:cNvPr>
          <p:cNvSpPr txBox="1"/>
          <p:nvPr/>
        </p:nvSpPr>
        <p:spPr>
          <a:xfrm>
            <a:off x="4509184" y="4536211"/>
            <a:ext cx="2680970" cy="381515"/>
          </a:xfrm>
          <a:prstGeom prst="rect">
            <a:avLst/>
          </a:prstGeom>
        </p:spPr>
        <p:txBody>
          <a:bodyPr vert="horz" wrap="square" lIns="0" tIns="12065" rIns="0" bIns="0" rtlCol="0">
            <a:spAutoFit/>
          </a:bodyPr>
          <a:lstStyle/>
          <a:p>
            <a:pPr marL="12700">
              <a:lnSpc>
                <a:spcPct val="100000"/>
              </a:lnSpc>
              <a:spcBef>
                <a:spcPts val="95"/>
              </a:spcBef>
            </a:pPr>
            <a:r>
              <a:rPr sz="1200" dirty="0">
                <a:latin typeface="Montserrat" panose="00000500000000000000" pitchFamily="2" charset="0"/>
                <a:cs typeface="Verdana"/>
              </a:rPr>
              <a:t>No</a:t>
            </a:r>
            <a:r>
              <a:rPr sz="1200" spc="-25" dirty="0">
                <a:latin typeface="Montserrat" panose="00000500000000000000" pitchFamily="2" charset="0"/>
                <a:cs typeface="Verdana"/>
              </a:rPr>
              <a:t> </a:t>
            </a:r>
            <a:r>
              <a:rPr sz="1200" dirty="0">
                <a:latin typeface="Montserrat" panose="00000500000000000000" pitchFamily="2" charset="0"/>
                <a:cs typeface="Verdana"/>
              </a:rPr>
              <a:t>limits</a:t>
            </a:r>
            <a:r>
              <a:rPr sz="1200" spc="-60" dirty="0">
                <a:latin typeface="Montserrat" panose="00000500000000000000" pitchFamily="2" charset="0"/>
                <a:cs typeface="Verdana"/>
              </a:rPr>
              <a:t> </a:t>
            </a:r>
            <a:r>
              <a:rPr sz="1200" dirty="0">
                <a:latin typeface="Montserrat" panose="00000500000000000000" pitchFamily="2" charset="0"/>
                <a:cs typeface="Verdana"/>
              </a:rPr>
              <a:t>regarding</a:t>
            </a:r>
            <a:r>
              <a:rPr sz="1200" spc="-25" dirty="0">
                <a:latin typeface="Montserrat" panose="00000500000000000000" pitchFamily="2" charset="0"/>
                <a:cs typeface="Verdana"/>
              </a:rPr>
              <a:t> </a:t>
            </a:r>
            <a:r>
              <a:rPr sz="1200" dirty="0">
                <a:latin typeface="Montserrat" panose="00000500000000000000" pitchFamily="2" charset="0"/>
                <a:cs typeface="Verdana"/>
              </a:rPr>
              <a:t>number</a:t>
            </a:r>
            <a:r>
              <a:rPr sz="1200" spc="-25" dirty="0">
                <a:latin typeface="Montserrat" panose="00000500000000000000" pitchFamily="2" charset="0"/>
                <a:cs typeface="Verdana"/>
              </a:rPr>
              <a:t> </a:t>
            </a:r>
            <a:r>
              <a:rPr sz="1200" dirty="0">
                <a:latin typeface="Montserrat" panose="00000500000000000000" pitchFamily="2" charset="0"/>
                <a:cs typeface="Verdana"/>
              </a:rPr>
              <a:t>of</a:t>
            </a:r>
            <a:r>
              <a:rPr sz="1200" spc="-15" dirty="0">
                <a:latin typeface="Montserrat" panose="00000500000000000000" pitchFamily="2" charset="0"/>
                <a:cs typeface="Verdana"/>
              </a:rPr>
              <a:t> </a:t>
            </a:r>
            <a:r>
              <a:rPr sz="1200" spc="-10" dirty="0">
                <a:latin typeface="Montserrat" panose="00000500000000000000" pitchFamily="2" charset="0"/>
                <a:cs typeface="Verdana"/>
              </a:rPr>
              <a:t>candidates</a:t>
            </a:r>
            <a:endParaRPr sz="1200" dirty="0">
              <a:latin typeface="Montserrat" panose="00000500000000000000" pitchFamily="2" charset="0"/>
              <a:cs typeface="Verdana"/>
            </a:endParaRPr>
          </a:p>
        </p:txBody>
      </p:sp>
      <p:sp>
        <p:nvSpPr>
          <p:cNvPr id="80" name="Oval 79">
            <a:extLst>
              <a:ext uri="{FF2B5EF4-FFF2-40B4-BE49-F238E27FC236}">
                <a16:creationId xmlns:a16="http://schemas.microsoft.com/office/drawing/2014/main" id="{56CD4FEA-6D77-241F-129E-DD2E04B9A106}"/>
              </a:ext>
            </a:extLst>
          </p:cNvPr>
          <p:cNvSpPr/>
          <p:nvPr/>
        </p:nvSpPr>
        <p:spPr bwMode="gray">
          <a:xfrm>
            <a:off x="4326347" y="4284149"/>
            <a:ext cx="121920" cy="118872"/>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81" name="Oval 80">
            <a:extLst>
              <a:ext uri="{FF2B5EF4-FFF2-40B4-BE49-F238E27FC236}">
                <a16:creationId xmlns:a16="http://schemas.microsoft.com/office/drawing/2014/main" id="{34B0AC80-B49F-295F-F5EE-23136749BF47}"/>
              </a:ext>
            </a:extLst>
          </p:cNvPr>
          <p:cNvSpPr/>
          <p:nvPr/>
        </p:nvSpPr>
        <p:spPr bwMode="gray">
          <a:xfrm>
            <a:off x="4326347" y="4643581"/>
            <a:ext cx="121920" cy="118872"/>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pic>
        <p:nvPicPr>
          <p:cNvPr id="82" name="object 61">
            <a:extLst>
              <a:ext uri="{FF2B5EF4-FFF2-40B4-BE49-F238E27FC236}">
                <a16:creationId xmlns:a16="http://schemas.microsoft.com/office/drawing/2014/main" id="{6C412FFD-0ECA-3E1B-FA3C-3793A7542303}"/>
              </a:ext>
            </a:extLst>
          </p:cNvPr>
          <p:cNvPicPr/>
          <p:nvPr/>
        </p:nvPicPr>
        <p:blipFill>
          <a:blip r:embed="rId2" cstate="print"/>
          <a:stretch>
            <a:fillRect/>
          </a:stretch>
        </p:blipFill>
        <p:spPr>
          <a:xfrm>
            <a:off x="4078802" y="4305499"/>
            <a:ext cx="239225" cy="410646"/>
          </a:xfrm>
          <a:prstGeom prst="rect">
            <a:avLst/>
          </a:prstGeom>
        </p:spPr>
      </p:pic>
    </p:spTree>
    <p:extLst>
      <p:ext uri="{BB962C8B-B14F-4D97-AF65-F5344CB8AC3E}">
        <p14:creationId xmlns:p14="http://schemas.microsoft.com/office/powerpoint/2010/main" val="128364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AED2-58AF-08CB-9EB2-E5088FB2EE83}"/>
            </a:ext>
          </a:extLst>
        </p:cNvPr>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9E1697A7-30CE-1B59-F82F-623F7639F592}"/>
              </a:ext>
            </a:extLst>
          </p:cNvPr>
          <p:cNvCxnSpPr>
            <a:cxnSpLocks/>
            <a:stCxn id="39" idx="0"/>
          </p:cNvCxnSpPr>
          <p:nvPr/>
        </p:nvCxnSpPr>
        <p:spPr>
          <a:xfrm flipV="1">
            <a:off x="1131525" y="861273"/>
            <a:ext cx="0" cy="441782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object 6">
            <a:extLst>
              <a:ext uri="{FF2B5EF4-FFF2-40B4-BE49-F238E27FC236}">
                <a16:creationId xmlns:a16="http://schemas.microsoft.com/office/drawing/2014/main" id="{7CEBAC37-7539-D754-093F-9E7C38154D45}"/>
              </a:ext>
            </a:extLst>
          </p:cNvPr>
          <p:cNvSpPr txBox="1"/>
          <p:nvPr/>
        </p:nvSpPr>
        <p:spPr>
          <a:xfrm>
            <a:off x="484970" y="2371629"/>
            <a:ext cx="215444" cy="2455769"/>
          </a:xfrm>
          <a:prstGeom prst="rect">
            <a:avLst/>
          </a:prstGeom>
        </p:spPr>
        <p:txBody>
          <a:bodyPr vert="vert270" wrap="square" lIns="0" tIns="13335" rIns="0" bIns="0" rtlCol="0">
            <a:spAutoFit/>
          </a:bodyPr>
          <a:lstStyle/>
          <a:p>
            <a:pPr marL="12700" algn="ctr">
              <a:lnSpc>
                <a:spcPct val="100000"/>
              </a:lnSpc>
              <a:spcBef>
                <a:spcPts val="105"/>
              </a:spcBef>
            </a:pPr>
            <a:r>
              <a:rPr sz="1400" b="1" dirty="0">
                <a:solidFill>
                  <a:srgbClr val="545454"/>
                </a:solidFill>
                <a:latin typeface="Montserrat" panose="00000500000000000000" pitchFamily="2" charset="0"/>
                <a:cs typeface="Verdana"/>
              </a:rPr>
              <a:t>Awarding</a:t>
            </a:r>
            <a:r>
              <a:rPr sz="1400" b="1" spc="-90" dirty="0">
                <a:solidFill>
                  <a:srgbClr val="545454"/>
                </a:solidFill>
                <a:latin typeface="Montserrat" panose="00000500000000000000" pitchFamily="2" charset="0"/>
                <a:cs typeface="Verdana"/>
              </a:rPr>
              <a:t> </a:t>
            </a:r>
            <a:r>
              <a:rPr sz="1400" b="1" spc="-20" dirty="0">
                <a:solidFill>
                  <a:srgbClr val="545454"/>
                </a:solidFill>
                <a:latin typeface="Montserrat" panose="00000500000000000000" pitchFamily="2" charset="0"/>
                <a:cs typeface="Verdana"/>
              </a:rPr>
              <a:t>Phase</a:t>
            </a:r>
            <a:endParaRPr sz="1400" b="1" dirty="0">
              <a:solidFill>
                <a:srgbClr val="545454"/>
              </a:solidFill>
              <a:latin typeface="Montserrat" panose="00000500000000000000" pitchFamily="2" charset="0"/>
              <a:cs typeface="Verdana"/>
            </a:endParaRPr>
          </a:p>
        </p:txBody>
      </p:sp>
      <p:sp>
        <p:nvSpPr>
          <p:cNvPr id="8" name="object 8">
            <a:extLst>
              <a:ext uri="{FF2B5EF4-FFF2-40B4-BE49-F238E27FC236}">
                <a16:creationId xmlns:a16="http://schemas.microsoft.com/office/drawing/2014/main" id="{ABD2125D-A650-8E25-733C-DF75C8040E40}"/>
              </a:ext>
            </a:extLst>
          </p:cNvPr>
          <p:cNvSpPr txBox="1"/>
          <p:nvPr/>
        </p:nvSpPr>
        <p:spPr>
          <a:xfrm>
            <a:off x="4508430" y="3976103"/>
            <a:ext cx="2661592" cy="256096"/>
          </a:xfrm>
          <a:prstGeom prst="rect">
            <a:avLst/>
          </a:prstGeom>
        </p:spPr>
        <p:txBody>
          <a:bodyPr vert="horz" wrap="square" lIns="0" tIns="12065" rIns="0" bIns="0" rtlCol="0" anchor="t">
            <a:spAutoFit/>
          </a:bodyPr>
          <a:lstStyle/>
          <a:p>
            <a:pPr marL="12700">
              <a:lnSpc>
                <a:spcPct val="150000"/>
              </a:lnSpc>
              <a:spcBef>
                <a:spcPts val="95"/>
              </a:spcBef>
            </a:pPr>
            <a:r>
              <a:rPr lang="en-GB" sz="1200" b="1" dirty="0">
                <a:solidFill>
                  <a:srgbClr val="545454"/>
                </a:solidFill>
                <a:latin typeface="Montserrat"/>
                <a:cs typeface="Verdana"/>
              </a:rPr>
              <a:t>Availability date</a:t>
            </a:r>
            <a:r>
              <a:rPr lang="en-GB" sz="1200" b="1" spc="-30" dirty="0">
                <a:solidFill>
                  <a:srgbClr val="545454"/>
                </a:solidFill>
                <a:latin typeface="Montserrat"/>
                <a:cs typeface="Verdana"/>
              </a:rPr>
              <a:t> 1</a:t>
            </a:r>
            <a:r>
              <a:rPr lang="en-GB" sz="1200" b="1" dirty="0">
                <a:solidFill>
                  <a:srgbClr val="545454"/>
                </a:solidFill>
                <a:latin typeface="Montserrat"/>
                <a:cs typeface="Verdana"/>
              </a:rPr>
              <a:t>0</a:t>
            </a:r>
            <a:r>
              <a:rPr lang="en-GB" sz="1200" b="1" spc="-40" dirty="0">
                <a:solidFill>
                  <a:srgbClr val="545454"/>
                </a:solidFill>
                <a:latin typeface="Montserrat"/>
                <a:cs typeface="Verdana"/>
              </a:rPr>
              <a:t> </a:t>
            </a:r>
            <a:r>
              <a:rPr lang="en-GB" sz="1200" b="1" spc="-50" dirty="0">
                <a:solidFill>
                  <a:srgbClr val="545454"/>
                </a:solidFill>
                <a:latin typeface="Montserrat"/>
                <a:cs typeface="Verdana"/>
              </a:rPr>
              <a:t>%</a:t>
            </a:r>
            <a:endParaRPr lang="en-GB" sz="1200" b="1" dirty="0">
              <a:solidFill>
                <a:srgbClr val="545454"/>
              </a:solidFill>
              <a:latin typeface="Montserrat"/>
              <a:cs typeface="Verdana"/>
            </a:endParaRPr>
          </a:p>
        </p:txBody>
      </p:sp>
      <p:grpSp>
        <p:nvGrpSpPr>
          <p:cNvPr id="9" name="object 9">
            <a:extLst>
              <a:ext uri="{FF2B5EF4-FFF2-40B4-BE49-F238E27FC236}">
                <a16:creationId xmlns:a16="http://schemas.microsoft.com/office/drawing/2014/main" id="{F3C2ADA9-5359-E40B-4221-EF96E3C687ED}"/>
              </a:ext>
            </a:extLst>
          </p:cNvPr>
          <p:cNvGrpSpPr/>
          <p:nvPr/>
        </p:nvGrpSpPr>
        <p:grpSpPr>
          <a:xfrm>
            <a:off x="4125851" y="4088224"/>
            <a:ext cx="307975" cy="361315"/>
            <a:chOff x="3971480" y="5053584"/>
            <a:chExt cx="307975" cy="361315"/>
          </a:xfrm>
        </p:grpSpPr>
        <p:pic>
          <p:nvPicPr>
            <p:cNvPr id="10" name="object 10">
              <a:extLst>
                <a:ext uri="{FF2B5EF4-FFF2-40B4-BE49-F238E27FC236}">
                  <a16:creationId xmlns:a16="http://schemas.microsoft.com/office/drawing/2014/main" id="{ECC93F61-D537-7EB2-2047-7D8D152053F5}"/>
                </a:ext>
              </a:extLst>
            </p:cNvPr>
            <p:cNvPicPr/>
            <p:nvPr/>
          </p:nvPicPr>
          <p:blipFill>
            <a:blip r:embed="rId2" cstate="print"/>
            <a:stretch>
              <a:fillRect/>
            </a:stretch>
          </p:blipFill>
          <p:spPr>
            <a:xfrm>
              <a:off x="4174235" y="5053584"/>
              <a:ext cx="105155" cy="103632"/>
            </a:xfrm>
            <a:prstGeom prst="rect">
              <a:avLst/>
            </a:prstGeom>
          </p:spPr>
        </p:pic>
        <p:pic>
          <p:nvPicPr>
            <p:cNvPr id="11" name="object 11">
              <a:extLst>
                <a:ext uri="{FF2B5EF4-FFF2-40B4-BE49-F238E27FC236}">
                  <a16:creationId xmlns:a16="http://schemas.microsoft.com/office/drawing/2014/main" id="{23FB5DFD-3C61-B508-F425-32A02BC7B090}"/>
                </a:ext>
              </a:extLst>
            </p:cNvPr>
            <p:cNvPicPr/>
            <p:nvPr/>
          </p:nvPicPr>
          <p:blipFill>
            <a:blip r:embed="rId2" cstate="print"/>
            <a:stretch>
              <a:fillRect/>
            </a:stretch>
          </p:blipFill>
          <p:spPr>
            <a:xfrm>
              <a:off x="4174235" y="5311140"/>
              <a:ext cx="105155" cy="103631"/>
            </a:xfrm>
            <a:prstGeom prst="rect">
              <a:avLst/>
            </a:prstGeom>
          </p:spPr>
        </p:pic>
        <p:sp>
          <p:nvSpPr>
            <p:cNvPr id="12" name="object 12">
              <a:extLst>
                <a:ext uri="{FF2B5EF4-FFF2-40B4-BE49-F238E27FC236}">
                  <a16:creationId xmlns:a16="http://schemas.microsoft.com/office/drawing/2014/main" id="{F69CBB61-BB7A-7002-4E78-A0C897B7416A}"/>
                </a:ext>
              </a:extLst>
            </p:cNvPr>
            <p:cNvSpPr/>
            <p:nvPr/>
          </p:nvSpPr>
          <p:spPr>
            <a:xfrm>
              <a:off x="3973067" y="5105400"/>
              <a:ext cx="170815" cy="251460"/>
            </a:xfrm>
            <a:custGeom>
              <a:avLst/>
              <a:gdLst/>
              <a:ahLst/>
              <a:cxnLst/>
              <a:rect l="l" t="t" r="r" b="b"/>
              <a:pathLst>
                <a:path w="170814" h="251460">
                  <a:moveTo>
                    <a:pt x="170687" y="251459"/>
                  </a:moveTo>
                  <a:lnTo>
                    <a:pt x="137475" y="250078"/>
                  </a:lnTo>
                  <a:lnTo>
                    <a:pt x="110347" y="246316"/>
                  </a:lnTo>
                  <a:lnTo>
                    <a:pt x="92053" y="240744"/>
                  </a:lnTo>
                  <a:lnTo>
                    <a:pt x="85344" y="233934"/>
                  </a:lnTo>
                  <a:lnTo>
                    <a:pt x="85344" y="152019"/>
                  </a:lnTo>
                  <a:lnTo>
                    <a:pt x="78634" y="145135"/>
                  </a:lnTo>
                  <a:lnTo>
                    <a:pt x="60340" y="139525"/>
                  </a:lnTo>
                  <a:lnTo>
                    <a:pt x="33212" y="135749"/>
                  </a:lnTo>
                  <a:lnTo>
                    <a:pt x="0" y="134365"/>
                  </a:lnTo>
                  <a:lnTo>
                    <a:pt x="33212" y="132984"/>
                  </a:lnTo>
                  <a:lnTo>
                    <a:pt x="60340" y="129222"/>
                  </a:lnTo>
                  <a:lnTo>
                    <a:pt x="78634" y="123650"/>
                  </a:lnTo>
                  <a:lnTo>
                    <a:pt x="85344" y="116839"/>
                  </a:lnTo>
                  <a:lnTo>
                    <a:pt x="85344" y="17525"/>
                  </a:lnTo>
                  <a:lnTo>
                    <a:pt x="92053" y="10715"/>
                  </a:lnTo>
                  <a:lnTo>
                    <a:pt x="110347" y="5143"/>
                  </a:lnTo>
                  <a:lnTo>
                    <a:pt x="137475" y="1381"/>
                  </a:lnTo>
                  <a:lnTo>
                    <a:pt x="170687" y="0"/>
                  </a:lnTo>
                </a:path>
              </a:pathLst>
            </a:custGeom>
            <a:ln w="3175">
              <a:solidFill>
                <a:srgbClr val="75787A"/>
              </a:solidFill>
            </a:ln>
          </p:spPr>
          <p:txBody>
            <a:bodyPr wrap="square" lIns="0" tIns="0" rIns="0" bIns="0" rtlCol="0"/>
            <a:lstStyle/>
            <a:p>
              <a:endParaRPr>
                <a:latin typeface="Montserrat" panose="00000500000000000000" pitchFamily="2" charset="0"/>
              </a:endParaRPr>
            </a:p>
          </p:txBody>
        </p:sp>
      </p:grpSp>
      <p:sp>
        <p:nvSpPr>
          <p:cNvPr id="13" name="object 13">
            <a:extLst>
              <a:ext uri="{FF2B5EF4-FFF2-40B4-BE49-F238E27FC236}">
                <a16:creationId xmlns:a16="http://schemas.microsoft.com/office/drawing/2014/main" id="{3B5C5322-64E5-93AE-5B7F-D7B89146F1BB}"/>
              </a:ext>
            </a:extLst>
          </p:cNvPr>
          <p:cNvSpPr txBox="1"/>
          <p:nvPr/>
        </p:nvSpPr>
        <p:spPr>
          <a:xfrm>
            <a:off x="3727642" y="4189822"/>
            <a:ext cx="404495" cy="196849"/>
          </a:xfrm>
          <a:prstGeom prst="rect">
            <a:avLst/>
          </a:prstGeom>
        </p:spPr>
        <p:txBody>
          <a:bodyPr vert="horz" wrap="square" lIns="0" tIns="12065" rIns="0" bIns="0" rtlCol="0">
            <a:spAutoFit/>
          </a:bodyPr>
          <a:lstStyle/>
          <a:p>
            <a:pPr marL="12700">
              <a:lnSpc>
                <a:spcPct val="100000"/>
              </a:lnSpc>
              <a:spcBef>
                <a:spcPts val="95"/>
              </a:spcBef>
            </a:pPr>
            <a:r>
              <a:rPr sz="1200" b="1" spc="-20">
                <a:solidFill>
                  <a:srgbClr val="303030"/>
                </a:solidFill>
                <a:latin typeface="Montserrat" panose="00000500000000000000" pitchFamily="2" charset="0"/>
                <a:cs typeface="Verdana"/>
              </a:rPr>
              <a:t>100%</a:t>
            </a:r>
            <a:endParaRPr sz="1200" b="1">
              <a:latin typeface="Montserrat" panose="00000500000000000000" pitchFamily="2" charset="0"/>
              <a:cs typeface="Verdana"/>
            </a:endParaRPr>
          </a:p>
        </p:txBody>
      </p:sp>
      <p:sp>
        <p:nvSpPr>
          <p:cNvPr id="22" name="object 22">
            <a:extLst>
              <a:ext uri="{FF2B5EF4-FFF2-40B4-BE49-F238E27FC236}">
                <a16:creationId xmlns:a16="http://schemas.microsoft.com/office/drawing/2014/main" id="{81F69939-D54E-4D24-64A9-5FBBEE48A97E}"/>
              </a:ext>
            </a:extLst>
          </p:cNvPr>
          <p:cNvSpPr txBox="1"/>
          <p:nvPr/>
        </p:nvSpPr>
        <p:spPr>
          <a:xfrm>
            <a:off x="1698562" y="4156294"/>
            <a:ext cx="1290448" cy="196849"/>
          </a:xfrm>
          <a:prstGeom prst="rect">
            <a:avLst/>
          </a:prstGeom>
        </p:spPr>
        <p:txBody>
          <a:bodyPr vert="horz" wrap="square" lIns="0" tIns="12065" rIns="0" bIns="0" rtlCol="0">
            <a:spAutoFit/>
          </a:bodyPr>
          <a:lstStyle/>
          <a:p>
            <a:pPr marL="12700">
              <a:lnSpc>
                <a:spcPct val="100000"/>
              </a:lnSpc>
              <a:spcBef>
                <a:spcPts val="95"/>
              </a:spcBef>
            </a:pPr>
            <a:r>
              <a:rPr sz="1200" b="1" dirty="0">
                <a:solidFill>
                  <a:srgbClr val="00A2DF"/>
                </a:solidFill>
                <a:latin typeface="Montserrat" panose="00000500000000000000" pitchFamily="2" charset="0"/>
                <a:cs typeface="Verdana"/>
              </a:rPr>
              <a:t>BAFO</a:t>
            </a:r>
            <a:r>
              <a:rPr sz="1200" b="1" spc="-50" dirty="0">
                <a:solidFill>
                  <a:srgbClr val="00A2DF"/>
                </a:solidFill>
                <a:latin typeface="Montserrat" panose="00000500000000000000" pitchFamily="2" charset="0"/>
                <a:cs typeface="Verdana"/>
              </a:rPr>
              <a:t> </a:t>
            </a:r>
            <a:r>
              <a:rPr sz="1200" b="1" spc="-10" dirty="0">
                <a:solidFill>
                  <a:srgbClr val="00A2DF"/>
                </a:solidFill>
                <a:latin typeface="Montserrat" panose="00000500000000000000" pitchFamily="2" charset="0"/>
                <a:cs typeface="Verdana"/>
              </a:rPr>
              <a:t>valuation</a:t>
            </a:r>
            <a:endParaRPr sz="1200" dirty="0">
              <a:latin typeface="Montserrat" panose="00000500000000000000" pitchFamily="2" charset="0"/>
              <a:cs typeface="Verdana"/>
            </a:endParaRPr>
          </a:p>
        </p:txBody>
      </p:sp>
      <p:sp>
        <p:nvSpPr>
          <p:cNvPr id="24" name="object 24">
            <a:extLst>
              <a:ext uri="{FF2B5EF4-FFF2-40B4-BE49-F238E27FC236}">
                <a16:creationId xmlns:a16="http://schemas.microsoft.com/office/drawing/2014/main" id="{829D48E5-997B-7F46-0B7D-D1D1809A9AA9}"/>
              </a:ext>
            </a:extLst>
          </p:cNvPr>
          <p:cNvSpPr txBox="1"/>
          <p:nvPr/>
        </p:nvSpPr>
        <p:spPr>
          <a:xfrm>
            <a:off x="1406588" y="3023074"/>
            <a:ext cx="1727069" cy="484107"/>
          </a:xfrm>
          <a:prstGeom prst="rect">
            <a:avLst/>
          </a:prstGeom>
        </p:spPr>
        <p:txBody>
          <a:bodyPr vert="horz" wrap="square" lIns="0" tIns="12065" rIns="0" bIns="0" rtlCol="0">
            <a:spAutoFit/>
          </a:bodyPr>
          <a:lstStyle/>
          <a:p>
            <a:pPr marL="12700">
              <a:lnSpc>
                <a:spcPct val="100000"/>
              </a:lnSpc>
              <a:spcBef>
                <a:spcPts val="95"/>
              </a:spcBef>
            </a:pPr>
            <a:r>
              <a:rPr sz="1200" spc="-10" dirty="0">
                <a:latin typeface="Montserrat" panose="00000500000000000000" pitchFamily="2" charset="0"/>
                <a:cs typeface="Verdana"/>
              </a:rPr>
              <a:t>Negotiations</a:t>
            </a:r>
            <a:endParaRPr sz="1200" dirty="0">
              <a:latin typeface="Montserrat" panose="00000500000000000000" pitchFamily="2" charset="0"/>
              <a:cs typeface="Verdana"/>
            </a:endParaRPr>
          </a:p>
          <a:p>
            <a:pPr marL="12700">
              <a:lnSpc>
                <a:spcPct val="100000"/>
              </a:lnSpc>
              <a:spcBef>
                <a:spcPts val="835"/>
              </a:spcBef>
            </a:pPr>
            <a:r>
              <a:rPr sz="1200" dirty="0">
                <a:latin typeface="Montserrat" panose="00000500000000000000" pitchFamily="2" charset="0"/>
                <a:cs typeface="Verdana"/>
              </a:rPr>
              <a:t>BAFO</a:t>
            </a:r>
            <a:r>
              <a:rPr sz="1200" spc="-25" dirty="0">
                <a:latin typeface="Montserrat" panose="00000500000000000000" pitchFamily="2" charset="0"/>
                <a:cs typeface="Verdana"/>
              </a:rPr>
              <a:t> </a:t>
            </a:r>
            <a:r>
              <a:rPr sz="1200" spc="-10" dirty="0">
                <a:latin typeface="Montserrat" panose="00000500000000000000" pitchFamily="2" charset="0"/>
                <a:cs typeface="Verdana"/>
              </a:rPr>
              <a:t>requirements</a:t>
            </a:r>
            <a:endParaRPr sz="1200" dirty="0">
              <a:latin typeface="Montserrat" panose="00000500000000000000" pitchFamily="2" charset="0"/>
              <a:cs typeface="Verdana"/>
            </a:endParaRPr>
          </a:p>
        </p:txBody>
      </p:sp>
      <p:sp>
        <p:nvSpPr>
          <p:cNvPr id="25" name="object 25">
            <a:extLst>
              <a:ext uri="{FF2B5EF4-FFF2-40B4-BE49-F238E27FC236}">
                <a16:creationId xmlns:a16="http://schemas.microsoft.com/office/drawing/2014/main" id="{CBC4D971-A79E-1AD8-12E3-B63740BB7A8C}"/>
              </a:ext>
            </a:extLst>
          </p:cNvPr>
          <p:cNvSpPr txBox="1"/>
          <p:nvPr/>
        </p:nvSpPr>
        <p:spPr>
          <a:xfrm>
            <a:off x="1355313" y="3661255"/>
            <a:ext cx="2212835" cy="196849"/>
          </a:xfrm>
          <a:prstGeom prst="rect">
            <a:avLst/>
          </a:prstGeom>
        </p:spPr>
        <p:txBody>
          <a:bodyPr vert="horz" wrap="square" lIns="0" tIns="12065" rIns="0" bIns="0" rtlCol="0" anchor="t">
            <a:spAutoFit/>
          </a:bodyPr>
          <a:lstStyle/>
          <a:p>
            <a:pPr marL="12700">
              <a:lnSpc>
                <a:spcPct val="100000"/>
              </a:lnSpc>
              <a:spcBef>
                <a:spcPts val="95"/>
              </a:spcBef>
            </a:pPr>
            <a:r>
              <a:rPr lang="en-US" sz="1200" b="1" dirty="0">
                <a:solidFill>
                  <a:srgbClr val="545454"/>
                </a:solidFill>
                <a:latin typeface="Montserrat"/>
                <a:cs typeface="Verdana"/>
              </a:rPr>
              <a:t>Submission</a:t>
            </a:r>
            <a:r>
              <a:rPr lang="en-US" sz="1200" b="1" spc="-35" dirty="0">
                <a:solidFill>
                  <a:srgbClr val="545454"/>
                </a:solidFill>
                <a:latin typeface="Montserrat"/>
                <a:cs typeface="Verdana"/>
              </a:rPr>
              <a:t> </a:t>
            </a:r>
            <a:r>
              <a:rPr lang="en-US" sz="1200" b="1" dirty="0">
                <a:solidFill>
                  <a:srgbClr val="545454"/>
                </a:solidFill>
                <a:latin typeface="Montserrat"/>
                <a:cs typeface="Verdana"/>
              </a:rPr>
              <a:t>of</a:t>
            </a:r>
            <a:r>
              <a:rPr lang="en-US" sz="1200" b="1" spc="-30" dirty="0">
                <a:solidFill>
                  <a:srgbClr val="545454"/>
                </a:solidFill>
                <a:latin typeface="Montserrat"/>
                <a:cs typeface="Verdana"/>
              </a:rPr>
              <a:t> </a:t>
            </a:r>
            <a:r>
              <a:rPr lang="en-US" sz="1200" b="1" dirty="0">
                <a:solidFill>
                  <a:srgbClr val="545454"/>
                </a:solidFill>
                <a:latin typeface="Montserrat"/>
                <a:cs typeface="Verdana"/>
              </a:rPr>
              <a:t>BAFO</a:t>
            </a:r>
            <a:r>
              <a:rPr lang="en-US" sz="1200" b="1" spc="-40" dirty="0">
                <a:solidFill>
                  <a:srgbClr val="545454"/>
                </a:solidFill>
                <a:latin typeface="Montserrat"/>
                <a:cs typeface="Verdana"/>
              </a:rPr>
              <a:t> </a:t>
            </a:r>
            <a:r>
              <a:rPr lang="en-US" sz="1200" b="1" spc="-20" dirty="0">
                <a:solidFill>
                  <a:srgbClr val="545454"/>
                </a:solidFill>
                <a:latin typeface="Montserrat"/>
                <a:cs typeface="Verdana"/>
              </a:rPr>
              <a:t>quote</a:t>
            </a:r>
            <a:endParaRPr lang="en-US" sz="1200" b="1" dirty="0">
              <a:solidFill>
                <a:srgbClr val="545454"/>
              </a:solidFill>
              <a:latin typeface="Montserrat"/>
              <a:cs typeface="Verdana"/>
            </a:endParaRPr>
          </a:p>
        </p:txBody>
      </p:sp>
      <p:pic>
        <p:nvPicPr>
          <p:cNvPr id="31" name="object 31">
            <a:extLst>
              <a:ext uri="{FF2B5EF4-FFF2-40B4-BE49-F238E27FC236}">
                <a16:creationId xmlns:a16="http://schemas.microsoft.com/office/drawing/2014/main" id="{D1F7406A-A8D5-67BB-2983-48FA5AFD4632}"/>
              </a:ext>
            </a:extLst>
          </p:cNvPr>
          <p:cNvPicPr/>
          <p:nvPr/>
        </p:nvPicPr>
        <p:blipFill>
          <a:blip r:embed="rId3" cstate="print"/>
          <a:stretch>
            <a:fillRect/>
          </a:stretch>
        </p:blipFill>
        <p:spPr>
          <a:xfrm>
            <a:off x="1332492" y="4178139"/>
            <a:ext cx="288036" cy="132587"/>
          </a:xfrm>
          <a:prstGeom prst="rect">
            <a:avLst/>
          </a:prstGeom>
        </p:spPr>
      </p:pic>
      <p:sp>
        <p:nvSpPr>
          <p:cNvPr id="40" name="object 40">
            <a:extLst>
              <a:ext uri="{FF2B5EF4-FFF2-40B4-BE49-F238E27FC236}">
                <a16:creationId xmlns:a16="http://schemas.microsoft.com/office/drawing/2014/main" id="{4026735F-E930-D355-3DDF-3A5E86C6A30B}"/>
              </a:ext>
            </a:extLst>
          </p:cNvPr>
          <p:cNvSpPr/>
          <p:nvPr/>
        </p:nvSpPr>
        <p:spPr>
          <a:xfrm>
            <a:off x="2989010" y="4281771"/>
            <a:ext cx="731520" cy="4445"/>
          </a:xfrm>
          <a:custGeom>
            <a:avLst/>
            <a:gdLst/>
            <a:ahLst/>
            <a:cxnLst/>
            <a:rect l="l" t="t" r="r" b="b"/>
            <a:pathLst>
              <a:path w="731520" h="4445">
                <a:moveTo>
                  <a:pt x="0" y="4318"/>
                </a:moveTo>
                <a:lnTo>
                  <a:pt x="731520" y="0"/>
                </a:lnTo>
              </a:path>
            </a:pathLst>
          </a:custGeom>
          <a:ln w="9144">
            <a:solidFill>
              <a:srgbClr val="00A2DF"/>
            </a:solidFill>
            <a:prstDash val="lgDash"/>
          </a:ln>
        </p:spPr>
        <p:txBody>
          <a:bodyPr wrap="square" lIns="0" tIns="0" rIns="0" bIns="0" rtlCol="0"/>
          <a:lstStyle/>
          <a:p>
            <a:endParaRPr>
              <a:latin typeface="Montserrat" panose="00000500000000000000" pitchFamily="2" charset="0"/>
            </a:endParaRPr>
          </a:p>
        </p:txBody>
      </p:sp>
      <p:sp>
        <p:nvSpPr>
          <p:cNvPr id="41" name="object 41">
            <a:extLst>
              <a:ext uri="{FF2B5EF4-FFF2-40B4-BE49-F238E27FC236}">
                <a16:creationId xmlns:a16="http://schemas.microsoft.com/office/drawing/2014/main" id="{6EAA8EEA-968D-38B3-41B8-9C37BB6F131D}"/>
              </a:ext>
            </a:extLst>
          </p:cNvPr>
          <p:cNvSpPr txBox="1"/>
          <p:nvPr/>
        </p:nvSpPr>
        <p:spPr>
          <a:xfrm>
            <a:off x="1340956" y="1875501"/>
            <a:ext cx="2115922" cy="196849"/>
          </a:xfrm>
          <a:prstGeom prst="rect">
            <a:avLst/>
          </a:prstGeom>
        </p:spPr>
        <p:txBody>
          <a:bodyPr vert="horz" wrap="square" lIns="0" tIns="12065" rIns="0" bIns="0" rtlCol="0" anchor="t">
            <a:spAutoFit/>
          </a:bodyPr>
          <a:lstStyle/>
          <a:p>
            <a:pPr marL="38100">
              <a:lnSpc>
                <a:spcPct val="100000"/>
              </a:lnSpc>
              <a:spcBef>
                <a:spcPts val="95"/>
              </a:spcBef>
            </a:pPr>
            <a:r>
              <a:rPr lang="en-US" sz="1200" b="1" dirty="0">
                <a:solidFill>
                  <a:srgbClr val="545454"/>
                </a:solidFill>
                <a:latin typeface="Montserrat"/>
                <a:cs typeface="Verdana"/>
              </a:rPr>
              <a:t>Submission</a:t>
            </a:r>
            <a:r>
              <a:rPr lang="en-US" sz="1200" b="1" spc="-20" dirty="0">
                <a:solidFill>
                  <a:srgbClr val="545454"/>
                </a:solidFill>
                <a:latin typeface="Montserrat"/>
                <a:cs typeface="Verdana"/>
              </a:rPr>
              <a:t> </a:t>
            </a:r>
            <a:r>
              <a:rPr lang="en-US" sz="1200" b="1" dirty="0">
                <a:solidFill>
                  <a:srgbClr val="545454"/>
                </a:solidFill>
                <a:latin typeface="Montserrat"/>
                <a:cs typeface="Verdana"/>
              </a:rPr>
              <a:t>of</a:t>
            </a:r>
            <a:r>
              <a:rPr lang="en-US" sz="1200" b="1" spc="-15" dirty="0">
                <a:solidFill>
                  <a:srgbClr val="545454"/>
                </a:solidFill>
                <a:latin typeface="Montserrat"/>
                <a:cs typeface="Verdana"/>
              </a:rPr>
              <a:t> </a:t>
            </a:r>
            <a:r>
              <a:rPr lang="en-US" sz="1200" b="1" dirty="0">
                <a:solidFill>
                  <a:srgbClr val="545454"/>
                </a:solidFill>
                <a:latin typeface="Montserrat"/>
                <a:cs typeface="Verdana"/>
              </a:rPr>
              <a:t>1</a:t>
            </a:r>
            <a:r>
              <a:rPr lang="en-US" sz="1200" b="1" baseline="25641" dirty="0">
                <a:solidFill>
                  <a:srgbClr val="545454"/>
                </a:solidFill>
                <a:latin typeface="Montserrat"/>
                <a:cs typeface="Verdana"/>
              </a:rPr>
              <a:t>st</a:t>
            </a:r>
            <a:r>
              <a:rPr lang="en-US" sz="1200" b="1" spc="-7" baseline="25641" dirty="0">
                <a:solidFill>
                  <a:srgbClr val="545454"/>
                </a:solidFill>
                <a:latin typeface="Montserrat"/>
                <a:cs typeface="Verdana"/>
              </a:rPr>
              <a:t> </a:t>
            </a:r>
            <a:r>
              <a:rPr lang="en-US" sz="1200" b="1" spc="-20" dirty="0">
                <a:solidFill>
                  <a:srgbClr val="545454"/>
                </a:solidFill>
                <a:latin typeface="Montserrat"/>
                <a:cs typeface="Verdana"/>
              </a:rPr>
              <a:t>quote</a:t>
            </a:r>
            <a:endParaRPr lang="en-US" sz="1200" b="1" dirty="0">
              <a:solidFill>
                <a:srgbClr val="545454"/>
              </a:solidFill>
              <a:latin typeface="Montserrat"/>
              <a:cs typeface="Verdana"/>
            </a:endParaRPr>
          </a:p>
        </p:txBody>
      </p:sp>
      <p:sp>
        <p:nvSpPr>
          <p:cNvPr id="59" name="object 59">
            <a:extLst>
              <a:ext uri="{FF2B5EF4-FFF2-40B4-BE49-F238E27FC236}">
                <a16:creationId xmlns:a16="http://schemas.microsoft.com/office/drawing/2014/main" id="{236DBDEA-6404-CEF3-4EE3-722B881E3BA2}"/>
              </a:ext>
            </a:extLst>
          </p:cNvPr>
          <p:cNvSpPr txBox="1"/>
          <p:nvPr/>
        </p:nvSpPr>
        <p:spPr>
          <a:xfrm>
            <a:off x="1675322" y="2528028"/>
            <a:ext cx="1727074" cy="196849"/>
          </a:xfrm>
          <a:prstGeom prst="rect">
            <a:avLst/>
          </a:prstGeom>
          <a:noFill/>
        </p:spPr>
        <p:txBody>
          <a:bodyPr vert="horz" wrap="square" lIns="0" tIns="12065" rIns="0" bIns="0" rtlCol="0">
            <a:spAutoFit/>
          </a:bodyPr>
          <a:lstStyle/>
          <a:p>
            <a:pPr marL="38100">
              <a:lnSpc>
                <a:spcPct val="100000"/>
              </a:lnSpc>
              <a:spcBef>
                <a:spcPts val="95"/>
              </a:spcBef>
            </a:pPr>
            <a:r>
              <a:rPr sz="1200" b="1" dirty="0">
                <a:solidFill>
                  <a:srgbClr val="2A9E9B"/>
                </a:solidFill>
                <a:latin typeface="Montserrat" panose="00000500000000000000" pitchFamily="2" charset="0"/>
                <a:cs typeface="Verdana"/>
              </a:rPr>
              <a:t>1</a:t>
            </a:r>
            <a:r>
              <a:rPr sz="1200" b="1" baseline="25641" dirty="0">
                <a:solidFill>
                  <a:srgbClr val="2A9E9B"/>
                </a:solidFill>
                <a:latin typeface="Montserrat" panose="00000500000000000000" pitchFamily="2" charset="0"/>
                <a:cs typeface="Verdana"/>
              </a:rPr>
              <a:t>st</a:t>
            </a:r>
            <a:r>
              <a:rPr sz="1200" b="1" spc="135" baseline="25641" dirty="0">
                <a:solidFill>
                  <a:srgbClr val="2A9E9B"/>
                </a:solidFill>
                <a:latin typeface="Montserrat" panose="00000500000000000000" pitchFamily="2" charset="0"/>
                <a:cs typeface="Verdana"/>
              </a:rPr>
              <a:t> </a:t>
            </a:r>
            <a:r>
              <a:rPr sz="1200" b="1" dirty="0">
                <a:solidFill>
                  <a:srgbClr val="2A9E9B"/>
                </a:solidFill>
                <a:latin typeface="Montserrat" panose="00000500000000000000" pitchFamily="2" charset="0"/>
                <a:cs typeface="Verdana"/>
              </a:rPr>
              <a:t>quote</a:t>
            </a:r>
            <a:r>
              <a:rPr sz="1200" b="1" spc="-30" dirty="0">
                <a:solidFill>
                  <a:srgbClr val="2A9E9B"/>
                </a:solidFill>
                <a:latin typeface="Montserrat" panose="00000500000000000000" pitchFamily="2" charset="0"/>
                <a:cs typeface="Verdana"/>
              </a:rPr>
              <a:t> </a:t>
            </a:r>
            <a:r>
              <a:rPr sz="1200" b="1" spc="-10" dirty="0">
                <a:solidFill>
                  <a:srgbClr val="2A9E9B"/>
                </a:solidFill>
                <a:latin typeface="Montserrat" panose="00000500000000000000" pitchFamily="2" charset="0"/>
                <a:cs typeface="Verdana"/>
              </a:rPr>
              <a:t>valuation</a:t>
            </a:r>
            <a:endParaRPr sz="1200" dirty="0">
              <a:solidFill>
                <a:srgbClr val="2A9E9B"/>
              </a:solidFill>
              <a:latin typeface="Montserrat" panose="00000500000000000000" pitchFamily="2" charset="0"/>
              <a:cs typeface="Verdana"/>
            </a:endParaRPr>
          </a:p>
        </p:txBody>
      </p:sp>
      <p:sp>
        <p:nvSpPr>
          <p:cNvPr id="60" name="object 60">
            <a:extLst>
              <a:ext uri="{FF2B5EF4-FFF2-40B4-BE49-F238E27FC236}">
                <a16:creationId xmlns:a16="http://schemas.microsoft.com/office/drawing/2014/main" id="{D87BAA88-13F7-F1AB-3DAD-3871482B1157}"/>
              </a:ext>
            </a:extLst>
          </p:cNvPr>
          <p:cNvSpPr txBox="1"/>
          <p:nvPr/>
        </p:nvSpPr>
        <p:spPr>
          <a:xfrm>
            <a:off x="5143565" y="2064732"/>
            <a:ext cx="2090546" cy="655949"/>
          </a:xfrm>
          <a:prstGeom prst="rect">
            <a:avLst/>
          </a:prstGeom>
        </p:spPr>
        <p:txBody>
          <a:bodyPr vert="horz" wrap="square" lIns="0" tIns="12065" rIns="0" bIns="0" rtlCol="0" anchor="t">
            <a:spAutoFit/>
          </a:bodyPr>
          <a:lstStyle/>
          <a:p>
            <a:pPr marL="12700">
              <a:lnSpc>
                <a:spcPct val="100000"/>
              </a:lnSpc>
              <a:spcBef>
                <a:spcPts val="95"/>
              </a:spcBef>
            </a:pPr>
            <a:r>
              <a:rPr lang="en-GB" sz="1200" b="1" dirty="0">
                <a:solidFill>
                  <a:srgbClr val="545454"/>
                </a:solidFill>
                <a:latin typeface="Montserrat"/>
                <a:cs typeface="Verdana"/>
              </a:rPr>
              <a:t>Availability date</a:t>
            </a:r>
            <a:r>
              <a:rPr lang="en-GB" sz="1200" b="1" spc="-50" dirty="0">
                <a:solidFill>
                  <a:srgbClr val="545454"/>
                </a:solidFill>
                <a:latin typeface="Montserrat"/>
                <a:cs typeface="Verdana"/>
              </a:rPr>
              <a:t> </a:t>
            </a:r>
            <a:r>
              <a:rPr lang="en-GB" sz="1200" b="1" spc="-25" dirty="0">
                <a:solidFill>
                  <a:srgbClr val="545454"/>
                </a:solidFill>
                <a:latin typeface="Montserrat"/>
                <a:cs typeface="Verdana"/>
              </a:rPr>
              <a:t>10%</a:t>
            </a:r>
            <a:endParaRPr lang="en-GB" sz="1200" b="1" dirty="0">
              <a:solidFill>
                <a:srgbClr val="545454"/>
              </a:solidFill>
              <a:latin typeface="Montserrat"/>
              <a:cs typeface="Verdana"/>
            </a:endParaRPr>
          </a:p>
          <a:p>
            <a:pPr marL="25400">
              <a:spcBef>
                <a:spcPts val="730"/>
              </a:spcBef>
            </a:pPr>
            <a:r>
              <a:rPr lang="en-GB" sz="1200" b="1" dirty="0">
                <a:solidFill>
                  <a:srgbClr val="545454"/>
                </a:solidFill>
                <a:latin typeface="Montserrat"/>
                <a:cs typeface="Verdana"/>
              </a:rPr>
              <a:t>Financial</a:t>
            </a:r>
            <a:r>
              <a:rPr lang="en-GB" sz="1200" b="1" spc="-50" dirty="0">
                <a:solidFill>
                  <a:srgbClr val="545454"/>
                </a:solidFill>
                <a:latin typeface="Montserrat"/>
                <a:cs typeface="Verdana"/>
              </a:rPr>
              <a:t> </a:t>
            </a:r>
            <a:r>
              <a:rPr lang="en-GB" sz="1200" b="1" spc="-25" dirty="0">
                <a:solidFill>
                  <a:srgbClr val="545454"/>
                </a:solidFill>
                <a:latin typeface="Montserrat"/>
                <a:cs typeface="Verdana"/>
              </a:rPr>
              <a:t>90%</a:t>
            </a:r>
            <a:r>
              <a:rPr lang="en-GB" sz="1200" spc="-25" dirty="0">
                <a:solidFill>
                  <a:srgbClr val="545454"/>
                </a:solidFill>
                <a:latin typeface="Montserrat"/>
                <a:cs typeface="Verdana"/>
              </a:rPr>
              <a:t> </a:t>
            </a:r>
            <a:br>
              <a:rPr lang="lv-LV" sz="1200" spc="-25" dirty="0">
                <a:solidFill>
                  <a:srgbClr val="545454"/>
                </a:solidFill>
                <a:latin typeface="Montserrat"/>
                <a:cs typeface="Verdana"/>
              </a:rPr>
            </a:br>
            <a:r>
              <a:rPr lang="en-GB" sz="1200" spc="-25" dirty="0">
                <a:solidFill>
                  <a:srgbClr val="545454"/>
                </a:solidFill>
                <a:latin typeface="Montserrat"/>
                <a:cs typeface="Verdana"/>
              </a:rPr>
              <a:t>(Indexed and non-indexed)</a:t>
            </a:r>
            <a:endParaRPr lang="en-GB" sz="1200" dirty="0">
              <a:solidFill>
                <a:srgbClr val="545454"/>
              </a:solidFill>
              <a:latin typeface="Montserrat" panose="00000500000000000000" pitchFamily="2" charset="0"/>
              <a:cs typeface="Verdana"/>
            </a:endParaRPr>
          </a:p>
        </p:txBody>
      </p:sp>
      <p:pic>
        <p:nvPicPr>
          <p:cNvPr id="61" name="object 61">
            <a:extLst>
              <a:ext uri="{FF2B5EF4-FFF2-40B4-BE49-F238E27FC236}">
                <a16:creationId xmlns:a16="http://schemas.microsoft.com/office/drawing/2014/main" id="{7917EAFE-DACF-EAC2-37D5-676B8CC16960}"/>
              </a:ext>
            </a:extLst>
          </p:cNvPr>
          <p:cNvPicPr/>
          <p:nvPr/>
        </p:nvPicPr>
        <p:blipFill>
          <a:blip r:embed="rId4" cstate="print"/>
          <a:stretch>
            <a:fillRect/>
          </a:stretch>
        </p:blipFill>
        <p:spPr>
          <a:xfrm>
            <a:off x="4779583" y="2161887"/>
            <a:ext cx="178308" cy="231648"/>
          </a:xfrm>
          <a:prstGeom prst="rect">
            <a:avLst/>
          </a:prstGeom>
        </p:spPr>
      </p:pic>
      <p:sp>
        <p:nvSpPr>
          <p:cNvPr id="62" name="object 62">
            <a:extLst>
              <a:ext uri="{FF2B5EF4-FFF2-40B4-BE49-F238E27FC236}">
                <a16:creationId xmlns:a16="http://schemas.microsoft.com/office/drawing/2014/main" id="{0CE1DCD3-2D14-4243-F052-5A4D3B8F9ADB}"/>
              </a:ext>
            </a:extLst>
          </p:cNvPr>
          <p:cNvSpPr txBox="1"/>
          <p:nvPr/>
        </p:nvSpPr>
        <p:spPr>
          <a:xfrm>
            <a:off x="4388297" y="2194906"/>
            <a:ext cx="404495" cy="196849"/>
          </a:xfrm>
          <a:prstGeom prst="rect">
            <a:avLst/>
          </a:prstGeom>
        </p:spPr>
        <p:txBody>
          <a:bodyPr vert="horz" wrap="square" lIns="0" tIns="12065" rIns="0" bIns="0" rtlCol="0">
            <a:spAutoFit/>
          </a:bodyPr>
          <a:lstStyle/>
          <a:p>
            <a:pPr marL="12700">
              <a:lnSpc>
                <a:spcPct val="100000"/>
              </a:lnSpc>
              <a:spcBef>
                <a:spcPts val="95"/>
              </a:spcBef>
            </a:pPr>
            <a:r>
              <a:rPr sz="1200" b="1" spc="-20" dirty="0">
                <a:solidFill>
                  <a:srgbClr val="303030"/>
                </a:solidFill>
                <a:latin typeface="Montserrat" panose="00000500000000000000" pitchFamily="2" charset="0"/>
                <a:cs typeface="Verdana"/>
              </a:rPr>
              <a:t>100</a:t>
            </a:r>
            <a:r>
              <a:rPr sz="1200" spc="-20" dirty="0">
                <a:solidFill>
                  <a:srgbClr val="303030"/>
                </a:solidFill>
                <a:latin typeface="Montserrat" panose="00000500000000000000" pitchFamily="2" charset="0"/>
                <a:cs typeface="Verdana"/>
              </a:rPr>
              <a:t>%</a:t>
            </a:r>
            <a:endParaRPr sz="1200" dirty="0">
              <a:latin typeface="Montserrat" panose="00000500000000000000" pitchFamily="2" charset="0"/>
              <a:cs typeface="Verdana"/>
            </a:endParaRPr>
          </a:p>
        </p:txBody>
      </p:sp>
      <p:sp>
        <p:nvSpPr>
          <p:cNvPr id="63" name="object 63">
            <a:extLst>
              <a:ext uri="{FF2B5EF4-FFF2-40B4-BE49-F238E27FC236}">
                <a16:creationId xmlns:a16="http://schemas.microsoft.com/office/drawing/2014/main" id="{1CC3D74E-537C-3896-AFAF-B7672FDE54EB}"/>
              </a:ext>
            </a:extLst>
          </p:cNvPr>
          <p:cNvSpPr txBox="1"/>
          <p:nvPr/>
        </p:nvSpPr>
        <p:spPr>
          <a:xfrm>
            <a:off x="4597855" y="2845021"/>
            <a:ext cx="1616129" cy="471283"/>
          </a:xfrm>
          <a:prstGeom prst="rect">
            <a:avLst/>
          </a:prstGeom>
        </p:spPr>
        <p:txBody>
          <a:bodyPr vert="horz" wrap="square" lIns="0" tIns="12065" rIns="0" bIns="0" rtlCol="0" anchor="t">
            <a:spAutoFit/>
          </a:bodyPr>
          <a:lstStyle/>
          <a:p>
            <a:pPr marL="12700">
              <a:lnSpc>
                <a:spcPct val="100000"/>
              </a:lnSpc>
              <a:spcBef>
                <a:spcPts val="95"/>
              </a:spcBef>
            </a:pPr>
            <a:r>
              <a:rPr lang="en-US" sz="1200" b="1" dirty="0">
                <a:solidFill>
                  <a:srgbClr val="545454"/>
                </a:solidFill>
                <a:latin typeface="Montserrat"/>
                <a:cs typeface="Verdana"/>
              </a:rPr>
              <a:t>Max</a:t>
            </a:r>
            <a:r>
              <a:rPr lang="en-US" sz="1200" b="1" spc="-10" dirty="0">
                <a:solidFill>
                  <a:srgbClr val="545454"/>
                </a:solidFill>
                <a:latin typeface="Montserrat"/>
                <a:cs typeface="Verdana"/>
              </a:rPr>
              <a:t> </a:t>
            </a:r>
            <a:r>
              <a:rPr lang="en-US" sz="1200" b="1" dirty="0">
                <a:solidFill>
                  <a:srgbClr val="545454"/>
                </a:solidFill>
                <a:latin typeface="Montserrat"/>
                <a:cs typeface="Verdana"/>
              </a:rPr>
              <a:t>3</a:t>
            </a:r>
            <a:r>
              <a:rPr lang="en-US" sz="1200" b="1" spc="-10" dirty="0">
                <a:solidFill>
                  <a:srgbClr val="545454"/>
                </a:solidFill>
                <a:latin typeface="Montserrat"/>
                <a:cs typeface="Verdana"/>
              </a:rPr>
              <a:t> candidates</a:t>
            </a:r>
            <a:endParaRPr lang="en-US" sz="1200" b="1" dirty="0">
              <a:solidFill>
                <a:srgbClr val="545454"/>
              </a:solidFill>
              <a:latin typeface="Montserrat"/>
              <a:cs typeface="Verdana"/>
            </a:endParaRPr>
          </a:p>
          <a:p>
            <a:pPr marL="22860">
              <a:spcBef>
                <a:spcPts val="715"/>
              </a:spcBef>
            </a:pPr>
            <a:r>
              <a:rPr lang="en-US" sz="1200" dirty="0">
                <a:solidFill>
                  <a:srgbClr val="545454"/>
                </a:solidFill>
                <a:latin typeface="Montserrat"/>
                <a:cs typeface="Verdana"/>
              </a:rPr>
              <a:t>Back-up list</a:t>
            </a:r>
            <a:endParaRPr sz="1200" dirty="0">
              <a:solidFill>
                <a:srgbClr val="545454"/>
              </a:solidFill>
              <a:latin typeface="Montserrat" panose="00000500000000000000" pitchFamily="2" charset="0"/>
              <a:cs typeface="Verdana"/>
            </a:endParaRPr>
          </a:p>
        </p:txBody>
      </p:sp>
      <p:grpSp>
        <p:nvGrpSpPr>
          <p:cNvPr id="64" name="object 64">
            <a:extLst>
              <a:ext uri="{FF2B5EF4-FFF2-40B4-BE49-F238E27FC236}">
                <a16:creationId xmlns:a16="http://schemas.microsoft.com/office/drawing/2014/main" id="{5270DCBF-EAA6-D27D-5DB9-47B6F7B0133C}"/>
              </a:ext>
            </a:extLst>
          </p:cNvPr>
          <p:cNvGrpSpPr/>
          <p:nvPr/>
        </p:nvGrpSpPr>
        <p:grpSpPr>
          <a:xfrm>
            <a:off x="4127438" y="2117691"/>
            <a:ext cx="958468" cy="1224620"/>
            <a:chOff x="2976499" y="3083052"/>
            <a:chExt cx="958468" cy="1175385"/>
          </a:xfrm>
        </p:grpSpPr>
        <p:sp>
          <p:nvSpPr>
            <p:cNvPr id="65" name="object 65">
              <a:extLst>
                <a:ext uri="{FF2B5EF4-FFF2-40B4-BE49-F238E27FC236}">
                  <a16:creationId xmlns:a16="http://schemas.microsoft.com/office/drawing/2014/main" id="{B100E9C2-9483-6621-9BED-F71B5251362A}"/>
                </a:ext>
              </a:extLst>
            </p:cNvPr>
            <p:cNvSpPr/>
            <p:nvPr/>
          </p:nvSpPr>
          <p:spPr>
            <a:xfrm>
              <a:off x="3302508" y="3730752"/>
              <a:ext cx="0" cy="527685"/>
            </a:xfrm>
            <a:custGeom>
              <a:avLst/>
              <a:gdLst/>
              <a:ahLst/>
              <a:cxnLst/>
              <a:rect l="l" t="t" r="r" b="b"/>
              <a:pathLst>
                <a:path h="527685">
                  <a:moveTo>
                    <a:pt x="0" y="0"/>
                  </a:moveTo>
                  <a:lnTo>
                    <a:pt x="0" y="527431"/>
                  </a:lnTo>
                </a:path>
              </a:pathLst>
            </a:custGeom>
            <a:ln w="9144">
              <a:solidFill>
                <a:srgbClr val="FFBD1E"/>
              </a:solidFill>
            </a:ln>
          </p:spPr>
          <p:txBody>
            <a:bodyPr wrap="square" lIns="0" tIns="0" rIns="0" bIns="0" rtlCol="0"/>
            <a:lstStyle/>
            <a:p>
              <a:endParaRPr sz="1200">
                <a:latin typeface="Montserrat" panose="00000500000000000000" pitchFamily="2" charset="0"/>
              </a:endParaRPr>
            </a:p>
          </p:txBody>
        </p:sp>
        <p:pic>
          <p:nvPicPr>
            <p:cNvPr id="66" name="object 66">
              <a:extLst>
                <a:ext uri="{FF2B5EF4-FFF2-40B4-BE49-F238E27FC236}">
                  <a16:creationId xmlns:a16="http://schemas.microsoft.com/office/drawing/2014/main" id="{B3863388-BFA6-3390-9F5E-7F883B62CFA6}"/>
                </a:ext>
              </a:extLst>
            </p:cNvPr>
            <p:cNvPicPr/>
            <p:nvPr/>
          </p:nvPicPr>
          <p:blipFill>
            <a:blip r:embed="rId5" cstate="print"/>
            <a:stretch>
              <a:fillRect/>
            </a:stretch>
          </p:blipFill>
          <p:spPr>
            <a:xfrm>
              <a:off x="3253740" y="3848099"/>
              <a:ext cx="103631" cy="94487"/>
            </a:xfrm>
            <a:prstGeom prst="rect">
              <a:avLst/>
            </a:prstGeom>
          </p:spPr>
        </p:pic>
        <p:pic>
          <p:nvPicPr>
            <p:cNvPr id="67" name="object 67">
              <a:extLst>
                <a:ext uri="{FF2B5EF4-FFF2-40B4-BE49-F238E27FC236}">
                  <a16:creationId xmlns:a16="http://schemas.microsoft.com/office/drawing/2014/main" id="{2B4FAB2B-7C1E-942B-B1CA-5CBD91D28640}"/>
                </a:ext>
              </a:extLst>
            </p:cNvPr>
            <p:cNvPicPr/>
            <p:nvPr/>
          </p:nvPicPr>
          <p:blipFill>
            <a:blip r:embed="rId5" cstate="print"/>
            <a:stretch>
              <a:fillRect/>
            </a:stretch>
          </p:blipFill>
          <p:spPr>
            <a:xfrm>
              <a:off x="3253740" y="4078224"/>
              <a:ext cx="103631" cy="94487"/>
            </a:xfrm>
            <a:prstGeom prst="rect">
              <a:avLst/>
            </a:prstGeom>
          </p:spPr>
        </p:pic>
        <p:sp>
          <p:nvSpPr>
            <p:cNvPr id="68" name="object 68">
              <a:extLst>
                <a:ext uri="{FF2B5EF4-FFF2-40B4-BE49-F238E27FC236}">
                  <a16:creationId xmlns:a16="http://schemas.microsoft.com/office/drawing/2014/main" id="{6AA7B0D2-7CCF-DEB9-4D79-683D4359106E}"/>
                </a:ext>
              </a:extLst>
            </p:cNvPr>
            <p:cNvSpPr/>
            <p:nvPr/>
          </p:nvSpPr>
          <p:spPr>
            <a:xfrm>
              <a:off x="2976499" y="3240024"/>
              <a:ext cx="222250" cy="763270"/>
            </a:xfrm>
            <a:custGeom>
              <a:avLst/>
              <a:gdLst/>
              <a:ahLst/>
              <a:cxnLst/>
              <a:rect l="l" t="t" r="r" b="b"/>
              <a:pathLst>
                <a:path w="222250" h="763270">
                  <a:moveTo>
                    <a:pt x="208661" y="0"/>
                  </a:moveTo>
                  <a:lnTo>
                    <a:pt x="0" y="0"/>
                  </a:lnTo>
                  <a:lnTo>
                    <a:pt x="0" y="763143"/>
                  </a:lnTo>
                  <a:lnTo>
                    <a:pt x="222250" y="763143"/>
                  </a:lnTo>
                </a:path>
              </a:pathLst>
            </a:custGeom>
            <a:ln w="9144">
              <a:solidFill>
                <a:srgbClr val="007680"/>
              </a:solidFill>
              <a:prstDash val="lgDash"/>
            </a:ln>
          </p:spPr>
          <p:txBody>
            <a:bodyPr wrap="square" lIns="0" tIns="0" rIns="0" bIns="0" rtlCol="0"/>
            <a:lstStyle/>
            <a:p>
              <a:endParaRPr sz="1200">
                <a:latin typeface="Montserrat" panose="00000500000000000000" pitchFamily="2" charset="0"/>
              </a:endParaRPr>
            </a:p>
          </p:txBody>
        </p:sp>
        <p:pic>
          <p:nvPicPr>
            <p:cNvPr id="69" name="object 69">
              <a:extLst>
                <a:ext uri="{FF2B5EF4-FFF2-40B4-BE49-F238E27FC236}">
                  <a16:creationId xmlns:a16="http://schemas.microsoft.com/office/drawing/2014/main" id="{CFE6F097-C2E6-30BA-BFB3-AF71565042AE}"/>
                </a:ext>
              </a:extLst>
            </p:cNvPr>
            <p:cNvPicPr/>
            <p:nvPr/>
          </p:nvPicPr>
          <p:blipFill>
            <a:blip r:embed="rId6" cstate="print"/>
            <a:stretch>
              <a:fillRect/>
            </a:stretch>
          </p:blipFill>
          <p:spPr>
            <a:xfrm>
              <a:off x="3831336" y="3083052"/>
              <a:ext cx="103631" cy="96011"/>
            </a:xfrm>
            <a:prstGeom prst="rect">
              <a:avLst/>
            </a:prstGeom>
          </p:spPr>
        </p:pic>
        <p:pic>
          <p:nvPicPr>
            <p:cNvPr id="70" name="object 70">
              <a:extLst>
                <a:ext uri="{FF2B5EF4-FFF2-40B4-BE49-F238E27FC236}">
                  <a16:creationId xmlns:a16="http://schemas.microsoft.com/office/drawing/2014/main" id="{2830BB80-16E1-EDD1-5C69-A86047E063B6}"/>
                </a:ext>
              </a:extLst>
            </p:cNvPr>
            <p:cNvPicPr/>
            <p:nvPr/>
          </p:nvPicPr>
          <p:blipFill>
            <a:blip r:embed="rId5" cstate="print"/>
            <a:stretch>
              <a:fillRect/>
            </a:stretch>
          </p:blipFill>
          <p:spPr>
            <a:xfrm>
              <a:off x="3831336" y="3313175"/>
              <a:ext cx="103631" cy="94487"/>
            </a:xfrm>
            <a:prstGeom prst="rect">
              <a:avLst/>
            </a:prstGeom>
          </p:spPr>
        </p:pic>
      </p:grpSp>
      <p:sp>
        <p:nvSpPr>
          <p:cNvPr id="74" name="object 74">
            <a:extLst>
              <a:ext uri="{FF2B5EF4-FFF2-40B4-BE49-F238E27FC236}">
                <a16:creationId xmlns:a16="http://schemas.microsoft.com/office/drawing/2014/main" id="{497EB743-9780-AF39-BB46-3F964B3DFB05}"/>
              </a:ext>
            </a:extLst>
          </p:cNvPr>
          <p:cNvSpPr txBox="1"/>
          <p:nvPr/>
        </p:nvSpPr>
        <p:spPr>
          <a:xfrm>
            <a:off x="1701992" y="4628735"/>
            <a:ext cx="2343234" cy="381515"/>
          </a:xfrm>
          <a:prstGeom prst="rect">
            <a:avLst/>
          </a:prstGeom>
        </p:spPr>
        <p:txBody>
          <a:bodyPr vert="horz" wrap="square" lIns="0" tIns="12065" rIns="0" bIns="0" rtlCol="0">
            <a:spAutoFit/>
          </a:bodyPr>
          <a:lstStyle/>
          <a:p>
            <a:pPr marL="12700" marR="5080">
              <a:lnSpc>
                <a:spcPct val="100000"/>
              </a:lnSpc>
              <a:spcBef>
                <a:spcPts val="95"/>
              </a:spcBef>
            </a:pPr>
            <a:r>
              <a:rPr sz="1200" b="1">
                <a:solidFill>
                  <a:srgbClr val="2A9E9B"/>
                </a:solidFill>
                <a:latin typeface="Montserrat" panose="00000500000000000000" pitchFamily="2" charset="0"/>
                <a:cs typeface="Verdana"/>
              </a:rPr>
              <a:t>Decision</a:t>
            </a:r>
            <a:r>
              <a:rPr sz="1200" b="1" spc="-30">
                <a:solidFill>
                  <a:srgbClr val="2A9E9B"/>
                </a:solidFill>
                <a:latin typeface="Montserrat" panose="00000500000000000000" pitchFamily="2" charset="0"/>
                <a:cs typeface="Verdana"/>
              </a:rPr>
              <a:t> </a:t>
            </a:r>
            <a:r>
              <a:rPr sz="1200" b="1">
                <a:solidFill>
                  <a:srgbClr val="2A9E9B"/>
                </a:solidFill>
                <a:latin typeface="Montserrat" panose="00000500000000000000" pitchFamily="2" charset="0"/>
                <a:cs typeface="Verdana"/>
              </a:rPr>
              <a:t>of</a:t>
            </a:r>
            <a:r>
              <a:rPr sz="1200" b="1" spc="-30">
                <a:solidFill>
                  <a:srgbClr val="2A9E9B"/>
                </a:solidFill>
                <a:latin typeface="Montserrat" panose="00000500000000000000" pitchFamily="2" charset="0"/>
                <a:cs typeface="Verdana"/>
              </a:rPr>
              <a:t> </a:t>
            </a:r>
            <a:r>
              <a:rPr sz="1200" b="1">
                <a:solidFill>
                  <a:srgbClr val="2A9E9B"/>
                </a:solidFill>
                <a:latin typeface="Montserrat" panose="00000500000000000000" pitchFamily="2" charset="0"/>
                <a:cs typeface="Verdana"/>
              </a:rPr>
              <a:t>the</a:t>
            </a:r>
            <a:r>
              <a:rPr sz="1200" b="1" spc="-35">
                <a:solidFill>
                  <a:srgbClr val="2A9E9B"/>
                </a:solidFill>
                <a:latin typeface="Montserrat" panose="00000500000000000000" pitchFamily="2" charset="0"/>
                <a:cs typeface="Verdana"/>
              </a:rPr>
              <a:t> </a:t>
            </a:r>
            <a:r>
              <a:rPr sz="1200" b="1">
                <a:solidFill>
                  <a:srgbClr val="2A9E9B"/>
                </a:solidFill>
                <a:latin typeface="Montserrat" panose="00000500000000000000" pitchFamily="2" charset="0"/>
                <a:cs typeface="Verdana"/>
              </a:rPr>
              <a:t>winner</a:t>
            </a:r>
            <a:r>
              <a:rPr sz="1200" b="1" spc="-20">
                <a:solidFill>
                  <a:srgbClr val="2A9E9B"/>
                </a:solidFill>
                <a:latin typeface="Montserrat" panose="00000500000000000000" pitchFamily="2" charset="0"/>
                <a:cs typeface="Verdana"/>
              </a:rPr>
              <a:t> </a:t>
            </a:r>
            <a:r>
              <a:rPr sz="1200" b="1">
                <a:solidFill>
                  <a:srgbClr val="2A9E9B"/>
                </a:solidFill>
                <a:latin typeface="Montserrat" panose="00000500000000000000" pitchFamily="2" charset="0"/>
                <a:cs typeface="Verdana"/>
              </a:rPr>
              <a:t>&amp;</a:t>
            </a:r>
            <a:r>
              <a:rPr sz="1200" b="1" spc="280">
                <a:solidFill>
                  <a:srgbClr val="2A9E9B"/>
                </a:solidFill>
                <a:latin typeface="Montserrat" panose="00000500000000000000" pitchFamily="2" charset="0"/>
                <a:cs typeface="Verdana"/>
              </a:rPr>
              <a:t> </a:t>
            </a:r>
            <a:r>
              <a:rPr sz="1200" b="1">
                <a:solidFill>
                  <a:srgbClr val="2A9E9B"/>
                </a:solidFill>
                <a:latin typeface="Montserrat" panose="00000500000000000000" pitchFamily="2" charset="0"/>
                <a:cs typeface="Verdana"/>
              </a:rPr>
              <a:t>PPP</a:t>
            </a:r>
            <a:r>
              <a:rPr sz="1200" b="1" spc="-10">
                <a:solidFill>
                  <a:srgbClr val="2A9E9B"/>
                </a:solidFill>
                <a:latin typeface="Montserrat" panose="00000500000000000000" pitchFamily="2" charset="0"/>
                <a:cs typeface="Verdana"/>
              </a:rPr>
              <a:t> contract finalization</a:t>
            </a:r>
            <a:endParaRPr sz="1200">
              <a:solidFill>
                <a:srgbClr val="2A9E9B"/>
              </a:solidFill>
              <a:latin typeface="Montserrat" panose="00000500000000000000" pitchFamily="2" charset="0"/>
              <a:cs typeface="Verdana"/>
            </a:endParaRPr>
          </a:p>
        </p:txBody>
      </p:sp>
      <p:sp>
        <p:nvSpPr>
          <p:cNvPr id="75" name="object 75">
            <a:extLst>
              <a:ext uri="{FF2B5EF4-FFF2-40B4-BE49-F238E27FC236}">
                <a16:creationId xmlns:a16="http://schemas.microsoft.com/office/drawing/2014/main" id="{FD3CB0C4-4435-FF2D-3B05-5E3CAABF46AC}"/>
              </a:ext>
            </a:extLst>
          </p:cNvPr>
          <p:cNvSpPr txBox="1"/>
          <p:nvPr/>
        </p:nvSpPr>
        <p:spPr>
          <a:xfrm>
            <a:off x="1346899" y="5257049"/>
            <a:ext cx="4129561" cy="196849"/>
          </a:xfrm>
          <a:prstGeom prst="rect">
            <a:avLst/>
          </a:prstGeom>
        </p:spPr>
        <p:txBody>
          <a:bodyPr vert="horz" wrap="square" lIns="0" tIns="12065" rIns="0" bIns="0" rtlCol="0" anchor="t">
            <a:spAutoFit/>
          </a:bodyPr>
          <a:lstStyle/>
          <a:p>
            <a:pPr marL="12700">
              <a:spcBef>
                <a:spcPts val="95"/>
              </a:spcBef>
            </a:pPr>
            <a:r>
              <a:rPr sz="1200" b="1" dirty="0">
                <a:solidFill>
                  <a:srgbClr val="2A9E9B"/>
                </a:solidFill>
                <a:latin typeface="Montserrat" panose="00000500000000000000" pitchFamily="2" charset="0"/>
                <a:cs typeface="Verdana"/>
              </a:rPr>
              <a:t>Contract</a:t>
            </a:r>
            <a:r>
              <a:rPr lang="en-US" sz="1200" b="1" spc="-45" dirty="0">
                <a:solidFill>
                  <a:srgbClr val="2A9E9B"/>
                </a:solidFill>
                <a:latin typeface="Montserrat" panose="00000500000000000000" pitchFamily="2" charset="0"/>
                <a:cs typeface="Verdana"/>
              </a:rPr>
              <a:t>,</a:t>
            </a:r>
            <a:r>
              <a:rPr lang="lv-LV" sz="1200" b="1" spc="-45" dirty="0">
                <a:solidFill>
                  <a:srgbClr val="2A9E9B"/>
                </a:solidFill>
                <a:latin typeface="Montserrat" panose="00000500000000000000" pitchFamily="2" charset="0"/>
                <a:cs typeface="Verdana"/>
              </a:rPr>
              <a:t> </a:t>
            </a:r>
            <a:r>
              <a:rPr lang="en-US" sz="1200" b="1" spc="-45" dirty="0">
                <a:solidFill>
                  <a:srgbClr val="2A9E9B"/>
                </a:solidFill>
                <a:latin typeface="Montserrat" panose="00000500000000000000" pitchFamily="2" charset="0"/>
                <a:cs typeface="Verdana"/>
              </a:rPr>
              <a:t>Direct Agreement </a:t>
            </a:r>
            <a:r>
              <a:rPr lang="en-US" sz="1200" b="1" dirty="0">
                <a:solidFill>
                  <a:srgbClr val="2A9E9B"/>
                </a:solidFill>
                <a:latin typeface="Montserrat" panose="00000500000000000000" pitchFamily="2" charset="0"/>
                <a:cs typeface="Verdana"/>
              </a:rPr>
              <a:t>and</a:t>
            </a:r>
            <a:r>
              <a:rPr sz="1200" b="1" spc="-45" dirty="0">
                <a:solidFill>
                  <a:srgbClr val="2A9E9B"/>
                </a:solidFill>
                <a:latin typeface="Montserrat" panose="00000500000000000000" pitchFamily="2" charset="0"/>
                <a:cs typeface="Verdana"/>
              </a:rPr>
              <a:t> </a:t>
            </a:r>
            <a:r>
              <a:rPr sz="1200" b="1" dirty="0">
                <a:solidFill>
                  <a:srgbClr val="2A9E9B"/>
                </a:solidFill>
                <a:latin typeface="Montserrat" panose="00000500000000000000" pitchFamily="2" charset="0"/>
                <a:cs typeface="Verdana"/>
              </a:rPr>
              <a:t>Financial</a:t>
            </a:r>
            <a:r>
              <a:rPr sz="1200" b="1" spc="-35" dirty="0">
                <a:solidFill>
                  <a:srgbClr val="2A9E9B"/>
                </a:solidFill>
                <a:latin typeface="Montserrat" panose="00000500000000000000" pitchFamily="2" charset="0"/>
                <a:cs typeface="Verdana"/>
              </a:rPr>
              <a:t> </a:t>
            </a:r>
            <a:r>
              <a:rPr sz="1200" b="1" spc="-10" dirty="0">
                <a:solidFill>
                  <a:srgbClr val="2A9E9B"/>
                </a:solidFill>
                <a:latin typeface="Montserrat" panose="00000500000000000000" pitchFamily="2" charset="0"/>
                <a:cs typeface="Verdana"/>
              </a:rPr>
              <a:t>close</a:t>
            </a:r>
            <a:endParaRPr lang="en-US" sz="1200" dirty="0">
              <a:solidFill>
                <a:srgbClr val="2A9E9B"/>
              </a:solidFill>
              <a:latin typeface="Montserrat" panose="00000500000000000000" pitchFamily="2" charset="0"/>
              <a:cs typeface="Verdana"/>
            </a:endParaRPr>
          </a:p>
        </p:txBody>
      </p:sp>
      <p:sp>
        <p:nvSpPr>
          <p:cNvPr id="95" name="object 95">
            <a:extLst>
              <a:ext uri="{FF2B5EF4-FFF2-40B4-BE49-F238E27FC236}">
                <a16:creationId xmlns:a16="http://schemas.microsoft.com/office/drawing/2014/main" id="{9CE611EF-13C3-EFF0-6F77-52625AE41A97}"/>
              </a:ext>
            </a:extLst>
          </p:cNvPr>
          <p:cNvSpPr txBox="1"/>
          <p:nvPr/>
        </p:nvSpPr>
        <p:spPr>
          <a:xfrm>
            <a:off x="1344105" y="1377534"/>
            <a:ext cx="3456495" cy="227626"/>
          </a:xfrm>
          <a:prstGeom prst="rect">
            <a:avLst/>
          </a:prstGeom>
        </p:spPr>
        <p:txBody>
          <a:bodyPr vert="horz" wrap="square" lIns="0" tIns="12065" rIns="0" bIns="0" rtlCol="0" anchor="t">
            <a:spAutoFit/>
          </a:bodyPr>
          <a:lstStyle/>
          <a:p>
            <a:pPr marL="12700">
              <a:lnSpc>
                <a:spcPct val="100000"/>
              </a:lnSpc>
              <a:spcBef>
                <a:spcPts val="95"/>
              </a:spcBef>
            </a:pPr>
            <a:r>
              <a:rPr lang="en-GB" sz="1400" b="1" spc="-10" dirty="0">
                <a:solidFill>
                  <a:srgbClr val="545454"/>
                </a:solidFill>
                <a:latin typeface="Montserrat"/>
                <a:cs typeface="Verdana"/>
              </a:rPr>
              <a:t>Announcement</a:t>
            </a:r>
            <a:r>
              <a:rPr lang="en-GB" sz="1400" b="1" spc="25" dirty="0">
                <a:solidFill>
                  <a:srgbClr val="545454"/>
                </a:solidFill>
                <a:latin typeface="Montserrat"/>
                <a:cs typeface="Verdana"/>
              </a:rPr>
              <a:t> </a:t>
            </a:r>
            <a:r>
              <a:rPr lang="en-GB" sz="1400" b="1" dirty="0">
                <a:solidFill>
                  <a:srgbClr val="545454"/>
                </a:solidFill>
                <a:latin typeface="Montserrat"/>
                <a:cs typeface="Verdana"/>
              </a:rPr>
              <a:t>of</a:t>
            </a:r>
            <a:r>
              <a:rPr lang="en-GB" sz="1400" b="1" spc="-15" dirty="0">
                <a:solidFill>
                  <a:srgbClr val="545454"/>
                </a:solidFill>
                <a:latin typeface="Montserrat"/>
                <a:cs typeface="Verdana"/>
              </a:rPr>
              <a:t> </a:t>
            </a:r>
            <a:r>
              <a:rPr lang="en-GB" sz="1400" b="1" dirty="0">
                <a:solidFill>
                  <a:srgbClr val="545454"/>
                </a:solidFill>
                <a:latin typeface="Montserrat"/>
                <a:cs typeface="Verdana"/>
              </a:rPr>
              <a:t>Awarding</a:t>
            </a:r>
            <a:r>
              <a:rPr lang="en-GB" sz="1400" b="1" spc="-30" dirty="0">
                <a:solidFill>
                  <a:srgbClr val="545454"/>
                </a:solidFill>
                <a:latin typeface="Montserrat"/>
                <a:cs typeface="Verdana"/>
              </a:rPr>
              <a:t> </a:t>
            </a:r>
            <a:r>
              <a:rPr lang="en-GB" sz="1400" b="1" spc="-10" dirty="0">
                <a:solidFill>
                  <a:srgbClr val="545454"/>
                </a:solidFill>
                <a:latin typeface="Montserrat"/>
                <a:cs typeface="Verdana"/>
              </a:rPr>
              <a:t>phase</a:t>
            </a:r>
            <a:endParaRPr lang="en-GB" sz="1400" b="1" spc="-10" dirty="0">
              <a:solidFill>
                <a:srgbClr val="545454"/>
              </a:solidFill>
              <a:latin typeface="Montserrat"/>
              <a:ea typeface="Verdana"/>
              <a:cs typeface="Verdana"/>
            </a:endParaRPr>
          </a:p>
        </p:txBody>
      </p:sp>
      <p:sp>
        <p:nvSpPr>
          <p:cNvPr id="43" name="Oval 42">
            <a:extLst>
              <a:ext uri="{FF2B5EF4-FFF2-40B4-BE49-F238E27FC236}">
                <a16:creationId xmlns:a16="http://schemas.microsoft.com/office/drawing/2014/main" id="{F4D1AAB0-2571-84CE-563E-3FBA91C16106}"/>
              </a:ext>
            </a:extLst>
          </p:cNvPr>
          <p:cNvSpPr/>
          <p:nvPr/>
        </p:nvSpPr>
        <p:spPr bwMode="gray">
          <a:xfrm>
            <a:off x="1482028" y="2560129"/>
            <a:ext cx="138430" cy="145020"/>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cxnSp>
        <p:nvCxnSpPr>
          <p:cNvPr id="45" name="Straight Connector 44">
            <a:extLst>
              <a:ext uri="{FF2B5EF4-FFF2-40B4-BE49-F238E27FC236}">
                <a16:creationId xmlns:a16="http://schemas.microsoft.com/office/drawing/2014/main" id="{925EC55A-4063-DBB2-619B-F28ED52A7D6B}"/>
              </a:ext>
            </a:extLst>
          </p:cNvPr>
          <p:cNvCxnSpPr>
            <a:cxnSpLocks/>
            <a:endCxn id="43" idx="2"/>
          </p:cNvCxnSpPr>
          <p:nvPr/>
        </p:nvCxnSpPr>
        <p:spPr>
          <a:xfrm flipV="1">
            <a:off x="1353758" y="2632639"/>
            <a:ext cx="128270" cy="4636"/>
          </a:xfrm>
          <a:prstGeom prst="line">
            <a:avLst/>
          </a:prstGeom>
          <a:ln w="12700">
            <a:solidFill>
              <a:srgbClr val="2A9E9B"/>
            </a:solidFill>
            <a:prstDash val="sysDash"/>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F20F9C9F-2ADE-1E35-6BB4-6774714706B4}"/>
              </a:ext>
            </a:extLst>
          </p:cNvPr>
          <p:cNvSpPr/>
          <p:nvPr/>
        </p:nvSpPr>
        <p:spPr bwMode="gray">
          <a:xfrm>
            <a:off x="1471153" y="4683671"/>
            <a:ext cx="138430" cy="145020"/>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cxnSp>
        <p:nvCxnSpPr>
          <p:cNvPr id="91" name="Straight Connector 90">
            <a:extLst>
              <a:ext uri="{FF2B5EF4-FFF2-40B4-BE49-F238E27FC236}">
                <a16:creationId xmlns:a16="http://schemas.microsoft.com/office/drawing/2014/main" id="{FE288E90-7FE3-12DA-359B-3918401C2E25}"/>
              </a:ext>
            </a:extLst>
          </p:cNvPr>
          <p:cNvCxnSpPr>
            <a:cxnSpLocks/>
            <a:endCxn id="90" idx="2"/>
          </p:cNvCxnSpPr>
          <p:nvPr/>
        </p:nvCxnSpPr>
        <p:spPr>
          <a:xfrm flipV="1">
            <a:off x="1342883" y="4756181"/>
            <a:ext cx="128270" cy="4636"/>
          </a:xfrm>
          <a:prstGeom prst="line">
            <a:avLst/>
          </a:prstGeom>
          <a:ln w="12700">
            <a:solidFill>
              <a:srgbClr val="2A9E9B"/>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ED55168-90F9-8422-0FEB-46362C496FEF}"/>
              </a:ext>
            </a:extLst>
          </p:cNvPr>
          <p:cNvSpPr/>
          <p:nvPr/>
        </p:nvSpPr>
        <p:spPr>
          <a:xfrm>
            <a:off x="854302" y="1702591"/>
            <a:ext cx="6516436" cy="4279421"/>
          </a:xfrm>
          <a:prstGeom prst="rect">
            <a:avLst/>
          </a:prstGeom>
          <a:noFill/>
          <a:ln w="28575">
            <a:solidFill>
              <a:srgbClr val="2A9E9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9623210-BE0C-6706-D1BD-82EA4E52A315}"/>
              </a:ext>
            </a:extLst>
          </p:cNvPr>
          <p:cNvSpPr/>
          <p:nvPr/>
        </p:nvSpPr>
        <p:spPr>
          <a:xfrm>
            <a:off x="955993" y="2448692"/>
            <a:ext cx="354223" cy="354223"/>
          </a:xfrm>
          <a:prstGeom prst="ellipse">
            <a:avLst/>
          </a:prstGeom>
          <a:solidFill>
            <a:schemeClr val="bg1"/>
          </a:solidFill>
          <a:ln w="28575">
            <a:solidFill>
              <a:srgbClr val="2A9E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2A62419-CD22-FC9F-5478-42119FA87D50}"/>
              </a:ext>
            </a:extLst>
          </p:cNvPr>
          <p:cNvSpPr/>
          <p:nvPr/>
        </p:nvSpPr>
        <p:spPr>
          <a:xfrm>
            <a:off x="960941" y="4579069"/>
            <a:ext cx="354223" cy="354223"/>
          </a:xfrm>
          <a:prstGeom prst="ellipse">
            <a:avLst/>
          </a:prstGeom>
          <a:solidFill>
            <a:schemeClr val="bg1"/>
          </a:solidFill>
          <a:ln w="28575">
            <a:solidFill>
              <a:srgbClr val="2A9E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DD93EC5-8AA9-1AEB-28AE-E25BDB17ABD5}"/>
              </a:ext>
            </a:extLst>
          </p:cNvPr>
          <p:cNvSpPr/>
          <p:nvPr/>
        </p:nvSpPr>
        <p:spPr>
          <a:xfrm>
            <a:off x="952237" y="4046193"/>
            <a:ext cx="354223" cy="354223"/>
          </a:xfrm>
          <a:prstGeom prst="ellipse">
            <a:avLst/>
          </a:prstGeom>
          <a:solidFill>
            <a:schemeClr val="bg1"/>
          </a:solidFill>
          <a:ln w="28575">
            <a:solidFill>
              <a:srgbClr val="00A2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2DF"/>
              </a:solidFill>
            </a:endParaRPr>
          </a:p>
        </p:txBody>
      </p:sp>
      <p:sp>
        <p:nvSpPr>
          <p:cNvPr id="36" name="Oval 35">
            <a:extLst>
              <a:ext uri="{FF2B5EF4-FFF2-40B4-BE49-F238E27FC236}">
                <a16:creationId xmlns:a16="http://schemas.microsoft.com/office/drawing/2014/main" id="{86D20196-89A8-7E2C-44CB-3D946750905C}"/>
              </a:ext>
            </a:extLst>
          </p:cNvPr>
          <p:cNvSpPr/>
          <p:nvPr/>
        </p:nvSpPr>
        <p:spPr>
          <a:xfrm>
            <a:off x="1030221" y="3678783"/>
            <a:ext cx="208030" cy="208030"/>
          </a:xfrm>
          <a:prstGeom prst="ellipse">
            <a:avLst/>
          </a:prstGeom>
          <a:solidFill>
            <a:schemeClr val="bg1"/>
          </a:solidFill>
          <a:ln w="28575">
            <a:solidFill>
              <a:srgbClr val="E15E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2DF"/>
              </a:solidFill>
            </a:endParaRPr>
          </a:p>
        </p:txBody>
      </p:sp>
      <p:sp>
        <p:nvSpPr>
          <p:cNvPr id="37" name="Oval 36">
            <a:extLst>
              <a:ext uri="{FF2B5EF4-FFF2-40B4-BE49-F238E27FC236}">
                <a16:creationId xmlns:a16="http://schemas.microsoft.com/office/drawing/2014/main" id="{E63107F9-EBB9-E353-73D6-1072E1664E29}"/>
              </a:ext>
            </a:extLst>
          </p:cNvPr>
          <p:cNvSpPr/>
          <p:nvPr/>
        </p:nvSpPr>
        <p:spPr bwMode="gray">
          <a:xfrm>
            <a:off x="1068838" y="3342311"/>
            <a:ext cx="138430" cy="145020"/>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38" name="Oval 37">
            <a:extLst>
              <a:ext uri="{FF2B5EF4-FFF2-40B4-BE49-F238E27FC236}">
                <a16:creationId xmlns:a16="http://schemas.microsoft.com/office/drawing/2014/main" id="{DDE850F0-3FF1-8380-9F14-BA2BA4798FED}"/>
              </a:ext>
            </a:extLst>
          </p:cNvPr>
          <p:cNvSpPr/>
          <p:nvPr/>
        </p:nvSpPr>
        <p:spPr bwMode="gray">
          <a:xfrm>
            <a:off x="1068838" y="3059856"/>
            <a:ext cx="138430" cy="145020"/>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39" name="Oval 38">
            <a:extLst>
              <a:ext uri="{FF2B5EF4-FFF2-40B4-BE49-F238E27FC236}">
                <a16:creationId xmlns:a16="http://schemas.microsoft.com/office/drawing/2014/main" id="{E47D7740-2CDF-FE82-6C14-24233984EE75}"/>
              </a:ext>
            </a:extLst>
          </p:cNvPr>
          <p:cNvSpPr/>
          <p:nvPr/>
        </p:nvSpPr>
        <p:spPr bwMode="gray">
          <a:xfrm>
            <a:off x="1062310" y="5279095"/>
            <a:ext cx="138430" cy="145020"/>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42" name="Oval 41">
            <a:extLst>
              <a:ext uri="{FF2B5EF4-FFF2-40B4-BE49-F238E27FC236}">
                <a16:creationId xmlns:a16="http://schemas.microsoft.com/office/drawing/2014/main" id="{9D6E51D5-E65B-3D23-E561-F731BE4A707D}"/>
              </a:ext>
            </a:extLst>
          </p:cNvPr>
          <p:cNvSpPr/>
          <p:nvPr/>
        </p:nvSpPr>
        <p:spPr>
          <a:xfrm>
            <a:off x="1034038" y="1856824"/>
            <a:ext cx="208030" cy="208030"/>
          </a:xfrm>
          <a:prstGeom prst="ellipse">
            <a:avLst/>
          </a:prstGeom>
          <a:solidFill>
            <a:schemeClr val="bg1"/>
          </a:solidFill>
          <a:ln w="28575">
            <a:solidFill>
              <a:srgbClr val="E15E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2DF"/>
              </a:solidFill>
            </a:endParaRPr>
          </a:p>
        </p:txBody>
      </p:sp>
      <p:sp>
        <p:nvSpPr>
          <p:cNvPr id="71" name="Rectangle 70">
            <a:extLst>
              <a:ext uri="{FF2B5EF4-FFF2-40B4-BE49-F238E27FC236}">
                <a16:creationId xmlns:a16="http://schemas.microsoft.com/office/drawing/2014/main" id="{8BDD6E49-5B06-FF80-664A-56D5B1072CCB}"/>
              </a:ext>
            </a:extLst>
          </p:cNvPr>
          <p:cNvSpPr/>
          <p:nvPr/>
        </p:nvSpPr>
        <p:spPr>
          <a:xfrm>
            <a:off x="7539658" y="1717304"/>
            <a:ext cx="4082071" cy="4279421"/>
          </a:xfrm>
          <a:prstGeom prst="rect">
            <a:avLst/>
          </a:prstGeom>
          <a:noFill/>
          <a:ln w="28575">
            <a:solidFill>
              <a:srgbClr val="2A9E9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27">
            <a:extLst>
              <a:ext uri="{FF2B5EF4-FFF2-40B4-BE49-F238E27FC236}">
                <a16:creationId xmlns:a16="http://schemas.microsoft.com/office/drawing/2014/main" id="{1C44B52B-B45A-96BD-A0A3-EC860AC44FEB}"/>
              </a:ext>
            </a:extLst>
          </p:cNvPr>
          <p:cNvCxnSpPr>
            <a:cxnSpLocks/>
          </p:cNvCxnSpPr>
          <p:nvPr/>
        </p:nvCxnSpPr>
        <p:spPr>
          <a:xfrm>
            <a:off x="519827" y="861273"/>
            <a:ext cx="11101902" cy="0"/>
          </a:xfrm>
          <a:prstGeom prst="line">
            <a:avLst/>
          </a:prstGeom>
          <a:ln w="25400"/>
        </p:spPr>
        <p:style>
          <a:lnRef idx="2">
            <a:schemeClr val="accent4"/>
          </a:lnRef>
          <a:fillRef idx="0">
            <a:schemeClr val="accent4"/>
          </a:fillRef>
          <a:effectRef idx="1">
            <a:schemeClr val="accent4"/>
          </a:effectRef>
          <a:fontRef idx="minor">
            <a:schemeClr val="tx1"/>
          </a:fontRef>
        </p:style>
      </p:cxnSp>
      <p:sp>
        <p:nvSpPr>
          <p:cNvPr id="86" name="object 94">
            <a:extLst>
              <a:ext uri="{FF2B5EF4-FFF2-40B4-BE49-F238E27FC236}">
                <a16:creationId xmlns:a16="http://schemas.microsoft.com/office/drawing/2014/main" id="{3F2BE1CA-702D-86FA-0AAC-F477D0A1A4AE}"/>
              </a:ext>
            </a:extLst>
          </p:cNvPr>
          <p:cNvSpPr txBox="1"/>
          <p:nvPr/>
        </p:nvSpPr>
        <p:spPr>
          <a:xfrm>
            <a:off x="7585275" y="1876045"/>
            <a:ext cx="3929392" cy="4064574"/>
          </a:xfrm>
          <a:prstGeom prst="rect">
            <a:avLst/>
          </a:prstGeom>
          <a:ln w="9144">
            <a:noFill/>
          </a:ln>
        </p:spPr>
        <p:txBody>
          <a:bodyPr vert="horz" wrap="square" lIns="0" tIns="1905" rIns="0" bIns="0" rtlCol="0" anchor="t">
            <a:spAutoFit/>
          </a:bodyPr>
          <a:lstStyle/>
          <a:p>
            <a:pPr marL="228600" indent="-152400">
              <a:buAutoNum type="arabicPeriod"/>
              <a:tabLst>
                <a:tab pos="228600" algn="l"/>
              </a:tabLst>
            </a:pPr>
            <a:r>
              <a:rPr sz="1200" b="1" spc="-10" dirty="0">
                <a:solidFill>
                  <a:srgbClr val="545454"/>
                </a:solidFill>
                <a:latin typeface="Montserrat" panose="00000500000000000000" pitchFamily="2" charset="0"/>
                <a:cs typeface="Verdana"/>
              </a:rPr>
              <a:t>Principles:</a:t>
            </a:r>
            <a:endParaRPr sz="1200" b="1" dirty="0">
              <a:solidFill>
                <a:srgbClr val="545454"/>
              </a:solidFill>
              <a:latin typeface="Montserrat" panose="00000500000000000000" pitchFamily="2" charset="0"/>
              <a:cs typeface="Verdana"/>
            </a:endParaRPr>
          </a:p>
          <a:p>
            <a:pPr marL="248285" marR="23495" lvl="1" indent="-172720">
              <a:buSzPct val="83333"/>
              <a:buChar char="-"/>
              <a:tabLst>
                <a:tab pos="248285" algn="l"/>
              </a:tabLst>
            </a:pPr>
            <a:r>
              <a:rPr sz="1200" dirty="0">
                <a:solidFill>
                  <a:srgbClr val="545454"/>
                </a:solidFill>
                <a:latin typeface="Montserrat" panose="00000500000000000000" pitchFamily="2" charset="0"/>
                <a:cs typeface="Verdana"/>
              </a:rPr>
              <a:t>Technical</a:t>
            </a:r>
            <a:r>
              <a:rPr sz="1200" spc="5" dirty="0">
                <a:solidFill>
                  <a:srgbClr val="545454"/>
                </a:solidFill>
                <a:latin typeface="Montserrat" panose="00000500000000000000" pitchFamily="2" charset="0"/>
                <a:cs typeface="Verdana"/>
              </a:rPr>
              <a:t> </a:t>
            </a:r>
            <a:r>
              <a:rPr sz="1200" spc="-10" dirty="0">
                <a:solidFill>
                  <a:srgbClr val="545454"/>
                </a:solidFill>
                <a:latin typeface="Montserrat" panose="00000500000000000000" pitchFamily="2" charset="0"/>
                <a:cs typeface="Verdana"/>
              </a:rPr>
              <a:t>documentation</a:t>
            </a:r>
            <a:r>
              <a:rPr lang="en-US" sz="1200" spc="-10" dirty="0">
                <a:solidFill>
                  <a:srgbClr val="545454"/>
                </a:solidFill>
                <a:latin typeface="Montserrat" panose="00000500000000000000" pitchFamily="2" charset="0"/>
                <a:cs typeface="Verdana"/>
              </a:rPr>
              <a:t>, but not </a:t>
            </a:r>
            <a:r>
              <a:rPr sz="1200" dirty="0">
                <a:solidFill>
                  <a:srgbClr val="545454"/>
                </a:solidFill>
                <a:latin typeface="Montserrat" panose="00000500000000000000" pitchFamily="2" charset="0"/>
                <a:cs typeface="Verdana"/>
              </a:rPr>
              <a:t>at</a:t>
            </a:r>
            <a:r>
              <a:rPr sz="1200" spc="-30" dirty="0">
                <a:solidFill>
                  <a:srgbClr val="545454"/>
                </a:solidFill>
                <a:latin typeface="Montserrat" panose="00000500000000000000" pitchFamily="2" charset="0"/>
                <a:cs typeface="Verdana"/>
              </a:rPr>
              <a:t> </a:t>
            </a:r>
            <a:r>
              <a:rPr sz="1200" spc="-25" dirty="0">
                <a:solidFill>
                  <a:srgbClr val="545454"/>
                </a:solidFill>
                <a:latin typeface="Montserrat" panose="00000500000000000000" pitchFamily="2" charset="0"/>
                <a:cs typeface="Verdana"/>
              </a:rPr>
              <a:t>the </a:t>
            </a:r>
            <a:r>
              <a:rPr sz="1200" dirty="0">
                <a:solidFill>
                  <a:srgbClr val="545454"/>
                </a:solidFill>
                <a:latin typeface="Montserrat" panose="00000500000000000000" pitchFamily="2" charset="0"/>
                <a:cs typeface="Verdana"/>
              </a:rPr>
              <a:t>level</a:t>
            </a:r>
            <a:r>
              <a:rPr sz="1200" spc="-25" dirty="0">
                <a:solidFill>
                  <a:srgbClr val="545454"/>
                </a:solidFill>
                <a:latin typeface="Montserrat" panose="00000500000000000000" pitchFamily="2" charset="0"/>
                <a:cs typeface="Verdana"/>
              </a:rPr>
              <a:t> </a:t>
            </a:r>
            <a:r>
              <a:rPr sz="1200" dirty="0">
                <a:solidFill>
                  <a:srgbClr val="545454"/>
                </a:solidFill>
                <a:latin typeface="Montserrat" panose="00000500000000000000" pitchFamily="2" charset="0"/>
                <a:cs typeface="Verdana"/>
              </a:rPr>
              <a:t>of</a:t>
            </a:r>
            <a:r>
              <a:rPr sz="1200" spc="-30" dirty="0">
                <a:solidFill>
                  <a:srgbClr val="545454"/>
                </a:solidFill>
                <a:latin typeface="Montserrat" panose="00000500000000000000" pitchFamily="2" charset="0"/>
                <a:cs typeface="Verdana"/>
              </a:rPr>
              <a:t> </a:t>
            </a:r>
            <a:r>
              <a:rPr sz="1200" dirty="0">
                <a:solidFill>
                  <a:srgbClr val="545454"/>
                </a:solidFill>
                <a:latin typeface="Montserrat" panose="00000500000000000000" pitchFamily="2" charset="0"/>
                <a:cs typeface="Verdana"/>
              </a:rPr>
              <a:t>the</a:t>
            </a:r>
            <a:r>
              <a:rPr sz="1200" spc="-30" dirty="0">
                <a:solidFill>
                  <a:srgbClr val="545454"/>
                </a:solidFill>
                <a:latin typeface="Montserrat" panose="00000500000000000000" pitchFamily="2" charset="0"/>
                <a:cs typeface="Verdana"/>
              </a:rPr>
              <a:t> </a:t>
            </a:r>
            <a:r>
              <a:rPr sz="1200" dirty="0">
                <a:solidFill>
                  <a:srgbClr val="545454"/>
                </a:solidFill>
                <a:latin typeface="Montserrat" panose="00000500000000000000" pitchFamily="2" charset="0"/>
                <a:cs typeface="Verdana"/>
              </a:rPr>
              <a:t>first</a:t>
            </a:r>
            <a:r>
              <a:rPr sz="1200" spc="-25" dirty="0">
                <a:solidFill>
                  <a:srgbClr val="545454"/>
                </a:solidFill>
                <a:latin typeface="Montserrat" panose="00000500000000000000" pitchFamily="2" charset="0"/>
                <a:cs typeface="Verdana"/>
              </a:rPr>
              <a:t> </a:t>
            </a:r>
            <a:r>
              <a:rPr sz="1200" dirty="0">
                <a:solidFill>
                  <a:srgbClr val="545454"/>
                </a:solidFill>
                <a:latin typeface="Montserrat" panose="00000500000000000000" pitchFamily="2" charset="0"/>
                <a:cs typeface="Verdana"/>
              </a:rPr>
              <a:t>interim</a:t>
            </a:r>
            <a:r>
              <a:rPr sz="1200" spc="-20" dirty="0">
                <a:solidFill>
                  <a:srgbClr val="545454"/>
                </a:solidFill>
                <a:latin typeface="Montserrat" panose="00000500000000000000" pitchFamily="2" charset="0"/>
                <a:cs typeface="Verdana"/>
              </a:rPr>
              <a:t> </a:t>
            </a:r>
            <a:r>
              <a:rPr sz="1200" spc="-10" dirty="0">
                <a:solidFill>
                  <a:srgbClr val="545454"/>
                </a:solidFill>
                <a:latin typeface="Montserrat" panose="00000500000000000000" pitchFamily="2" charset="0"/>
                <a:cs typeface="Verdana"/>
              </a:rPr>
              <a:t>design</a:t>
            </a:r>
            <a:r>
              <a:rPr lang="en-US" sz="1200" spc="-10" dirty="0">
                <a:solidFill>
                  <a:srgbClr val="545454"/>
                </a:solidFill>
                <a:latin typeface="Montserrat" panose="00000500000000000000" pitchFamily="2" charset="0"/>
                <a:cs typeface="Verdana"/>
              </a:rPr>
              <a:t> (different level of detail for initial bid and BAFO);</a:t>
            </a:r>
            <a:endParaRPr sz="1200" dirty="0">
              <a:solidFill>
                <a:srgbClr val="545454"/>
              </a:solidFill>
              <a:latin typeface="Montserrat" panose="00000500000000000000" pitchFamily="2" charset="0"/>
              <a:cs typeface="Verdana"/>
            </a:endParaRPr>
          </a:p>
          <a:p>
            <a:pPr marL="248285" marR="234315" lvl="1" indent="-172720">
              <a:buSzPct val="83333"/>
              <a:buChar char="-"/>
              <a:tabLst>
                <a:tab pos="248285" algn="l"/>
              </a:tabLst>
            </a:pPr>
            <a:r>
              <a:rPr sz="1200" dirty="0">
                <a:solidFill>
                  <a:srgbClr val="545454"/>
                </a:solidFill>
                <a:latin typeface="Montserrat" panose="00000500000000000000" pitchFamily="2" charset="0"/>
                <a:cs typeface="Verdana"/>
              </a:rPr>
              <a:t>Bid</a:t>
            </a:r>
            <a:r>
              <a:rPr sz="1200" spc="-55" dirty="0">
                <a:solidFill>
                  <a:srgbClr val="545454"/>
                </a:solidFill>
                <a:latin typeface="Montserrat" panose="00000500000000000000" pitchFamily="2" charset="0"/>
                <a:cs typeface="Verdana"/>
              </a:rPr>
              <a:t> </a:t>
            </a:r>
            <a:r>
              <a:rPr sz="1200" dirty="0">
                <a:solidFill>
                  <a:srgbClr val="545454"/>
                </a:solidFill>
                <a:latin typeface="Montserrat" panose="00000500000000000000" pitchFamily="2" charset="0"/>
                <a:cs typeface="Verdana"/>
              </a:rPr>
              <a:t>improvement</a:t>
            </a:r>
            <a:r>
              <a:rPr sz="1200" spc="-45" dirty="0">
                <a:solidFill>
                  <a:srgbClr val="545454"/>
                </a:solidFill>
                <a:latin typeface="Montserrat" panose="00000500000000000000" pitchFamily="2" charset="0"/>
                <a:cs typeface="Verdana"/>
              </a:rPr>
              <a:t> </a:t>
            </a:r>
            <a:r>
              <a:rPr sz="1200" dirty="0">
                <a:solidFill>
                  <a:srgbClr val="545454"/>
                </a:solidFill>
                <a:latin typeface="Montserrat" panose="00000500000000000000" pitchFamily="2" charset="0"/>
                <a:cs typeface="Verdana"/>
              </a:rPr>
              <a:t>process</a:t>
            </a:r>
            <a:r>
              <a:rPr sz="1200" spc="-35" dirty="0">
                <a:solidFill>
                  <a:srgbClr val="545454"/>
                </a:solidFill>
                <a:latin typeface="Montserrat" panose="00000500000000000000" pitchFamily="2" charset="0"/>
                <a:cs typeface="Verdana"/>
              </a:rPr>
              <a:t> </a:t>
            </a:r>
            <a:r>
              <a:rPr sz="1200" spc="-25" dirty="0">
                <a:solidFill>
                  <a:srgbClr val="545454"/>
                </a:solidFill>
                <a:latin typeface="Montserrat" panose="00000500000000000000" pitchFamily="2" charset="0"/>
                <a:cs typeface="Verdana"/>
              </a:rPr>
              <a:t>via </a:t>
            </a:r>
            <a:r>
              <a:rPr sz="1200" spc="-10" dirty="0">
                <a:solidFill>
                  <a:srgbClr val="545454"/>
                </a:solidFill>
                <a:latin typeface="Montserrat" panose="00000500000000000000" pitchFamily="2" charset="0"/>
                <a:cs typeface="Verdana"/>
              </a:rPr>
              <a:t>negotiations;</a:t>
            </a:r>
            <a:endParaRPr sz="1200" dirty="0">
              <a:solidFill>
                <a:srgbClr val="545454"/>
              </a:solidFill>
              <a:latin typeface="Montserrat" panose="00000500000000000000" pitchFamily="2" charset="0"/>
              <a:cs typeface="Verdana"/>
            </a:endParaRPr>
          </a:p>
          <a:p>
            <a:pPr marL="248285" lvl="1" indent="-172085">
              <a:buSzPct val="83333"/>
              <a:buChar char="-"/>
              <a:tabLst>
                <a:tab pos="248285" algn="l"/>
              </a:tabLst>
            </a:pPr>
            <a:r>
              <a:rPr lang="en-US" sz="1200" dirty="0">
                <a:solidFill>
                  <a:srgbClr val="545454"/>
                </a:solidFill>
                <a:latin typeface="Montserrat" panose="00000500000000000000" pitchFamily="2" charset="0"/>
                <a:cs typeface="Verdana"/>
              </a:rPr>
              <a:t>Price is fixed at </a:t>
            </a:r>
            <a:r>
              <a:rPr sz="1200" spc="-20" dirty="0">
                <a:solidFill>
                  <a:srgbClr val="545454"/>
                </a:solidFill>
                <a:latin typeface="Montserrat" panose="00000500000000000000" pitchFamily="2" charset="0"/>
                <a:cs typeface="Verdana"/>
              </a:rPr>
              <a:t>BAFO;</a:t>
            </a:r>
            <a:endParaRPr lang="en-US" sz="1200" dirty="0">
              <a:solidFill>
                <a:srgbClr val="545454"/>
              </a:solidFill>
              <a:latin typeface="Montserrat" panose="00000500000000000000" pitchFamily="2" charset="0"/>
              <a:cs typeface="Verdana"/>
            </a:endParaRPr>
          </a:p>
          <a:p>
            <a:pPr marL="248285" lvl="1" indent="-172720">
              <a:buSzPct val="83333"/>
              <a:buChar char="-"/>
              <a:tabLst>
                <a:tab pos="248285" algn="l"/>
              </a:tabLst>
            </a:pPr>
            <a:r>
              <a:rPr lang="en-US" sz="1200" dirty="0">
                <a:solidFill>
                  <a:srgbClr val="545454"/>
                </a:solidFill>
                <a:latin typeface="Montserrat"/>
                <a:cs typeface="Verdana"/>
              </a:rPr>
              <a:t>Final</a:t>
            </a:r>
            <a:r>
              <a:rPr lang="en-US" sz="1200" spc="-35" dirty="0">
                <a:solidFill>
                  <a:srgbClr val="545454"/>
                </a:solidFill>
                <a:latin typeface="Montserrat"/>
                <a:cs typeface="Verdana"/>
              </a:rPr>
              <a:t> </a:t>
            </a:r>
            <a:r>
              <a:rPr lang="en-US" sz="1200" dirty="0">
                <a:solidFill>
                  <a:srgbClr val="545454"/>
                </a:solidFill>
                <a:latin typeface="Montserrat"/>
                <a:cs typeface="Verdana"/>
              </a:rPr>
              <a:t>project</a:t>
            </a:r>
            <a:r>
              <a:rPr lang="en-US" sz="1200" spc="-30" dirty="0">
                <a:solidFill>
                  <a:srgbClr val="545454"/>
                </a:solidFill>
                <a:latin typeface="Montserrat"/>
                <a:cs typeface="Verdana"/>
              </a:rPr>
              <a:t> </a:t>
            </a:r>
            <a:r>
              <a:rPr lang="en-US" sz="1200" dirty="0">
                <a:solidFill>
                  <a:srgbClr val="545454"/>
                </a:solidFill>
                <a:latin typeface="Montserrat"/>
                <a:cs typeface="Verdana"/>
              </a:rPr>
              <a:t>design</a:t>
            </a:r>
            <a:r>
              <a:rPr lang="en-US" sz="1200" spc="-25" dirty="0">
                <a:solidFill>
                  <a:srgbClr val="545454"/>
                </a:solidFill>
                <a:latin typeface="Montserrat"/>
                <a:cs typeface="Verdana"/>
              </a:rPr>
              <a:t> </a:t>
            </a:r>
            <a:r>
              <a:rPr lang="en-US" sz="1200" dirty="0">
                <a:solidFill>
                  <a:srgbClr val="545454"/>
                </a:solidFill>
                <a:latin typeface="Montserrat"/>
                <a:cs typeface="Verdana"/>
              </a:rPr>
              <a:t>based</a:t>
            </a:r>
            <a:r>
              <a:rPr lang="en-US" sz="1200" spc="-30" dirty="0">
                <a:solidFill>
                  <a:srgbClr val="545454"/>
                </a:solidFill>
                <a:latin typeface="Montserrat"/>
                <a:cs typeface="Verdana"/>
              </a:rPr>
              <a:t> </a:t>
            </a:r>
            <a:r>
              <a:rPr lang="en-US" sz="1200" dirty="0">
                <a:solidFill>
                  <a:srgbClr val="545454"/>
                </a:solidFill>
                <a:latin typeface="Montserrat"/>
                <a:cs typeface="Verdana"/>
              </a:rPr>
              <a:t>on</a:t>
            </a:r>
            <a:r>
              <a:rPr lang="en-US" sz="1200" spc="-35" dirty="0">
                <a:solidFill>
                  <a:srgbClr val="545454"/>
                </a:solidFill>
                <a:latin typeface="Montserrat"/>
                <a:cs typeface="Verdana"/>
              </a:rPr>
              <a:t> </a:t>
            </a:r>
            <a:r>
              <a:rPr lang="en-US" sz="1200" spc="-25" dirty="0">
                <a:solidFill>
                  <a:srgbClr val="545454"/>
                </a:solidFill>
                <a:latin typeface="Montserrat"/>
                <a:cs typeface="Verdana"/>
              </a:rPr>
              <a:t>the </a:t>
            </a:r>
            <a:r>
              <a:rPr lang="en-US" sz="1200" dirty="0">
                <a:solidFill>
                  <a:srgbClr val="545454"/>
                </a:solidFill>
                <a:latin typeface="Montserrat"/>
                <a:cs typeface="Verdana"/>
              </a:rPr>
              <a:t>technical</a:t>
            </a:r>
            <a:r>
              <a:rPr lang="en-US" sz="1200" spc="-55" dirty="0">
                <a:solidFill>
                  <a:srgbClr val="545454"/>
                </a:solidFill>
                <a:latin typeface="Montserrat"/>
                <a:cs typeface="Verdana"/>
              </a:rPr>
              <a:t> </a:t>
            </a:r>
            <a:r>
              <a:rPr lang="en-US" sz="1200" dirty="0">
                <a:solidFill>
                  <a:srgbClr val="545454"/>
                </a:solidFill>
                <a:latin typeface="Montserrat"/>
                <a:cs typeface="Verdana"/>
              </a:rPr>
              <a:t>design</a:t>
            </a:r>
            <a:r>
              <a:rPr lang="en-US" sz="1200" spc="-60" dirty="0">
                <a:solidFill>
                  <a:srgbClr val="545454"/>
                </a:solidFill>
                <a:latin typeface="Montserrat"/>
                <a:cs typeface="Verdana"/>
              </a:rPr>
              <a:t> </a:t>
            </a:r>
            <a:r>
              <a:rPr lang="en-US" sz="1200" spc="-10" dirty="0">
                <a:solidFill>
                  <a:srgbClr val="545454"/>
                </a:solidFill>
                <a:latin typeface="Montserrat"/>
                <a:cs typeface="Verdana"/>
              </a:rPr>
              <a:t>submitted.</a:t>
            </a:r>
            <a:endParaRPr lang="lv-LV" sz="1200" spc="-10" dirty="0">
              <a:solidFill>
                <a:srgbClr val="545454"/>
              </a:solidFill>
              <a:latin typeface="Montserrat"/>
              <a:cs typeface="Verdana"/>
            </a:endParaRPr>
          </a:p>
          <a:p>
            <a:pPr marL="248285" lvl="1" indent="-172720">
              <a:buSzPct val="83333"/>
              <a:buChar char="-"/>
              <a:tabLst>
                <a:tab pos="248285" algn="l"/>
              </a:tabLst>
            </a:pPr>
            <a:endParaRPr lang="en-US" sz="1200" dirty="0">
              <a:solidFill>
                <a:srgbClr val="545454"/>
              </a:solidFill>
              <a:latin typeface="Montserrat"/>
              <a:cs typeface="Verdana"/>
            </a:endParaRPr>
          </a:p>
          <a:p>
            <a:pPr marL="228600" indent="-152400">
              <a:buAutoNum type="arabicPeriod" startAt="2"/>
              <a:tabLst>
                <a:tab pos="228600" algn="l"/>
              </a:tabLst>
            </a:pPr>
            <a:r>
              <a:rPr sz="1200" b="1" dirty="0">
                <a:solidFill>
                  <a:srgbClr val="545454"/>
                </a:solidFill>
                <a:latin typeface="Montserrat" panose="00000500000000000000" pitchFamily="2" charset="0"/>
                <a:cs typeface="Verdana"/>
              </a:rPr>
              <a:t>Initial</a:t>
            </a:r>
            <a:r>
              <a:rPr sz="1200" b="1" spc="-40" dirty="0">
                <a:solidFill>
                  <a:srgbClr val="545454"/>
                </a:solidFill>
                <a:latin typeface="Montserrat" panose="00000500000000000000" pitchFamily="2" charset="0"/>
                <a:cs typeface="Verdana"/>
              </a:rPr>
              <a:t> </a:t>
            </a:r>
            <a:r>
              <a:rPr sz="1200" b="1" spc="-10" dirty="0">
                <a:solidFill>
                  <a:srgbClr val="545454"/>
                </a:solidFill>
                <a:latin typeface="Montserrat" panose="00000500000000000000" pitchFamily="2" charset="0"/>
                <a:cs typeface="Verdana"/>
              </a:rPr>
              <a:t>offer</a:t>
            </a:r>
            <a:r>
              <a:rPr sz="1200" spc="-10" dirty="0">
                <a:solidFill>
                  <a:srgbClr val="545454"/>
                </a:solidFill>
                <a:latin typeface="Montserrat" panose="00000500000000000000" pitchFamily="2" charset="0"/>
                <a:cs typeface="Verdana"/>
              </a:rPr>
              <a:t>:</a:t>
            </a:r>
            <a:endParaRPr sz="1200" dirty="0">
              <a:solidFill>
                <a:srgbClr val="545454"/>
              </a:solidFill>
              <a:latin typeface="Montserrat" panose="00000500000000000000" pitchFamily="2" charset="0"/>
              <a:cs typeface="Verdana"/>
            </a:endParaRPr>
          </a:p>
          <a:p>
            <a:pPr marL="248285" lvl="1" indent="-172085">
              <a:buSzPct val="83333"/>
              <a:buChar char="-"/>
              <a:tabLst>
                <a:tab pos="248285" algn="l"/>
              </a:tabLst>
            </a:pPr>
            <a:r>
              <a:rPr sz="1200" dirty="0">
                <a:solidFill>
                  <a:srgbClr val="545454"/>
                </a:solidFill>
                <a:latin typeface="Montserrat" panose="00000500000000000000" pitchFamily="2" charset="0"/>
                <a:cs typeface="Verdana"/>
              </a:rPr>
              <a:t>Technical</a:t>
            </a:r>
            <a:r>
              <a:rPr sz="1200" spc="-55" dirty="0">
                <a:solidFill>
                  <a:srgbClr val="545454"/>
                </a:solidFill>
                <a:latin typeface="Montserrat" panose="00000500000000000000" pitchFamily="2" charset="0"/>
                <a:cs typeface="Verdana"/>
              </a:rPr>
              <a:t> </a:t>
            </a:r>
            <a:r>
              <a:rPr sz="1200" spc="-10" dirty="0">
                <a:solidFill>
                  <a:srgbClr val="545454"/>
                </a:solidFill>
                <a:latin typeface="Montserrat" panose="00000500000000000000" pitchFamily="2" charset="0"/>
                <a:cs typeface="Verdana"/>
              </a:rPr>
              <a:t>design;</a:t>
            </a:r>
            <a:endParaRPr sz="1200" dirty="0">
              <a:solidFill>
                <a:srgbClr val="545454"/>
              </a:solidFill>
              <a:latin typeface="Montserrat" panose="00000500000000000000" pitchFamily="2" charset="0"/>
              <a:cs typeface="Verdana"/>
            </a:endParaRPr>
          </a:p>
          <a:p>
            <a:pPr marL="248285" lvl="1" indent="-172085">
              <a:buSzPct val="83333"/>
              <a:buChar char="-"/>
              <a:tabLst>
                <a:tab pos="248285" algn="l"/>
              </a:tabLst>
            </a:pPr>
            <a:r>
              <a:rPr sz="1200" dirty="0">
                <a:solidFill>
                  <a:srgbClr val="545454"/>
                </a:solidFill>
                <a:latin typeface="Montserrat" panose="00000500000000000000" pitchFamily="2" charset="0"/>
                <a:cs typeface="Verdana"/>
              </a:rPr>
              <a:t>Financial</a:t>
            </a:r>
            <a:r>
              <a:rPr sz="1200" spc="-60" dirty="0">
                <a:solidFill>
                  <a:srgbClr val="545454"/>
                </a:solidFill>
                <a:latin typeface="Montserrat" panose="00000500000000000000" pitchFamily="2" charset="0"/>
                <a:cs typeface="Verdana"/>
              </a:rPr>
              <a:t> </a:t>
            </a:r>
            <a:r>
              <a:rPr sz="1200" spc="-10" dirty="0">
                <a:solidFill>
                  <a:srgbClr val="545454"/>
                </a:solidFill>
                <a:latin typeface="Montserrat" panose="00000500000000000000" pitchFamily="2" charset="0"/>
                <a:cs typeface="Verdana"/>
              </a:rPr>
              <a:t>model;</a:t>
            </a:r>
            <a:endParaRPr sz="1200" dirty="0">
              <a:solidFill>
                <a:srgbClr val="545454"/>
              </a:solidFill>
              <a:latin typeface="Montserrat" panose="00000500000000000000" pitchFamily="2" charset="0"/>
              <a:cs typeface="Verdana"/>
            </a:endParaRPr>
          </a:p>
          <a:p>
            <a:pPr marL="248285" lvl="1" indent="-172085">
              <a:buSzPct val="83333"/>
              <a:buChar char="-"/>
              <a:tabLst>
                <a:tab pos="248285" algn="l"/>
              </a:tabLst>
            </a:pPr>
            <a:r>
              <a:rPr lang="en-US" sz="1200" dirty="0">
                <a:solidFill>
                  <a:srgbClr val="545454"/>
                </a:solidFill>
                <a:latin typeface="Montserrat"/>
                <a:cs typeface="Verdana"/>
              </a:rPr>
              <a:t>Bid</a:t>
            </a:r>
            <a:r>
              <a:rPr lang="en-US" sz="1200" spc="-25" dirty="0">
                <a:solidFill>
                  <a:srgbClr val="545454"/>
                </a:solidFill>
                <a:latin typeface="Montserrat"/>
                <a:cs typeface="Verdana"/>
              </a:rPr>
              <a:t> </a:t>
            </a:r>
            <a:r>
              <a:rPr lang="en-US" sz="1200" spc="-10" dirty="0">
                <a:solidFill>
                  <a:srgbClr val="545454"/>
                </a:solidFill>
                <a:latin typeface="Montserrat"/>
                <a:cs typeface="Verdana"/>
              </a:rPr>
              <a:t>bond.</a:t>
            </a:r>
            <a:endParaRPr lang="lv-LV" sz="1200" spc="-10" dirty="0">
              <a:solidFill>
                <a:srgbClr val="545454"/>
              </a:solidFill>
              <a:latin typeface="Montserrat"/>
              <a:cs typeface="Verdana"/>
            </a:endParaRPr>
          </a:p>
          <a:p>
            <a:pPr marL="248285" lvl="1" indent="-172085">
              <a:buSzPct val="83333"/>
              <a:buChar char="-"/>
              <a:tabLst>
                <a:tab pos="248285" algn="l"/>
              </a:tabLst>
            </a:pPr>
            <a:endParaRPr lang="en-US" sz="1200" spc="-10" dirty="0">
              <a:solidFill>
                <a:srgbClr val="545454"/>
              </a:solidFill>
              <a:latin typeface="Montserrat"/>
              <a:cs typeface="Verdana"/>
            </a:endParaRPr>
          </a:p>
          <a:p>
            <a:pPr marL="228600" indent="-152400">
              <a:buAutoNum type="arabicPeriod" startAt="3"/>
              <a:tabLst>
                <a:tab pos="228600" algn="l"/>
              </a:tabLst>
            </a:pPr>
            <a:r>
              <a:rPr sz="1200" b="1" spc="-10" dirty="0">
                <a:solidFill>
                  <a:srgbClr val="545454"/>
                </a:solidFill>
                <a:latin typeface="Montserrat" panose="00000500000000000000" pitchFamily="2" charset="0"/>
                <a:cs typeface="Verdana"/>
              </a:rPr>
              <a:t>Negotiations:</a:t>
            </a:r>
            <a:endParaRPr sz="1200" b="1" dirty="0">
              <a:solidFill>
                <a:srgbClr val="545454"/>
              </a:solidFill>
              <a:latin typeface="Montserrat" panose="00000500000000000000" pitchFamily="2" charset="0"/>
              <a:cs typeface="Verdana"/>
            </a:endParaRPr>
          </a:p>
          <a:p>
            <a:pPr marL="248285" lvl="1" indent="-172085">
              <a:buSzPct val="83333"/>
              <a:buChar char="-"/>
              <a:tabLst>
                <a:tab pos="248285" algn="l"/>
              </a:tabLst>
            </a:pPr>
            <a:r>
              <a:rPr sz="1200" dirty="0">
                <a:solidFill>
                  <a:srgbClr val="545454"/>
                </a:solidFill>
                <a:latin typeface="Montserrat" panose="00000500000000000000" pitchFamily="2" charset="0"/>
                <a:cs typeface="Verdana"/>
              </a:rPr>
              <a:t>Technical</a:t>
            </a:r>
            <a:r>
              <a:rPr sz="1200" spc="-55" dirty="0">
                <a:solidFill>
                  <a:srgbClr val="545454"/>
                </a:solidFill>
                <a:latin typeface="Montserrat" panose="00000500000000000000" pitchFamily="2" charset="0"/>
                <a:cs typeface="Verdana"/>
              </a:rPr>
              <a:t> </a:t>
            </a:r>
            <a:r>
              <a:rPr sz="1200" spc="-10" dirty="0">
                <a:solidFill>
                  <a:srgbClr val="545454"/>
                </a:solidFill>
                <a:latin typeface="Montserrat" panose="00000500000000000000" pitchFamily="2" charset="0"/>
                <a:cs typeface="Verdana"/>
              </a:rPr>
              <a:t>design;</a:t>
            </a:r>
            <a:endParaRPr sz="1200" dirty="0">
              <a:solidFill>
                <a:srgbClr val="545454"/>
              </a:solidFill>
              <a:latin typeface="Montserrat" panose="00000500000000000000" pitchFamily="2" charset="0"/>
              <a:cs typeface="Verdana"/>
            </a:endParaRPr>
          </a:p>
          <a:p>
            <a:pPr marL="248285" lvl="1" indent="-172085">
              <a:buSzPct val="83333"/>
              <a:buChar char="-"/>
              <a:tabLst>
                <a:tab pos="248285" algn="l"/>
              </a:tabLst>
            </a:pPr>
            <a:r>
              <a:rPr sz="1200" dirty="0">
                <a:solidFill>
                  <a:srgbClr val="545454"/>
                </a:solidFill>
                <a:latin typeface="Montserrat" panose="00000500000000000000" pitchFamily="2" charset="0"/>
                <a:cs typeface="Verdana"/>
              </a:rPr>
              <a:t>Financial</a:t>
            </a:r>
            <a:r>
              <a:rPr sz="1200" spc="-65" dirty="0">
                <a:solidFill>
                  <a:srgbClr val="545454"/>
                </a:solidFill>
                <a:latin typeface="Montserrat" panose="00000500000000000000" pitchFamily="2" charset="0"/>
                <a:cs typeface="Verdana"/>
              </a:rPr>
              <a:t> </a:t>
            </a:r>
            <a:r>
              <a:rPr sz="1200" spc="-10" dirty="0">
                <a:solidFill>
                  <a:srgbClr val="545454"/>
                </a:solidFill>
                <a:latin typeface="Montserrat" panose="00000500000000000000" pitchFamily="2" charset="0"/>
                <a:cs typeface="Verdana"/>
              </a:rPr>
              <a:t>model;</a:t>
            </a:r>
            <a:endParaRPr sz="1200" dirty="0">
              <a:solidFill>
                <a:srgbClr val="545454"/>
              </a:solidFill>
              <a:latin typeface="Montserrat" panose="00000500000000000000" pitchFamily="2" charset="0"/>
              <a:cs typeface="Verdana"/>
            </a:endParaRPr>
          </a:p>
          <a:p>
            <a:pPr marL="248285" lvl="1" indent="-172085">
              <a:buSzPct val="83333"/>
              <a:buChar char="-"/>
              <a:tabLst>
                <a:tab pos="248285" algn="l"/>
              </a:tabLst>
            </a:pPr>
            <a:r>
              <a:rPr lang="en-US" sz="1200" dirty="0">
                <a:solidFill>
                  <a:srgbClr val="545454"/>
                </a:solidFill>
                <a:latin typeface="Montserrat"/>
                <a:cs typeface="Verdana"/>
              </a:rPr>
              <a:t>PPP</a:t>
            </a:r>
            <a:r>
              <a:rPr lang="en-US" sz="1200" spc="-45" dirty="0">
                <a:solidFill>
                  <a:srgbClr val="545454"/>
                </a:solidFill>
                <a:latin typeface="Montserrat"/>
                <a:cs typeface="Verdana"/>
              </a:rPr>
              <a:t> </a:t>
            </a:r>
            <a:r>
              <a:rPr lang="en-US" sz="1200" dirty="0">
                <a:solidFill>
                  <a:srgbClr val="545454"/>
                </a:solidFill>
                <a:latin typeface="Montserrat"/>
                <a:cs typeface="Verdana"/>
              </a:rPr>
              <a:t>contract</a:t>
            </a:r>
            <a:r>
              <a:rPr lang="en-US" sz="1200" spc="-20" dirty="0">
                <a:solidFill>
                  <a:srgbClr val="545454"/>
                </a:solidFill>
                <a:latin typeface="Montserrat"/>
                <a:cs typeface="Verdana"/>
              </a:rPr>
              <a:t> </a:t>
            </a:r>
            <a:r>
              <a:rPr lang="en-US" sz="1200" dirty="0">
                <a:solidFill>
                  <a:srgbClr val="545454"/>
                </a:solidFill>
                <a:latin typeface="Montserrat"/>
                <a:cs typeface="Verdana"/>
              </a:rPr>
              <a:t>(open</a:t>
            </a:r>
            <a:r>
              <a:rPr lang="en-US" sz="1200" spc="-25" dirty="0">
                <a:solidFill>
                  <a:srgbClr val="545454"/>
                </a:solidFill>
                <a:latin typeface="Montserrat"/>
                <a:cs typeface="Verdana"/>
              </a:rPr>
              <a:t> </a:t>
            </a:r>
            <a:r>
              <a:rPr lang="en-US" sz="1200" spc="-10" dirty="0">
                <a:solidFill>
                  <a:srgbClr val="545454"/>
                </a:solidFill>
                <a:latin typeface="Montserrat"/>
                <a:cs typeface="Verdana"/>
              </a:rPr>
              <a:t>parts).</a:t>
            </a:r>
            <a:endParaRPr lang="lv-LV" sz="1200" spc="-10" dirty="0">
              <a:solidFill>
                <a:srgbClr val="545454"/>
              </a:solidFill>
              <a:latin typeface="Montserrat"/>
              <a:cs typeface="Verdana"/>
            </a:endParaRPr>
          </a:p>
          <a:p>
            <a:pPr marL="248285" lvl="1" indent="-172085">
              <a:buSzPct val="83333"/>
              <a:buChar char="-"/>
              <a:tabLst>
                <a:tab pos="248285" algn="l"/>
              </a:tabLst>
            </a:pPr>
            <a:endParaRPr sz="1200" dirty="0">
              <a:solidFill>
                <a:srgbClr val="545454"/>
              </a:solidFill>
              <a:latin typeface="Montserrat" panose="00000500000000000000" pitchFamily="2" charset="0"/>
              <a:cs typeface="Verdana"/>
            </a:endParaRPr>
          </a:p>
          <a:p>
            <a:pPr marL="76200"/>
            <a:r>
              <a:rPr sz="1200" b="1" dirty="0">
                <a:solidFill>
                  <a:srgbClr val="545454"/>
                </a:solidFill>
                <a:latin typeface="Montserrat" panose="00000500000000000000" pitchFamily="2" charset="0"/>
                <a:cs typeface="Verdana"/>
              </a:rPr>
              <a:t>4.</a:t>
            </a:r>
            <a:r>
              <a:rPr sz="1200" b="1" spc="-20" dirty="0">
                <a:solidFill>
                  <a:srgbClr val="545454"/>
                </a:solidFill>
                <a:latin typeface="Montserrat" panose="00000500000000000000" pitchFamily="2" charset="0"/>
                <a:cs typeface="Verdana"/>
              </a:rPr>
              <a:t> BAFO:</a:t>
            </a:r>
            <a:endParaRPr sz="1200" b="1" dirty="0">
              <a:solidFill>
                <a:srgbClr val="545454"/>
              </a:solidFill>
              <a:latin typeface="Montserrat" panose="00000500000000000000" pitchFamily="2" charset="0"/>
              <a:cs typeface="Verdana"/>
            </a:endParaRPr>
          </a:p>
          <a:p>
            <a:pPr marL="248285" indent="-172085">
              <a:buSzPct val="83333"/>
              <a:buChar char="-"/>
              <a:tabLst>
                <a:tab pos="248285" algn="l"/>
              </a:tabLst>
            </a:pPr>
            <a:r>
              <a:rPr sz="1200" dirty="0">
                <a:solidFill>
                  <a:srgbClr val="545454"/>
                </a:solidFill>
                <a:latin typeface="Montserrat" panose="00000500000000000000" pitchFamily="2" charset="0"/>
                <a:cs typeface="Verdana"/>
              </a:rPr>
              <a:t>Improved</a:t>
            </a:r>
            <a:r>
              <a:rPr sz="1200" spc="-60" dirty="0">
                <a:solidFill>
                  <a:srgbClr val="545454"/>
                </a:solidFill>
                <a:latin typeface="Montserrat" panose="00000500000000000000" pitchFamily="2" charset="0"/>
                <a:cs typeface="Verdana"/>
              </a:rPr>
              <a:t> </a:t>
            </a:r>
            <a:r>
              <a:rPr sz="1200" dirty="0">
                <a:solidFill>
                  <a:srgbClr val="545454"/>
                </a:solidFill>
                <a:latin typeface="Montserrat" panose="00000500000000000000" pitchFamily="2" charset="0"/>
                <a:cs typeface="Verdana"/>
              </a:rPr>
              <a:t>technical</a:t>
            </a:r>
            <a:r>
              <a:rPr sz="1200" spc="-60" dirty="0">
                <a:solidFill>
                  <a:srgbClr val="545454"/>
                </a:solidFill>
                <a:latin typeface="Montserrat" panose="00000500000000000000" pitchFamily="2" charset="0"/>
                <a:cs typeface="Verdana"/>
              </a:rPr>
              <a:t> </a:t>
            </a:r>
            <a:r>
              <a:rPr sz="1200" spc="-10" dirty="0">
                <a:solidFill>
                  <a:srgbClr val="545454"/>
                </a:solidFill>
                <a:latin typeface="Montserrat" panose="00000500000000000000" pitchFamily="2" charset="0"/>
                <a:cs typeface="Verdana"/>
              </a:rPr>
              <a:t>design;</a:t>
            </a:r>
            <a:endParaRPr sz="1200" dirty="0">
              <a:solidFill>
                <a:srgbClr val="545454"/>
              </a:solidFill>
              <a:latin typeface="Montserrat" panose="00000500000000000000" pitchFamily="2" charset="0"/>
              <a:cs typeface="Verdana"/>
            </a:endParaRPr>
          </a:p>
          <a:p>
            <a:pPr marL="248285" indent="-172085">
              <a:buSzPct val="83333"/>
              <a:buChar char="-"/>
              <a:tabLst>
                <a:tab pos="248285" algn="l"/>
              </a:tabLst>
            </a:pPr>
            <a:r>
              <a:rPr sz="1200" dirty="0">
                <a:solidFill>
                  <a:srgbClr val="545454"/>
                </a:solidFill>
                <a:latin typeface="Montserrat" panose="00000500000000000000" pitchFamily="2" charset="0"/>
                <a:cs typeface="Verdana"/>
              </a:rPr>
              <a:t>Improved</a:t>
            </a:r>
            <a:r>
              <a:rPr sz="1200" spc="-55" dirty="0">
                <a:solidFill>
                  <a:srgbClr val="545454"/>
                </a:solidFill>
                <a:latin typeface="Montserrat" panose="00000500000000000000" pitchFamily="2" charset="0"/>
                <a:cs typeface="Verdana"/>
              </a:rPr>
              <a:t> </a:t>
            </a:r>
            <a:r>
              <a:rPr sz="1200" dirty="0">
                <a:solidFill>
                  <a:srgbClr val="545454"/>
                </a:solidFill>
                <a:latin typeface="Montserrat" panose="00000500000000000000" pitchFamily="2" charset="0"/>
                <a:cs typeface="Verdana"/>
              </a:rPr>
              <a:t>financial</a:t>
            </a:r>
            <a:r>
              <a:rPr sz="1200" spc="-55" dirty="0">
                <a:solidFill>
                  <a:srgbClr val="545454"/>
                </a:solidFill>
                <a:latin typeface="Montserrat" panose="00000500000000000000" pitchFamily="2" charset="0"/>
                <a:cs typeface="Verdana"/>
              </a:rPr>
              <a:t> </a:t>
            </a:r>
            <a:r>
              <a:rPr sz="1200" spc="-10" dirty="0">
                <a:solidFill>
                  <a:srgbClr val="545454"/>
                </a:solidFill>
                <a:latin typeface="Montserrat" panose="00000500000000000000" pitchFamily="2" charset="0"/>
                <a:cs typeface="Verdana"/>
              </a:rPr>
              <a:t>model</a:t>
            </a:r>
            <a:endParaRPr sz="1200" dirty="0">
              <a:solidFill>
                <a:srgbClr val="545454"/>
              </a:solidFill>
              <a:latin typeface="Montserrat" panose="00000500000000000000" pitchFamily="2" charset="0"/>
              <a:cs typeface="Verdana"/>
            </a:endParaRPr>
          </a:p>
        </p:txBody>
      </p:sp>
      <p:sp>
        <p:nvSpPr>
          <p:cNvPr id="87" name="object 40">
            <a:extLst>
              <a:ext uri="{FF2B5EF4-FFF2-40B4-BE49-F238E27FC236}">
                <a16:creationId xmlns:a16="http://schemas.microsoft.com/office/drawing/2014/main" id="{1DDC57BC-39C8-FAF4-B877-DF76C984538C}"/>
              </a:ext>
            </a:extLst>
          </p:cNvPr>
          <p:cNvSpPr/>
          <p:nvPr/>
        </p:nvSpPr>
        <p:spPr>
          <a:xfrm>
            <a:off x="3381000" y="2621358"/>
            <a:ext cx="731520" cy="4445"/>
          </a:xfrm>
          <a:custGeom>
            <a:avLst/>
            <a:gdLst/>
            <a:ahLst/>
            <a:cxnLst/>
            <a:rect l="l" t="t" r="r" b="b"/>
            <a:pathLst>
              <a:path w="731520" h="4445">
                <a:moveTo>
                  <a:pt x="0" y="4318"/>
                </a:moveTo>
                <a:lnTo>
                  <a:pt x="731520" y="0"/>
                </a:lnTo>
              </a:path>
            </a:pathLst>
          </a:custGeom>
          <a:ln w="9144">
            <a:solidFill>
              <a:srgbClr val="2A9E9B"/>
            </a:solidFill>
            <a:prstDash val="lgDash"/>
          </a:ln>
        </p:spPr>
        <p:txBody>
          <a:bodyPr wrap="square" lIns="0" tIns="0" rIns="0" bIns="0" rtlCol="0"/>
          <a:lstStyle/>
          <a:p>
            <a:endParaRPr>
              <a:latin typeface="Montserrat" panose="00000500000000000000" pitchFamily="2" charset="0"/>
            </a:endParaRPr>
          </a:p>
        </p:txBody>
      </p:sp>
      <p:sp>
        <p:nvSpPr>
          <p:cNvPr id="72" name="TextBox 71">
            <a:extLst>
              <a:ext uri="{FF2B5EF4-FFF2-40B4-BE49-F238E27FC236}">
                <a16:creationId xmlns:a16="http://schemas.microsoft.com/office/drawing/2014/main" id="{FBBE5AA3-6CCC-646B-CB96-D9B45F161227}"/>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Indicative</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lang="lv-LV" sz="2800" b="1" dirty="0" err="1">
                <a:solidFill>
                  <a:srgbClr val="545454"/>
                </a:solidFill>
                <a:latin typeface="Montserrat" pitchFamily="2" charset="77"/>
                <a:ea typeface="Helvetica Light" charset="0"/>
                <a:cs typeface="Helvetica Light" charset="0"/>
              </a:rPr>
              <a:t>Awarding</a:t>
            </a:r>
            <a:r>
              <a:rPr lang="lv-LV" sz="2800" b="1" dirty="0">
                <a:solidFill>
                  <a:srgbClr val="545454"/>
                </a:solidFill>
                <a:latin typeface="Montserrat" pitchFamily="2" charset="77"/>
                <a:ea typeface="Helvetica Light" charset="0"/>
                <a:cs typeface="Helvetica Light" charset="0"/>
              </a:rPr>
              <a:t> Process 2/2</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sp>
        <p:nvSpPr>
          <p:cNvPr id="120" name="Oval 119">
            <a:extLst>
              <a:ext uri="{FF2B5EF4-FFF2-40B4-BE49-F238E27FC236}">
                <a16:creationId xmlns:a16="http://schemas.microsoft.com/office/drawing/2014/main" id="{8F814F35-27CC-2FAA-4643-9E05C34E9050}"/>
              </a:ext>
            </a:extLst>
          </p:cNvPr>
          <p:cNvSpPr/>
          <p:nvPr/>
        </p:nvSpPr>
        <p:spPr bwMode="gray">
          <a:xfrm>
            <a:off x="1062310" y="1445650"/>
            <a:ext cx="138430" cy="145020"/>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121" name="object 8">
            <a:extLst>
              <a:ext uri="{FF2B5EF4-FFF2-40B4-BE49-F238E27FC236}">
                <a16:creationId xmlns:a16="http://schemas.microsoft.com/office/drawing/2014/main" id="{667D716C-9E88-6C7E-C0BB-AFCCA5D689A9}"/>
              </a:ext>
            </a:extLst>
          </p:cNvPr>
          <p:cNvSpPr txBox="1"/>
          <p:nvPr/>
        </p:nvSpPr>
        <p:spPr>
          <a:xfrm>
            <a:off x="4503540" y="4308147"/>
            <a:ext cx="2661592" cy="381515"/>
          </a:xfrm>
          <a:prstGeom prst="rect">
            <a:avLst/>
          </a:prstGeom>
        </p:spPr>
        <p:txBody>
          <a:bodyPr vert="horz" wrap="square" lIns="0" tIns="12065" rIns="0" bIns="0" rtlCol="0" anchor="t">
            <a:spAutoFit/>
          </a:bodyPr>
          <a:lstStyle/>
          <a:p>
            <a:pPr algn="l" rtl="0">
              <a:buNone/>
            </a:pPr>
            <a:r>
              <a:rPr lang="en-GB" sz="1200" b="1" dirty="0">
                <a:solidFill>
                  <a:srgbClr val="545454"/>
                </a:solidFill>
                <a:latin typeface="Montserrat"/>
                <a:cs typeface="Verdana"/>
              </a:rPr>
              <a:t>Financial</a:t>
            </a:r>
            <a:r>
              <a:rPr lang="en-GB" sz="1200" b="1" spc="-30" dirty="0">
                <a:solidFill>
                  <a:srgbClr val="545454"/>
                </a:solidFill>
                <a:latin typeface="Montserrat"/>
                <a:cs typeface="Verdana"/>
              </a:rPr>
              <a:t> 9</a:t>
            </a:r>
            <a:r>
              <a:rPr lang="en-GB" sz="1200" b="1" dirty="0">
                <a:solidFill>
                  <a:srgbClr val="545454"/>
                </a:solidFill>
                <a:latin typeface="Montserrat"/>
                <a:cs typeface="Verdana"/>
              </a:rPr>
              <a:t>0 %</a:t>
            </a:r>
            <a:r>
              <a:rPr lang="en-GB" sz="1200" dirty="0">
                <a:solidFill>
                  <a:srgbClr val="545454"/>
                </a:solidFill>
                <a:latin typeface="Montserrat"/>
                <a:cs typeface="Verdana"/>
              </a:rPr>
              <a:t> </a:t>
            </a:r>
            <a:br>
              <a:rPr lang="lv-LV" sz="1200" dirty="0">
                <a:solidFill>
                  <a:srgbClr val="545454"/>
                </a:solidFill>
                <a:latin typeface="Montserrat"/>
                <a:cs typeface="Verdana"/>
              </a:rPr>
            </a:br>
            <a:r>
              <a:rPr lang="en-GB" sz="1200" dirty="0">
                <a:solidFill>
                  <a:srgbClr val="545454"/>
                </a:solidFill>
                <a:latin typeface="Montserrat"/>
                <a:cs typeface="Verdana"/>
              </a:rPr>
              <a:t>(</a:t>
            </a:r>
            <a:r>
              <a:rPr lang="en-GB" sz="1200" dirty="0">
                <a:solidFill>
                  <a:srgbClr val="545454"/>
                </a:solidFill>
                <a:latin typeface="Montserrat"/>
              </a:rPr>
              <a:t>Indexed</a:t>
            </a:r>
            <a:r>
              <a:rPr lang="en-GB" sz="1200" b="0" i="0" dirty="0">
                <a:solidFill>
                  <a:srgbClr val="545454"/>
                </a:solidFill>
                <a:effectLst/>
                <a:latin typeface="Montserrat"/>
              </a:rPr>
              <a:t> and </a:t>
            </a:r>
            <a:r>
              <a:rPr lang="en-GB" sz="1200" dirty="0">
                <a:solidFill>
                  <a:srgbClr val="545454"/>
                </a:solidFill>
                <a:latin typeface="Montserrat"/>
              </a:rPr>
              <a:t>non-indexed</a:t>
            </a:r>
            <a:r>
              <a:rPr lang="en-GB" sz="1200" b="0" i="0" dirty="0">
                <a:solidFill>
                  <a:srgbClr val="545454"/>
                </a:solidFill>
                <a:effectLst/>
                <a:latin typeface="Montserrat"/>
              </a:rPr>
              <a:t>)</a:t>
            </a:r>
            <a:r>
              <a:rPr lang="en-GB" sz="1200" b="1" spc="-50" dirty="0">
                <a:solidFill>
                  <a:srgbClr val="545454"/>
                </a:solidFill>
                <a:latin typeface="Montserrat"/>
                <a:cs typeface="Verdana"/>
              </a:rPr>
              <a:t> </a:t>
            </a:r>
            <a:endParaRPr lang="en-GB" sz="1200" dirty="0">
              <a:solidFill>
                <a:srgbClr val="545454"/>
              </a:solidFill>
              <a:latin typeface="Montserrat"/>
              <a:cs typeface="Verdana"/>
            </a:endParaRPr>
          </a:p>
        </p:txBody>
      </p:sp>
    </p:spTree>
    <p:extLst>
      <p:ext uri="{BB962C8B-B14F-4D97-AF65-F5344CB8AC3E}">
        <p14:creationId xmlns:p14="http://schemas.microsoft.com/office/powerpoint/2010/main" val="247973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947849997"/>
              </p:ext>
            </p:extLst>
          </p:nvPr>
        </p:nvGraphicFramePr>
        <p:xfrm>
          <a:off x="429400" y="3755763"/>
          <a:ext cx="11400508" cy="2177415"/>
        </p:xfrm>
        <a:graphic>
          <a:graphicData uri="http://schemas.openxmlformats.org/drawingml/2006/table">
            <a:tbl>
              <a:tblPr firstRow="1" bandRow="1">
                <a:tableStyleId>{2D5ABB26-0587-4C30-8999-92F81FD0307C}</a:tableStyleId>
              </a:tblPr>
              <a:tblGrid>
                <a:gridCol w="4885178">
                  <a:extLst>
                    <a:ext uri="{9D8B030D-6E8A-4147-A177-3AD203B41FA5}">
                      <a16:colId xmlns:a16="http://schemas.microsoft.com/office/drawing/2014/main" val="20000"/>
                    </a:ext>
                  </a:extLst>
                </a:gridCol>
                <a:gridCol w="6515330">
                  <a:extLst>
                    <a:ext uri="{9D8B030D-6E8A-4147-A177-3AD203B41FA5}">
                      <a16:colId xmlns:a16="http://schemas.microsoft.com/office/drawing/2014/main" val="20001"/>
                    </a:ext>
                  </a:extLst>
                </a:gridCol>
              </a:tblGrid>
              <a:tr h="657860">
                <a:tc>
                  <a:txBody>
                    <a:bodyPr/>
                    <a:lstStyle/>
                    <a:p>
                      <a:pPr marL="91440" algn="ctr">
                        <a:lnSpc>
                          <a:spcPct val="100000"/>
                        </a:lnSpc>
                        <a:spcBef>
                          <a:spcPts val="0"/>
                        </a:spcBef>
                      </a:pPr>
                      <a:r>
                        <a:rPr lang="en-US" sz="1400" b="1" noProof="0" dirty="0">
                          <a:solidFill>
                            <a:schemeClr val="tx1"/>
                          </a:solidFill>
                          <a:latin typeface="Montserrat"/>
                          <a:cs typeface="Verdana"/>
                        </a:rPr>
                        <a:t>Objective</a:t>
                      </a:r>
                      <a:r>
                        <a:rPr lang="en-US" sz="1400" b="1" spc="-65" noProof="0" dirty="0">
                          <a:solidFill>
                            <a:schemeClr val="tx1"/>
                          </a:solidFill>
                          <a:latin typeface="Montserrat"/>
                          <a:cs typeface="Verdana"/>
                        </a:rPr>
                        <a:t> </a:t>
                      </a:r>
                      <a:r>
                        <a:rPr lang="en-US" sz="1400" b="1" noProof="0" dirty="0">
                          <a:solidFill>
                            <a:schemeClr val="tx1"/>
                          </a:solidFill>
                          <a:latin typeface="Montserrat"/>
                          <a:cs typeface="Verdana"/>
                        </a:rPr>
                        <a:t>of</a:t>
                      </a:r>
                      <a:r>
                        <a:rPr lang="en-US" sz="1400" b="1" spc="-30" noProof="0" dirty="0">
                          <a:solidFill>
                            <a:schemeClr val="tx1"/>
                          </a:solidFill>
                          <a:latin typeface="Montserrat"/>
                          <a:cs typeface="Verdana"/>
                        </a:rPr>
                        <a:t> </a:t>
                      </a:r>
                      <a:r>
                        <a:rPr lang="en-US" sz="1400" b="1" noProof="0" dirty="0">
                          <a:solidFill>
                            <a:schemeClr val="tx1"/>
                          </a:solidFill>
                          <a:latin typeface="Montserrat"/>
                          <a:cs typeface="Verdana"/>
                        </a:rPr>
                        <a:t>the</a:t>
                      </a:r>
                      <a:r>
                        <a:rPr lang="en-US" sz="1400" b="1" spc="-25" noProof="0" dirty="0">
                          <a:solidFill>
                            <a:schemeClr val="tx1"/>
                          </a:solidFill>
                          <a:latin typeface="Montserrat"/>
                          <a:cs typeface="Verdana"/>
                        </a:rPr>
                        <a:t> </a:t>
                      </a:r>
                      <a:r>
                        <a:rPr lang="en-US" sz="1400" b="1" spc="-10" noProof="0" dirty="0">
                          <a:solidFill>
                            <a:schemeClr val="tx1"/>
                          </a:solidFill>
                          <a:latin typeface="Montserrat"/>
                          <a:cs typeface="Verdana"/>
                        </a:rPr>
                        <a:t>qualification</a:t>
                      </a:r>
                      <a:endParaRPr lang="en-US" sz="1400" noProof="0" dirty="0">
                        <a:solidFill>
                          <a:schemeClr val="tx1"/>
                        </a:solidFill>
                        <a:latin typeface="Montserrat"/>
                        <a:cs typeface="Verdana"/>
                      </a:endParaRPr>
                    </a:p>
                  </a:txBody>
                  <a:tcPr marL="0" marR="0" marT="4508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B513"/>
                    </a:solidFill>
                  </a:tcPr>
                </a:tc>
                <a:tc>
                  <a:txBody>
                    <a:bodyPr/>
                    <a:lstStyle/>
                    <a:p>
                      <a:pPr marL="92075" algn="ctr">
                        <a:lnSpc>
                          <a:spcPct val="100000"/>
                        </a:lnSpc>
                        <a:spcBef>
                          <a:spcPts val="0"/>
                        </a:spcBef>
                      </a:pPr>
                      <a:r>
                        <a:rPr lang="en-US" sz="1400" b="1" spc="-10" dirty="0">
                          <a:solidFill>
                            <a:schemeClr val="tx1"/>
                          </a:solidFill>
                          <a:latin typeface="Montserrat"/>
                          <a:ea typeface="+mn-ea"/>
                          <a:cs typeface="Verdana"/>
                        </a:rPr>
                        <a:t>Indicators</a:t>
                      </a:r>
                    </a:p>
                  </a:txBody>
                  <a:tcPr marL="0" marR="0" marT="4508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B513"/>
                    </a:solidFill>
                  </a:tcPr>
                </a:tc>
                <a:extLst>
                  <a:ext uri="{0D108BD9-81ED-4DB2-BD59-A6C34878D82A}">
                    <a16:rowId xmlns:a16="http://schemas.microsoft.com/office/drawing/2014/main" val="10000"/>
                  </a:ext>
                </a:extLst>
              </a:tr>
              <a:tr h="517525">
                <a:tc>
                  <a:txBody>
                    <a:bodyPr/>
                    <a:lstStyle/>
                    <a:p>
                      <a:pPr marL="91440" algn="ctr">
                        <a:lnSpc>
                          <a:spcPct val="100000"/>
                        </a:lnSpc>
                        <a:spcBef>
                          <a:spcPts val="0"/>
                        </a:spcBef>
                      </a:pPr>
                      <a:r>
                        <a:rPr lang="en-US" sz="1400" dirty="0">
                          <a:latin typeface="Montserrat"/>
                          <a:cs typeface="Verdana"/>
                        </a:rPr>
                        <a:t>Economic</a:t>
                      </a:r>
                      <a:r>
                        <a:rPr lang="en-US" sz="1400" spc="-60" dirty="0">
                          <a:latin typeface="Montserrat"/>
                          <a:cs typeface="Verdana"/>
                        </a:rPr>
                        <a:t> </a:t>
                      </a:r>
                      <a:r>
                        <a:rPr lang="en-US" sz="1400" dirty="0">
                          <a:latin typeface="Montserrat"/>
                          <a:cs typeface="Verdana"/>
                        </a:rPr>
                        <a:t>and</a:t>
                      </a:r>
                      <a:r>
                        <a:rPr lang="en-US" sz="1400" spc="-30" dirty="0">
                          <a:latin typeface="Montserrat"/>
                          <a:cs typeface="Verdana"/>
                        </a:rPr>
                        <a:t> </a:t>
                      </a:r>
                      <a:r>
                        <a:rPr lang="en-US" sz="1400" dirty="0">
                          <a:latin typeface="Montserrat"/>
                          <a:cs typeface="Verdana"/>
                        </a:rPr>
                        <a:t>financial</a:t>
                      </a:r>
                      <a:r>
                        <a:rPr lang="en-US" sz="1400" spc="-60" dirty="0">
                          <a:latin typeface="Montserrat"/>
                          <a:cs typeface="Verdana"/>
                        </a:rPr>
                        <a:t> </a:t>
                      </a:r>
                      <a:r>
                        <a:rPr lang="en-US" sz="1400" spc="-10" dirty="0">
                          <a:latin typeface="Montserrat"/>
                          <a:cs typeface="Verdana"/>
                        </a:rPr>
                        <a:t>strength</a:t>
                      </a:r>
                      <a:endParaRPr lang="en-US" sz="1400" dirty="0">
                        <a:latin typeface="Montserrat"/>
                        <a:cs typeface="Verdana"/>
                      </a:endParaRPr>
                    </a:p>
                  </a:txBody>
                  <a:tcPr marL="0" marR="0" marT="4508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CFCF"/>
                    </a:solidFill>
                  </a:tcPr>
                </a:tc>
                <a:tc>
                  <a:txBody>
                    <a:bodyPr/>
                    <a:lstStyle/>
                    <a:p>
                      <a:pPr marL="92075" marR="583565" algn="ctr">
                        <a:lnSpc>
                          <a:spcPct val="100000"/>
                        </a:lnSpc>
                        <a:spcBef>
                          <a:spcPts val="0"/>
                        </a:spcBef>
                      </a:pPr>
                      <a:r>
                        <a:rPr lang="en-US" sz="1400" dirty="0">
                          <a:latin typeface="Montserrat"/>
                          <a:cs typeface="Verdana"/>
                        </a:rPr>
                        <a:t>Contributable</a:t>
                      </a:r>
                      <a:r>
                        <a:rPr lang="en-US" sz="1400" spc="-50" dirty="0">
                          <a:latin typeface="Montserrat"/>
                          <a:cs typeface="Verdana"/>
                        </a:rPr>
                        <a:t> </a:t>
                      </a:r>
                      <a:r>
                        <a:rPr lang="en-US" sz="1400" dirty="0">
                          <a:latin typeface="Montserrat"/>
                          <a:cs typeface="Verdana"/>
                        </a:rPr>
                        <a:t>equity</a:t>
                      </a:r>
                      <a:r>
                        <a:rPr lang="en-US" sz="1400" spc="-45" dirty="0">
                          <a:latin typeface="Montserrat"/>
                          <a:cs typeface="Verdana"/>
                        </a:rPr>
                        <a:t> </a:t>
                      </a:r>
                      <a:r>
                        <a:rPr lang="en-US" sz="1400" dirty="0">
                          <a:latin typeface="Montserrat"/>
                          <a:cs typeface="Verdana"/>
                        </a:rPr>
                        <a:t>capital,</a:t>
                      </a:r>
                      <a:r>
                        <a:rPr lang="en-US" sz="1400" spc="-55" dirty="0">
                          <a:latin typeface="Montserrat"/>
                          <a:cs typeface="Verdana"/>
                        </a:rPr>
                        <a:t> </a:t>
                      </a:r>
                      <a:r>
                        <a:rPr lang="en-US" sz="1400" spc="-25" dirty="0">
                          <a:latin typeface="Montserrat"/>
                          <a:cs typeface="Verdana"/>
                        </a:rPr>
                        <a:t>turnover,</a:t>
                      </a:r>
                      <a:r>
                        <a:rPr lang="en-US" sz="1400" spc="-45" dirty="0">
                          <a:latin typeface="Montserrat"/>
                          <a:cs typeface="Verdana"/>
                        </a:rPr>
                        <a:t> </a:t>
                      </a:r>
                      <a:r>
                        <a:rPr lang="en-US" sz="1400" spc="-10" dirty="0">
                          <a:latin typeface="Montserrat"/>
                          <a:cs typeface="Verdana"/>
                        </a:rPr>
                        <a:t>equity </a:t>
                      </a:r>
                      <a:r>
                        <a:rPr lang="en-US" sz="1400" dirty="0">
                          <a:latin typeface="Montserrat"/>
                          <a:cs typeface="Verdana"/>
                        </a:rPr>
                        <a:t>capital</a:t>
                      </a:r>
                      <a:r>
                        <a:rPr lang="en-US" sz="1400" spc="-45" dirty="0">
                          <a:latin typeface="Montserrat"/>
                          <a:cs typeface="Verdana"/>
                        </a:rPr>
                        <a:t> </a:t>
                      </a:r>
                      <a:r>
                        <a:rPr lang="en-US" sz="1400" dirty="0">
                          <a:latin typeface="Montserrat"/>
                          <a:cs typeface="Verdana"/>
                        </a:rPr>
                        <a:t>and</a:t>
                      </a:r>
                      <a:r>
                        <a:rPr lang="en-US" sz="1400" spc="-25" dirty="0">
                          <a:latin typeface="Montserrat"/>
                          <a:cs typeface="Verdana"/>
                        </a:rPr>
                        <a:t> </a:t>
                      </a:r>
                      <a:r>
                        <a:rPr lang="en-US" sz="1400" dirty="0">
                          <a:latin typeface="Montserrat"/>
                          <a:cs typeface="Verdana"/>
                        </a:rPr>
                        <a:t>financial</a:t>
                      </a:r>
                      <a:r>
                        <a:rPr lang="en-US" sz="1400" spc="-60" dirty="0">
                          <a:latin typeface="Montserrat"/>
                          <a:cs typeface="Verdana"/>
                        </a:rPr>
                        <a:t> </a:t>
                      </a:r>
                      <a:r>
                        <a:rPr lang="en-US" sz="1400" dirty="0">
                          <a:latin typeface="Montserrat"/>
                          <a:cs typeface="Verdana"/>
                        </a:rPr>
                        <a:t>strengths</a:t>
                      </a:r>
                      <a:r>
                        <a:rPr lang="en-US" sz="1400" spc="-35" dirty="0">
                          <a:latin typeface="Montserrat"/>
                          <a:cs typeface="Verdana"/>
                        </a:rPr>
                        <a:t> </a:t>
                      </a:r>
                      <a:r>
                        <a:rPr lang="en-US" sz="1400" spc="-10" dirty="0">
                          <a:latin typeface="Montserrat"/>
                          <a:cs typeface="Verdana"/>
                        </a:rPr>
                        <a:t>(ratios)</a:t>
                      </a:r>
                      <a:endParaRPr lang="en-US" sz="1400" dirty="0">
                        <a:latin typeface="Montserrat"/>
                        <a:cs typeface="Verdana"/>
                      </a:endParaRPr>
                    </a:p>
                  </a:txBody>
                  <a:tcPr marL="0" marR="0" marT="4508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CFCF"/>
                    </a:solidFill>
                  </a:tcPr>
                </a:tc>
                <a:extLst>
                  <a:ext uri="{0D108BD9-81ED-4DB2-BD59-A6C34878D82A}">
                    <a16:rowId xmlns:a16="http://schemas.microsoft.com/office/drawing/2014/main" val="10001"/>
                  </a:ext>
                </a:extLst>
              </a:tr>
              <a:tr h="517525">
                <a:tc>
                  <a:txBody>
                    <a:bodyPr/>
                    <a:lstStyle/>
                    <a:p>
                      <a:pPr marL="91440" marR="641985" algn="ctr">
                        <a:lnSpc>
                          <a:spcPct val="100000"/>
                        </a:lnSpc>
                        <a:spcBef>
                          <a:spcPts val="0"/>
                        </a:spcBef>
                      </a:pPr>
                      <a:r>
                        <a:rPr lang="en-US" sz="1400">
                          <a:latin typeface="Montserrat"/>
                          <a:cs typeface="Verdana"/>
                        </a:rPr>
                        <a:t>Experience</a:t>
                      </a:r>
                      <a:r>
                        <a:rPr lang="en-US" sz="1400" spc="-50">
                          <a:latin typeface="Montserrat"/>
                          <a:cs typeface="Verdana"/>
                        </a:rPr>
                        <a:t> </a:t>
                      </a:r>
                      <a:r>
                        <a:rPr lang="en-US" sz="1400">
                          <a:latin typeface="Montserrat"/>
                          <a:cs typeface="Verdana"/>
                        </a:rPr>
                        <a:t>in</a:t>
                      </a:r>
                      <a:r>
                        <a:rPr lang="en-US" sz="1400" spc="-30">
                          <a:latin typeface="Montserrat"/>
                          <a:cs typeface="Verdana"/>
                        </a:rPr>
                        <a:t> </a:t>
                      </a:r>
                      <a:r>
                        <a:rPr lang="en-US" sz="1400">
                          <a:latin typeface="Montserrat"/>
                          <a:cs typeface="Verdana"/>
                        </a:rPr>
                        <a:t>executing</a:t>
                      </a:r>
                      <a:r>
                        <a:rPr lang="en-US" sz="1400" spc="-55">
                          <a:latin typeface="Montserrat"/>
                          <a:cs typeface="Verdana"/>
                        </a:rPr>
                        <a:t> </a:t>
                      </a:r>
                      <a:r>
                        <a:rPr lang="en-US" sz="1400" spc="-10">
                          <a:latin typeface="Montserrat"/>
                          <a:cs typeface="Verdana"/>
                        </a:rPr>
                        <a:t>similar </a:t>
                      </a:r>
                      <a:r>
                        <a:rPr lang="en-US" sz="1400">
                          <a:latin typeface="Montserrat"/>
                          <a:cs typeface="Verdana"/>
                        </a:rPr>
                        <a:t>works</a:t>
                      </a:r>
                      <a:r>
                        <a:rPr lang="en-US" sz="1400" spc="-35">
                          <a:latin typeface="Montserrat"/>
                          <a:cs typeface="Verdana"/>
                        </a:rPr>
                        <a:t> </a:t>
                      </a:r>
                      <a:r>
                        <a:rPr lang="en-US" sz="1400">
                          <a:latin typeface="Montserrat"/>
                          <a:cs typeface="Verdana"/>
                        </a:rPr>
                        <a:t>(critical</a:t>
                      </a:r>
                      <a:r>
                        <a:rPr lang="en-US" sz="1400" spc="-15">
                          <a:latin typeface="Montserrat"/>
                          <a:cs typeface="Verdana"/>
                        </a:rPr>
                        <a:t> </a:t>
                      </a:r>
                      <a:r>
                        <a:rPr lang="en-US" sz="1400" spc="-10">
                          <a:latin typeface="Montserrat"/>
                          <a:cs typeface="Verdana"/>
                        </a:rPr>
                        <a:t>tasks)</a:t>
                      </a:r>
                      <a:endParaRPr lang="en-US" sz="1400">
                        <a:latin typeface="Montserrat"/>
                        <a:cs typeface="Verdana"/>
                      </a:endParaRPr>
                    </a:p>
                  </a:txBody>
                  <a:tcPr marL="0" marR="0" marT="45719"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FCFCF"/>
                    </a:solidFill>
                  </a:tcPr>
                </a:tc>
                <a:tc>
                  <a:txBody>
                    <a:bodyPr/>
                    <a:lstStyle/>
                    <a:p>
                      <a:pPr marL="92075" marR="292100" algn="ctr">
                        <a:lnSpc>
                          <a:spcPct val="100000"/>
                        </a:lnSpc>
                        <a:spcBef>
                          <a:spcPts val="0"/>
                        </a:spcBef>
                      </a:pPr>
                      <a:r>
                        <a:rPr lang="en-US" sz="1400" dirty="0">
                          <a:latin typeface="Montserrat"/>
                          <a:cs typeface="Verdana"/>
                        </a:rPr>
                        <a:t>Reference</a:t>
                      </a:r>
                      <a:r>
                        <a:rPr lang="en-US" sz="1400" spc="-30" dirty="0">
                          <a:latin typeface="Montserrat"/>
                          <a:cs typeface="Verdana"/>
                        </a:rPr>
                        <a:t> </a:t>
                      </a:r>
                      <a:r>
                        <a:rPr lang="en-US" sz="1400" dirty="0">
                          <a:latin typeface="Montserrat"/>
                          <a:cs typeface="Verdana"/>
                        </a:rPr>
                        <a:t>projects (designing, construction, maintenance)</a:t>
                      </a:r>
                      <a:endParaRPr lang="en-US" sz="1400" spc="-20" dirty="0">
                        <a:latin typeface="Montserrat"/>
                        <a:cs typeface="Verdana"/>
                      </a:endParaRPr>
                    </a:p>
                  </a:txBody>
                  <a:tcPr marL="0" marR="0" marT="45719"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FCFCF"/>
                    </a:solidFill>
                  </a:tcPr>
                </a:tc>
                <a:extLst>
                  <a:ext uri="{0D108BD9-81ED-4DB2-BD59-A6C34878D82A}">
                    <a16:rowId xmlns:a16="http://schemas.microsoft.com/office/drawing/2014/main" val="10003"/>
                  </a:ext>
                </a:extLst>
              </a:tr>
              <a:tr h="484505">
                <a:tc>
                  <a:txBody>
                    <a:bodyPr/>
                    <a:lstStyle/>
                    <a:p>
                      <a:pPr marL="91440" algn="ctr">
                        <a:lnSpc>
                          <a:spcPct val="100000"/>
                        </a:lnSpc>
                        <a:spcBef>
                          <a:spcPts val="0"/>
                        </a:spcBef>
                      </a:pPr>
                      <a:r>
                        <a:rPr lang="en-US" sz="1400" dirty="0">
                          <a:latin typeface="Montserrat"/>
                          <a:cs typeface="Verdana"/>
                        </a:rPr>
                        <a:t>Experience</a:t>
                      </a:r>
                      <a:r>
                        <a:rPr lang="en-US" sz="1400" spc="-55" dirty="0">
                          <a:latin typeface="Montserrat"/>
                          <a:cs typeface="Verdana"/>
                        </a:rPr>
                        <a:t> </a:t>
                      </a:r>
                      <a:r>
                        <a:rPr lang="en-US" sz="1400" dirty="0">
                          <a:latin typeface="Montserrat"/>
                          <a:cs typeface="Verdana"/>
                        </a:rPr>
                        <a:t>in</a:t>
                      </a:r>
                      <a:r>
                        <a:rPr lang="en-US" sz="1400" spc="-30" dirty="0">
                          <a:latin typeface="Montserrat"/>
                          <a:cs typeface="Verdana"/>
                        </a:rPr>
                        <a:t> </a:t>
                      </a:r>
                      <a:r>
                        <a:rPr lang="en-US" sz="1400" dirty="0">
                          <a:latin typeface="Montserrat"/>
                          <a:cs typeface="Verdana"/>
                        </a:rPr>
                        <a:t>executing</a:t>
                      </a:r>
                      <a:r>
                        <a:rPr lang="en-US" sz="1400" spc="-15" dirty="0">
                          <a:latin typeface="Montserrat"/>
                          <a:cs typeface="Verdana"/>
                        </a:rPr>
                        <a:t> </a:t>
                      </a:r>
                      <a:r>
                        <a:rPr lang="en-US" sz="1400" dirty="0">
                          <a:latin typeface="Montserrat"/>
                          <a:cs typeface="Verdana"/>
                        </a:rPr>
                        <a:t>PPP</a:t>
                      </a:r>
                      <a:r>
                        <a:rPr lang="en-US" sz="1400" spc="-25" dirty="0">
                          <a:latin typeface="Montserrat"/>
                          <a:cs typeface="Verdana"/>
                        </a:rPr>
                        <a:t> </a:t>
                      </a:r>
                      <a:r>
                        <a:rPr lang="en-US" sz="1400" spc="-10" dirty="0">
                          <a:latin typeface="Montserrat"/>
                          <a:cs typeface="Verdana"/>
                        </a:rPr>
                        <a:t>projects</a:t>
                      </a:r>
                      <a:endParaRPr lang="en-US" sz="1400" dirty="0">
                        <a:latin typeface="Montserrat"/>
                        <a:cs typeface="Verdana"/>
                      </a:endParaRPr>
                    </a:p>
                  </a:txBody>
                  <a:tcPr marL="0" marR="0"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FCFCF"/>
                    </a:solidFill>
                  </a:tcPr>
                </a:tc>
                <a:tc>
                  <a:txBody>
                    <a:bodyPr/>
                    <a:lstStyle/>
                    <a:p>
                      <a:pPr marL="92075" algn="ctr">
                        <a:lnSpc>
                          <a:spcPct val="100000"/>
                        </a:lnSpc>
                        <a:spcBef>
                          <a:spcPts val="0"/>
                        </a:spcBef>
                      </a:pPr>
                      <a:r>
                        <a:rPr lang="en-US" sz="1400" dirty="0">
                          <a:latin typeface="Montserrat"/>
                          <a:cs typeface="Verdana"/>
                        </a:rPr>
                        <a:t>2 reference</a:t>
                      </a:r>
                      <a:r>
                        <a:rPr sz="1400" spc="-70" dirty="0">
                          <a:latin typeface="Montserrat"/>
                          <a:cs typeface="Verdana"/>
                        </a:rPr>
                        <a:t> </a:t>
                      </a:r>
                      <a:r>
                        <a:rPr sz="1400" spc="-10" dirty="0">
                          <a:latin typeface="Montserrat"/>
                          <a:cs typeface="Verdana"/>
                        </a:rPr>
                        <a:t>projects</a:t>
                      </a:r>
                      <a:endParaRPr sz="1400" dirty="0">
                        <a:latin typeface="Montserrat"/>
                        <a:cs typeface="Verdana"/>
                      </a:endParaRPr>
                    </a:p>
                  </a:txBody>
                  <a:tcPr marL="0" marR="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FCFCF"/>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429400" y="1161841"/>
            <a:ext cx="11400508" cy="2267159"/>
          </a:xfrm>
          <a:prstGeom prst="rect">
            <a:avLst/>
          </a:prstGeom>
        </p:spPr>
        <p:txBody>
          <a:bodyPr vert="horz" wrap="square" lIns="0" tIns="43180" rIns="0" bIns="0" rtlCol="0" anchor="t">
            <a:spAutoFit/>
          </a:bodyPr>
          <a:lstStyle/>
          <a:p>
            <a:pPr marL="297815" marR="6985" indent="-285750" algn="just">
              <a:lnSpc>
                <a:spcPct val="150000"/>
              </a:lnSpc>
              <a:buClr>
                <a:srgbClr val="FFC000"/>
              </a:buClr>
              <a:buSzPct val="150000"/>
              <a:buFont typeface="Arial" panose="020B0604020202020204" pitchFamily="34" charset="0"/>
              <a:buChar char="•"/>
              <a:tabLst>
                <a:tab pos="175260" algn="l"/>
              </a:tabLst>
            </a:pPr>
            <a:r>
              <a:rPr lang="en-GB" sz="1400" dirty="0">
                <a:solidFill>
                  <a:srgbClr val="545454"/>
                </a:solidFill>
                <a:latin typeface="Montserrat"/>
                <a:cs typeface="Verdana"/>
              </a:rPr>
              <a:t>All interested parties submit qualification documents</a:t>
            </a:r>
          </a:p>
          <a:p>
            <a:pPr marL="297815" marR="6985" indent="-285750" algn="just">
              <a:lnSpc>
                <a:spcPct val="150000"/>
              </a:lnSpc>
              <a:buClr>
                <a:srgbClr val="FFC000"/>
              </a:buClr>
              <a:buSzPct val="150000"/>
              <a:buFont typeface="Arial" panose="020B0604020202020204" pitchFamily="34" charset="0"/>
              <a:buChar char="•"/>
              <a:tabLst>
                <a:tab pos="175260" algn="l"/>
              </a:tabLst>
            </a:pPr>
            <a:r>
              <a:rPr lang="en-GB" sz="1400" dirty="0">
                <a:solidFill>
                  <a:srgbClr val="545454"/>
                </a:solidFill>
                <a:latin typeface="Montserrat"/>
                <a:cs typeface="Verdana"/>
              </a:rPr>
              <a:t>Documentation</a:t>
            </a:r>
            <a:r>
              <a:rPr lang="en-GB" sz="1400" spc="-30" dirty="0">
                <a:solidFill>
                  <a:srgbClr val="545454"/>
                </a:solidFill>
                <a:latin typeface="Montserrat"/>
                <a:cs typeface="Verdana"/>
              </a:rPr>
              <a:t> </a:t>
            </a:r>
            <a:r>
              <a:rPr lang="en-GB" sz="1400" dirty="0">
                <a:solidFill>
                  <a:srgbClr val="545454"/>
                </a:solidFill>
                <a:latin typeface="Montserrat"/>
                <a:cs typeface="Verdana"/>
              </a:rPr>
              <a:t>outlining</a:t>
            </a:r>
            <a:r>
              <a:rPr lang="en-GB" sz="1400" spc="-10" dirty="0">
                <a:solidFill>
                  <a:srgbClr val="545454"/>
                </a:solidFill>
                <a:latin typeface="Montserrat"/>
                <a:cs typeface="Verdana"/>
              </a:rPr>
              <a:t> </a:t>
            </a:r>
            <a:r>
              <a:rPr lang="en-GB" sz="1400" dirty="0">
                <a:solidFill>
                  <a:srgbClr val="545454"/>
                </a:solidFill>
                <a:latin typeface="Montserrat"/>
                <a:cs typeface="Verdana"/>
              </a:rPr>
              <a:t>the</a:t>
            </a:r>
            <a:r>
              <a:rPr lang="en-GB" sz="1400" spc="-10" dirty="0">
                <a:solidFill>
                  <a:srgbClr val="545454"/>
                </a:solidFill>
                <a:latin typeface="Montserrat"/>
                <a:cs typeface="Verdana"/>
              </a:rPr>
              <a:t> </a:t>
            </a:r>
            <a:r>
              <a:rPr lang="en-GB" sz="1400" dirty="0">
                <a:solidFill>
                  <a:srgbClr val="545454"/>
                </a:solidFill>
                <a:latin typeface="Montserrat"/>
                <a:cs typeface="Verdana"/>
              </a:rPr>
              <a:t>main PPP</a:t>
            </a:r>
            <a:r>
              <a:rPr lang="en-GB" sz="1400" spc="-15" dirty="0">
                <a:solidFill>
                  <a:srgbClr val="545454"/>
                </a:solidFill>
                <a:latin typeface="Montserrat"/>
                <a:cs typeface="Verdana"/>
              </a:rPr>
              <a:t> </a:t>
            </a:r>
            <a:r>
              <a:rPr lang="en-GB" sz="1400" dirty="0">
                <a:solidFill>
                  <a:srgbClr val="545454"/>
                </a:solidFill>
                <a:latin typeface="Montserrat"/>
                <a:cs typeface="Verdana"/>
              </a:rPr>
              <a:t>contract</a:t>
            </a:r>
            <a:r>
              <a:rPr lang="en-GB" sz="1400" spc="-15" dirty="0">
                <a:solidFill>
                  <a:srgbClr val="545454"/>
                </a:solidFill>
                <a:latin typeface="Montserrat"/>
                <a:cs typeface="Verdana"/>
              </a:rPr>
              <a:t> </a:t>
            </a:r>
            <a:r>
              <a:rPr lang="en-GB" sz="1400" dirty="0">
                <a:solidFill>
                  <a:srgbClr val="545454"/>
                </a:solidFill>
                <a:latin typeface="Montserrat"/>
                <a:cs typeface="Verdana"/>
              </a:rPr>
              <a:t>terms,</a:t>
            </a:r>
            <a:r>
              <a:rPr lang="en-GB" sz="1400" spc="-15" dirty="0">
                <a:solidFill>
                  <a:srgbClr val="545454"/>
                </a:solidFill>
                <a:latin typeface="Montserrat"/>
                <a:cs typeface="Verdana"/>
              </a:rPr>
              <a:t> </a:t>
            </a:r>
            <a:r>
              <a:rPr lang="en-GB" sz="1400" dirty="0">
                <a:solidFill>
                  <a:srgbClr val="545454"/>
                </a:solidFill>
                <a:latin typeface="Montserrat"/>
                <a:cs typeface="Verdana"/>
              </a:rPr>
              <a:t>together</a:t>
            </a:r>
            <a:r>
              <a:rPr lang="en-GB" sz="1400" spc="-15" dirty="0">
                <a:solidFill>
                  <a:srgbClr val="545454"/>
                </a:solidFill>
                <a:latin typeface="Montserrat"/>
                <a:cs typeface="Verdana"/>
              </a:rPr>
              <a:t> </a:t>
            </a:r>
            <a:r>
              <a:rPr lang="en-GB" sz="1400" dirty="0">
                <a:solidFill>
                  <a:srgbClr val="545454"/>
                </a:solidFill>
                <a:latin typeface="Montserrat"/>
                <a:cs typeface="Verdana"/>
              </a:rPr>
              <a:t>with</a:t>
            </a:r>
            <a:r>
              <a:rPr lang="en-GB" sz="1400" spc="-20" dirty="0">
                <a:solidFill>
                  <a:srgbClr val="545454"/>
                </a:solidFill>
                <a:latin typeface="Montserrat"/>
                <a:cs typeface="Verdana"/>
              </a:rPr>
              <a:t> an </a:t>
            </a:r>
            <a:r>
              <a:rPr lang="en-GB" sz="1400" dirty="0">
                <a:solidFill>
                  <a:srgbClr val="545454"/>
                </a:solidFill>
                <a:latin typeface="Montserrat"/>
                <a:cs typeface="Verdana"/>
              </a:rPr>
              <a:t>appendix</a:t>
            </a:r>
            <a:r>
              <a:rPr lang="en-GB" sz="1400" spc="-5" dirty="0">
                <a:solidFill>
                  <a:srgbClr val="545454"/>
                </a:solidFill>
                <a:latin typeface="Montserrat"/>
                <a:cs typeface="Verdana"/>
              </a:rPr>
              <a:t> </a:t>
            </a:r>
            <a:r>
              <a:rPr lang="en-GB" sz="1400" dirty="0">
                <a:solidFill>
                  <a:srgbClr val="545454"/>
                </a:solidFill>
                <a:latin typeface="Montserrat"/>
                <a:cs typeface="Verdana"/>
              </a:rPr>
              <a:t>laying</a:t>
            </a:r>
            <a:r>
              <a:rPr lang="en-GB" sz="1400" spc="-15" dirty="0">
                <a:solidFill>
                  <a:srgbClr val="545454"/>
                </a:solidFill>
                <a:latin typeface="Montserrat"/>
                <a:cs typeface="Verdana"/>
              </a:rPr>
              <a:t> </a:t>
            </a:r>
            <a:r>
              <a:rPr lang="en-GB" sz="1400" dirty="0">
                <a:solidFill>
                  <a:srgbClr val="545454"/>
                </a:solidFill>
                <a:latin typeface="Montserrat"/>
                <a:cs typeface="Verdana"/>
              </a:rPr>
              <a:t>out the</a:t>
            </a:r>
            <a:r>
              <a:rPr lang="en-GB" sz="1400" spc="-10" dirty="0">
                <a:solidFill>
                  <a:srgbClr val="545454"/>
                </a:solidFill>
                <a:latin typeface="Montserrat"/>
                <a:cs typeface="Verdana"/>
              </a:rPr>
              <a:t> technical </a:t>
            </a:r>
            <a:r>
              <a:rPr lang="en-GB" sz="1400" dirty="0">
                <a:solidFill>
                  <a:srgbClr val="545454"/>
                </a:solidFill>
                <a:latin typeface="Montserrat"/>
                <a:cs typeface="Verdana"/>
              </a:rPr>
              <a:t>requirements</a:t>
            </a:r>
            <a:r>
              <a:rPr lang="en-GB" sz="1400" spc="-55" dirty="0">
                <a:solidFill>
                  <a:srgbClr val="545454"/>
                </a:solidFill>
                <a:latin typeface="Montserrat"/>
                <a:cs typeface="Verdana"/>
              </a:rPr>
              <a:t> </a:t>
            </a:r>
            <a:r>
              <a:rPr lang="en-GB" sz="1400" dirty="0">
                <a:solidFill>
                  <a:srgbClr val="545454"/>
                </a:solidFill>
                <a:latin typeface="Montserrat"/>
                <a:cs typeface="Verdana"/>
              </a:rPr>
              <a:t>for</a:t>
            </a:r>
            <a:r>
              <a:rPr lang="en-GB" sz="1400" spc="-45" dirty="0">
                <a:solidFill>
                  <a:srgbClr val="545454"/>
                </a:solidFill>
                <a:latin typeface="Montserrat"/>
                <a:cs typeface="Verdana"/>
              </a:rPr>
              <a:t> </a:t>
            </a:r>
            <a:r>
              <a:rPr lang="en-GB" sz="1400" dirty="0">
                <a:solidFill>
                  <a:srgbClr val="545454"/>
                </a:solidFill>
                <a:latin typeface="Montserrat"/>
                <a:cs typeface="Verdana"/>
              </a:rPr>
              <a:t>design,</a:t>
            </a:r>
            <a:r>
              <a:rPr lang="en-GB" sz="1400" spc="-25" dirty="0">
                <a:solidFill>
                  <a:srgbClr val="545454"/>
                </a:solidFill>
                <a:latin typeface="Montserrat"/>
                <a:cs typeface="Verdana"/>
              </a:rPr>
              <a:t> </a:t>
            </a:r>
            <a:r>
              <a:rPr lang="en-GB" sz="1400" dirty="0">
                <a:solidFill>
                  <a:srgbClr val="545454"/>
                </a:solidFill>
                <a:latin typeface="Montserrat"/>
                <a:cs typeface="Verdana"/>
              </a:rPr>
              <a:t>construction,</a:t>
            </a:r>
            <a:r>
              <a:rPr lang="en-GB" sz="1400" spc="-25" dirty="0">
                <a:solidFill>
                  <a:srgbClr val="545454"/>
                </a:solidFill>
                <a:latin typeface="Montserrat"/>
                <a:cs typeface="Verdana"/>
              </a:rPr>
              <a:t> </a:t>
            </a:r>
            <a:r>
              <a:rPr lang="en-GB" sz="1400" dirty="0">
                <a:solidFill>
                  <a:srgbClr val="545454"/>
                </a:solidFill>
                <a:latin typeface="Montserrat"/>
                <a:cs typeface="Verdana"/>
              </a:rPr>
              <a:t>maintenance</a:t>
            </a:r>
            <a:r>
              <a:rPr lang="en-GB" sz="1400" spc="-20" dirty="0">
                <a:solidFill>
                  <a:srgbClr val="545454"/>
                </a:solidFill>
                <a:latin typeface="Montserrat"/>
                <a:cs typeface="Verdana"/>
              </a:rPr>
              <a:t> </a:t>
            </a:r>
            <a:r>
              <a:rPr lang="en-GB" sz="1400" dirty="0">
                <a:solidFill>
                  <a:srgbClr val="545454"/>
                </a:solidFill>
                <a:latin typeface="Montserrat"/>
                <a:cs typeface="Verdana"/>
              </a:rPr>
              <a:t>and</a:t>
            </a:r>
            <a:r>
              <a:rPr lang="en-GB" sz="1400" spc="-30" dirty="0">
                <a:solidFill>
                  <a:srgbClr val="545454"/>
                </a:solidFill>
                <a:latin typeface="Montserrat"/>
                <a:cs typeface="Verdana"/>
              </a:rPr>
              <a:t> </a:t>
            </a:r>
            <a:r>
              <a:rPr lang="en-GB" sz="1400" dirty="0" err="1">
                <a:solidFill>
                  <a:srgbClr val="545454"/>
                </a:solidFill>
                <a:latin typeface="Montserrat"/>
                <a:cs typeface="Verdana"/>
              </a:rPr>
              <a:t>handback</a:t>
            </a:r>
            <a:r>
              <a:rPr lang="en-GB" sz="1400" spc="-10" dirty="0">
                <a:solidFill>
                  <a:srgbClr val="545454"/>
                </a:solidFill>
                <a:latin typeface="Montserrat"/>
                <a:cs typeface="Verdana"/>
              </a:rPr>
              <a:t> </a:t>
            </a:r>
            <a:r>
              <a:rPr lang="en-GB" sz="1400" dirty="0">
                <a:solidFill>
                  <a:srgbClr val="545454"/>
                </a:solidFill>
                <a:latin typeface="Montserrat"/>
                <a:cs typeface="Verdana"/>
              </a:rPr>
              <a:t>of</a:t>
            </a:r>
            <a:r>
              <a:rPr lang="en-GB" sz="1400" spc="-50" dirty="0">
                <a:solidFill>
                  <a:srgbClr val="545454"/>
                </a:solidFill>
                <a:latin typeface="Montserrat"/>
                <a:cs typeface="Verdana"/>
              </a:rPr>
              <a:t> </a:t>
            </a:r>
            <a:r>
              <a:rPr lang="en-GB" sz="1400" dirty="0">
                <a:solidFill>
                  <a:srgbClr val="545454"/>
                </a:solidFill>
                <a:latin typeface="Montserrat"/>
                <a:cs typeface="Verdana"/>
              </a:rPr>
              <a:t>the</a:t>
            </a:r>
            <a:r>
              <a:rPr lang="en-GB" sz="1400" spc="-30" dirty="0">
                <a:solidFill>
                  <a:srgbClr val="545454"/>
                </a:solidFill>
                <a:latin typeface="Montserrat"/>
                <a:cs typeface="Verdana"/>
              </a:rPr>
              <a:t> </a:t>
            </a:r>
            <a:r>
              <a:rPr lang="en-GB" sz="1400" spc="-10" dirty="0">
                <a:solidFill>
                  <a:srgbClr val="545454"/>
                </a:solidFill>
                <a:latin typeface="Montserrat"/>
                <a:cs typeface="Verdana"/>
              </a:rPr>
              <a:t>bypass</a:t>
            </a:r>
          </a:p>
          <a:p>
            <a:pPr marL="297815" marR="6985" indent="-285750" algn="just">
              <a:lnSpc>
                <a:spcPct val="150000"/>
              </a:lnSpc>
              <a:buClr>
                <a:srgbClr val="FFC000"/>
              </a:buClr>
              <a:buSzPct val="150000"/>
              <a:buFont typeface="Arial" panose="020B0604020202020204" pitchFamily="34" charset="0"/>
              <a:buChar char="•"/>
              <a:tabLst>
                <a:tab pos="175260" algn="l"/>
              </a:tabLst>
            </a:pPr>
            <a:r>
              <a:rPr lang="en-GB" sz="1400" dirty="0">
                <a:solidFill>
                  <a:srgbClr val="545454"/>
                </a:solidFill>
                <a:latin typeface="Montserrat"/>
                <a:cs typeface="Verdana"/>
              </a:rPr>
              <a:t>To</a:t>
            </a:r>
            <a:r>
              <a:rPr lang="en-GB" sz="1400" spc="70" dirty="0">
                <a:solidFill>
                  <a:srgbClr val="545454"/>
                </a:solidFill>
                <a:latin typeface="Montserrat"/>
                <a:cs typeface="Verdana"/>
              </a:rPr>
              <a:t> get qualified, candid</a:t>
            </a:r>
            <a:r>
              <a:rPr lang="en-GB" sz="1400" dirty="0">
                <a:solidFill>
                  <a:srgbClr val="545454"/>
                </a:solidFill>
                <a:latin typeface="Montserrat"/>
                <a:cs typeface="Verdana"/>
              </a:rPr>
              <a:t>ate shall meet each of the minimum financial,</a:t>
            </a:r>
            <a:r>
              <a:rPr lang="en-GB" sz="1400" spc="135" dirty="0">
                <a:solidFill>
                  <a:srgbClr val="545454"/>
                </a:solidFill>
                <a:latin typeface="Montserrat"/>
                <a:cs typeface="Verdana"/>
              </a:rPr>
              <a:t> </a:t>
            </a:r>
            <a:r>
              <a:rPr lang="en-GB" sz="1400" dirty="0">
                <a:solidFill>
                  <a:srgbClr val="545454"/>
                </a:solidFill>
                <a:latin typeface="Montserrat"/>
                <a:cs typeface="Verdana"/>
              </a:rPr>
              <a:t>technical</a:t>
            </a:r>
            <a:r>
              <a:rPr lang="en-GB" sz="1400" spc="140" dirty="0">
                <a:solidFill>
                  <a:srgbClr val="545454"/>
                </a:solidFill>
                <a:latin typeface="Montserrat"/>
                <a:cs typeface="Verdana"/>
              </a:rPr>
              <a:t> </a:t>
            </a:r>
            <a:r>
              <a:rPr lang="en-GB" sz="1400" dirty="0">
                <a:solidFill>
                  <a:srgbClr val="545454"/>
                </a:solidFill>
                <a:latin typeface="Montserrat"/>
                <a:cs typeface="Verdana"/>
              </a:rPr>
              <a:t>and</a:t>
            </a:r>
            <a:r>
              <a:rPr lang="en-GB" sz="1400" spc="125" dirty="0">
                <a:solidFill>
                  <a:srgbClr val="545454"/>
                </a:solidFill>
                <a:latin typeface="Montserrat"/>
                <a:cs typeface="Verdana"/>
              </a:rPr>
              <a:t> </a:t>
            </a:r>
            <a:r>
              <a:rPr lang="en-GB" sz="1400" dirty="0">
                <a:solidFill>
                  <a:srgbClr val="545454"/>
                </a:solidFill>
                <a:latin typeface="Montserrat"/>
                <a:cs typeface="Verdana"/>
              </a:rPr>
              <a:t>expert</a:t>
            </a:r>
            <a:r>
              <a:rPr lang="en-GB" sz="1400" spc="114" dirty="0">
                <a:solidFill>
                  <a:srgbClr val="545454"/>
                </a:solidFill>
                <a:latin typeface="Montserrat"/>
                <a:cs typeface="Verdana"/>
              </a:rPr>
              <a:t> </a:t>
            </a:r>
            <a:r>
              <a:rPr lang="en-GB" sz="1400" dirty="0">
                <a:solidFill>
                  <a:srgbClr val="545454"/>
                </a:solidFill>
                <a:latin typeface="Montserrat"/>
                <a:cs typeface="Verdana"/>
              </a:rPr>
              <a:t>criteria.</a:t>
            </a:r>
            <a:r>
              <a:rPr lang="en-GB" sz="1400" spc="120" dirty="0">
                <a:solidFill>
                  <a:srgbClr val="545454"/>
                </a:solidFill>
                <a:latin typeface="Montserrat"/>
                <a:cs typeface="Verdana"/>
              </a:rPr>
              <a:t> </a:t>
            </a:r>
            <a:r>
              <a:rPr lang="en-GB" sz="1400" dirty="0">
                <a:solidFill>
                  <a:srgbClr val="545454"/>
                </a:solidFill>
                <a:latin typeface="Montserrat"/>
                <a:cs typeface="Verdana"/>
              </a:rPr>
              <a:t>If</a:t>
            </a:r>
            <a:r>
              <a:rPr lang="en-GB" sz="1400" spc="114" dirty="0">
                <a:solidFill>
                  <a:srgbClr val="545454"/>
                </a:solidFill>
                <a:latin typeface="Montserrat"/>
                <a:cs typeface="Verdana"/>
              </a:rPr>
              <a:t> </a:t>
            </a:r>
            <a:r>
              <a:rPr lang="en-GB" sz="1400" dirty="0">
                <a:solidFill>
                  <a:srgbClr val="545454"/>
                </a:solidFill>
                <a:latin typeface="Montserrat"/>
                <a:cs typeface="Verdana"/>
              </a:rPr>
              <a:t>any</a:t>
            </a:r>
            <a:r>
              <a:rPr lang="en-GB" sz="1400" spc="125" dirty="0">
                <a:solidFill>
                  <a:srgbClr val="545454"/>
                </a:solidFill>
                <a:latin typeface="Montserrat"/>
                <a:cs typeface="Verdana"/>
              </a:rPr>
              <a:t> </a:t>
            </a:r>
            <a:r>
              <a:rPr lang="en-GB" sz="1400" dirty="0">
                <a:solidFill>
                  <a:srgbClr val="545454"/>
                </a:solidFill>
                <a:latin typeface="Montserrat"/>
                <a:cs typeface="Verdana"/>
              </a:rPr>
              <a:t>of</a:t>
            </a:r>
            <a:r>
              <a:rPr lang="en-GB" sz="1400" spc="125" dirty="0">
                <a:solidFill>
                  <a:srgbClr val="545454"/>
                </a:solidFill>
                <a:latin typeface="Montserrat"/>
                <a:cs typeface="Verdana"/>
              </a:rPr>
              <a:t> </a:t>
            </a:r>
            <a:r>
              <a:rPr lang="en-GB" sz="1400" dirty="0">
                <a:solidFill>
                  <a:srgbClr val="545454"/>
                </a:solidFill>
                <a:latin typeface="Montserrat"/>
                <a:cs typeface="Verdana"/>
              </a:rPr>
              <a:t>the</a:t>
            </a:r>
            <a:r>
              <a:rPr lang="en-GB" sz="1400" spc="120" dirty="0">
                <a:solidFill>
                  <a:srgbClr val="545454"/>
                </a:solidFill>
                <a:latin typeface="Montserrat"/>
                <a:cs typeface="Verdana"/>
              </a:rPr>
              <a:t> </a:t>
            </a:r>
            <a:r>
              <a:rPr lang="en-GB" sz="1400" spc="-10" dirty="0">
                <a:solidFill>
                  <a:srgbClr val="545454"/>
                </a:solidFill>
                <a:latin typeface="Montserrat"/>
                <a:cs typeface="Verdana"/>
              </a:rPr>
              <a:t>minimum </a:t>
            </a:r>
            <a:r>
              <a:rPr lang="en-GB" sz="1400" dirty="0">
                <a:solidFill>
                  <a:srgbClr val="545454"/>
                </a:solidFill>
                <a:latin typeface="Montserrat"/>
                <a:cs typeface="Verdana"/>
              </a:rPr>
              <a:t>requirements is</a:t>
            </a:r>
            <a:r>
              <a:rPr lang="en-GB" sz="1400" spc="-20" dirty="0">
                <a:solidFill>
                  <a:srgbClr val="545454"/>
                </a:solidFill>
                <a:latin typeface="Montserrat"/>
                <a:cs typeface="Verdana"/>
              </a:rPr>
              <a:t> </a:t>
            </a:r>
            <a:r>
              <a:rPr lang="en-GB" sz="1400" dirty="0">
                <a:solidFill>
                  <a:srgbClr val="545454"/>
                </a:solidFill>
                <a:latin typeface="Montserrat"/>
                <a:cs typeface="Verdana"/>
              </a:rPr>
              <a:t>not</a:t>
            </a:r>
            <a:r>
              <a:rPr lang="en-GB" sz="1400" spc="-25" dirty="0">
                <a:solidFill>
                  <a:srgbClr val="545454"/>
                </a:solidFill>
                <a:latin typeface="Montserrat"/>
                <a:cs typeface="Verdana"/>
              </a:rPr>
              <a:t> </a:t>
            </a:r>
            <a:r>
              <a:rPr lang="en-GB" sz="1400" dirty="0">
                <a:solidFill>
                  <a:srgbClr val="545454"/>
                </a:solidFill>
                <a:latin typeface="Montserrat"/>
                <a:cs typeface="Verdana"/>
              </a:rPr>
              <a:t>met,</a:t>
            </a:r>
            <a:r>
              <a:rPr lang="en-GB" sz="1400" spc="-25" dirty="0">
                <a:solidFill>
                  <a:srgbClr val="545454"/>
                </a:solidFill>
                <a:latin typeface="Montserrat"/>
                <a:cs typeface="Verdana"/>
              </a:rPr>
              <a:t> the </a:t>
            </a:r>
            <a:r>
              <a:rPr lang="en-GB" sz="1400" dirty="0">
                <a:solidFill>
                  <a:srgbClr val="545454"/>
                </a:solidFill>
                <a:latin typeface="Montserrat"/>
                <a:cs typeface="Verdana"/>
              </a:rPr>
              <a:t>candidate will be</a:t>
            </a:r>
            <a:r>
              <a:rPr lang="en-GB" sz="1400" spc="-20" dirty="0">
                <a:solidFill>
                  <a:srgbClr val="545454"/>
                </a:solidFill>
                <a:latin typeface="Montserrat"/>
                <a:cs typeface="Verdana"/>
              </a:rPr>
              <a:t> </a:t>
            </a:r>
            <a:r>
              <a:rPr lang="en-GB" sz="1400" spc="-10" dirty="0">
                <a:solidFill>
                  <a:srgbClr val="545454"/>
                </a:solidFill>
                <a:latin typeface="Montserrat"/>
                <a:cs typeface="Verdana"/>
              </a:rPr>
              <a:t>disqualified</a:t>
            </a:r>
          </a:p>
          <a:p>
            <a:pPr marL="297815" marR="6985" indent="-285750" algn="just">
              <a:lnSpc>
                <a:spcPct val="150000"/>
              </a:lnSpc>
              <a:buClr>
                <a:srgbClr val="FFC000"/>
              </a:buClr>
              <a:buSzPct val="150000"/>
              <a:buFont typeface="Arial" panose="020B0604020202020204" pitchFamily="34" charset="0"/>
              <a:buChar char="•"/>
              <a:tabLst>
                <a:tab pos="175260" algn="l"/>
              </a:tabLst>
            </a:pPr>
            <a:r>
              <a:rPr lang="en-GB" sz="1400" spc="-10" dirty="0">
                <a:solidFill>
                  <a:srgbClr val="545454"/>
                </a:solidFill>
                <a:latin typeface="Montserrat"/>
                <a:cs typeface="Verdana"/>
              </a:rPr>
              <a:t>Qualification criteria for experts are not covered by this presentation.</a:t>
            </a:r>
            <a:endParaRPr lang="en-GB" sz="1400" spc="-10" dirty="0">
              <a:solidFill>
                <a:srgbClr val="545454"/>
              </a:solidFill>
              <a:latin typeface="Montserrat" panose="00000500000000000000" pitchFamily="2" charset="0"/>
              <a:cs typeface="Verdana"/>
            </a:endParaRPr>
          </a:p>
          <a:p>
            <a:pPr marL="297815" marR="6985" indent="-285750" algn="just">
              <a:lnSpc>
                <a:spcPct val="150000"/>
              </a:lnSpc>
              <a:buClr>
                <a:srgbClr val="FFC000"/>
              </a:buClr>
              <a:buSzPct val="150000"/>
              <a:buFont typeface="Arial" panose="020B0604020202020204" pitchFamily="34" charset="0"/>
              <a:buChar char="•"/>
              <a:tabLst>
                <a:tab pos="175260" algn="l"/>
              </a:tabLst>
            </a:pPr>
            <a:r>
              <a:rPr lang="en-GB" sz="1400" spc="-10" dirty="0">
                <a:solidFill>
                  <a:srgbClr val="545454"/>
                </a:solidFill>
                <a:latin typeface="Montserrat"/>
                <a:cs typeface="Verdana"/>
              </a:rPr>
              <a:t>All Candidates who pass the selection criteria are invited to submit initial offers.</a:t>
            </a:r>
            <a:endParaRPr lang="en-US" sz="1400" dirty="0">
              <a:solidFill>
                <a:srgbClr val="545454"/>
              </a:solidFill>
              <a:latin typeface="Montserrat" panose="00000500000000000000" pitchFamily="2" charset="0"/>
              <a:cs typeface="Verdana"/>
            </a:endParaRPr>
          </a:p>
        </p:txBody>
      </p:sp>
      <p:sp>
        <p:nvSpPr>
          <p:cNvPr id="9" name="object 9"/>
          <p:cNvSpPr txBox="1">
            <a:spLocks noGrp="1"/>
          </p:cNvSpPr>
          <p:nvPr>
            <p:ph type="sldNum" sz="quarter" idx="7"/>
          </p:nvPr>
        </p:nvSpPr>
        <p:spPr>
          <a:xfrm>
            <a:off x="14550306" y="6465079"/>
            <a:ext cx="257893" cy="112851"/>
          </a:xfrm>
          <a:prstGeom prst="rect">
            <a:avLst/>
          </a:prstGeom>
        </p:spPr>
        <p:txBody>
          <a:bodyPr vert="horz" wrap="square" lIns="0" tIns="12700" rIns="0" bIns="0" rtlCol="0">
            <a:spAutoFit/>
          </a:bodyPr>
          <a:lstStyle/>
          <a:p>
            <a:pPr marL="38100">
              <a:spcBef>
                <a:spcPts val="100"/>
              </a:spcBef>
            </a:pPr>
            <a:fld id="{81D60167-4931-47E6-BA6A-407CBD079E47}" type="slidenum">
              <a:rPr spc="-25" dirty="0"/>
              <a:pPr marL="38100">
                <a:spcBef>
                  <a:spcPts val="100"/>
                </a:spcBef>
              </a:pPr>
              <a:t>12</a:t>
            </a:fld>
            <a:endParaRPr spc="-25"/>
          </a:p>
        </p:txBody>
      </p:sp>
      <p:cxnSp>
        <p:nvCxnSpPr>
          <p:cNvPr id="12" name="Straight Connector 27">
            <a:extLst>
              <a:ext uri="{FF2B5EF4-FFF2-40B4-BE49-F238E27FC236}">
                <a16:creationId xmlns:a16="http://schemas.microsoft.com/office/drawing/2014/main" id="{D4F4F864-2F82-FA5C-D531-0E1441F78878}"/>
              </a:ext>
            </a:extLst>
          </p:cNvPr>
          <p:cNvCxnSpPr>
            <a:cxnSpLocks/>
          </p:cNvCxnSpPr>
          <p:nvPr/>
        </p:nvCxnSpPr>
        <p:spPr>
          <a:xfrm>
            <a:off x="519827" y="861273"/>
            <a:ext cx="11101902" cy="0"/>
          </a:xfrm>
          <a:prstGeom prst="line">
            <a:avLst/>
          </a:prstGeom>
          <a:noFill/>
          <a:ln w="25400" cap="flat" cmpd="sng" algn="ctr">
            <a:solidFill>
              <a:srgbClr val="FFC000"/>
            </a:solidFill>
            <a:prstDash val="solid"/>
            <a:miter lim="800000"/>
          </a:ln>
          <a:effectLst/>
        </p:spPr>
      </p:cxnSp>
      <p:sp>
        <p:nvSpPr>
          <p:cNvPr id="13" name="TextBox 12">
            <a:extLst>
              <a:ext uri="{FF2B5EF4-FFF2-40B4-BE49-F238E27FC236}">
                <a16:creationId xmlns:a16="http://schemas.microsoft.com/office/drawing/2014/main" id="{2571C818-B2D6-E911-BC21-2C3DDEBF216D}"/>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Qualification</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Phase</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56355158"/>
              </p:ext>
            </p:extLst>
          </p:nvPr>
        </p:nvGraphicFramePr>
        <p:xfrm>
          <a:off x="519826" y="1097280"/>
          <a:ext cx="11101900" cy="4944625"/>
        </p:xfrm>
        <a:graphic>
          <a:graphicData uri="http://schemas.openxmlformats.org/drawingml/2006/table">
            <a:tbl>
              <a:tblPr firstRow="1" bandRow="1">
                <a:tableStyleId>{2D5ABB26-0587-4C30-8999-92F81FD0307C}</a:tableStyleId>
              </a:tblPr>
              <a:tblGrid>
                <a:gridCol w="1975445">
                  <a:extLst>
                    <a:ext uri="{9D8B030D-6E8A-4147-A177-3AD203B41FA5}">
                      <a16:colId xmlns:a16="http://schemas.microsoft.com/office/drawing/2014/main" val="20000"/>
                    </a:ext>
                  </a:extLst>
                </a:gridCol>
                <a:gridCol w="6598123">
                  <a:extLst>
                    <a:ext uri="{9D8B030D-6E8A-4147-A177-3AD203B41FA5}">
                      <a16:colId xmlns:a16="http://schemas.microsoft.com/office/drawing/2014/main" val="20001"/>
                    </a:ext>
                  </a:extLst>
                </a:gridCol>
                <a:gridCol w="2528332">
                  <a:extLst>
                    <a:ext uri="{9D8B030D-6E8A-4147-A177-3AD203B41FA5}">
                      <a16:colId xmlns:a16="http://schemas.microsoft.com/office/drawing/2014/main" val="20002"/>
                    </a:ext>
                  </a:extLst>
                </a:gridCol>
              </a:tblGrid>
              <a:tr h="624625">
                <a:tc>
                  <a:txBody>
                    <a:bodyPr/>
                    <a:lstStyle/>
                    <a:p>
                      <a:pPr marL="81915" algn="ctr">
                        <a:lnSpc>
                          <a:spcPct val="100000"/>
                        </a:lnSpc>
                        <a:spcBef>
                          <a:spcPts val="320"/>
                        </a:spcBef>
                      </a:pPr>
                      <a:r>
                        <a:rPr sz="1400" b="1" spc="-10" dirty="0">
                          <a:solidFill>
                            <a:srgbClr val="545454"/>
                          </a:solidFill>
                          <a:latin typeface="Montserrat" panose="00000500000000000000" pitchFamily="2" charset="0"/>
                          <a:cs typeface="Verdana"/>
                        </a:rPr>
                        <a:t>Criteria</a:t>
                      </a:r>
                      <a:endParaRPr sz="1400" dirty="0">
                        <a:solidFill>
                          <a:srgbClr val="545454"/>
                        </a:solidFill>
                        <a:latin typeface="Montserrat" panose="00000500000000000000" pitchFamily="2" charset="0"/>
                        <a:cs typeface="Verdana"/>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600"/>
                    </a:solidFill>
                  </a:tcPr>
                </a:tc>
                <a:tc>
                  <a:txBody>
                    <a:bodyPr/>
                    <a:lstStyle/>
                    <a:p>
                      <a:pPr marL="82550" algn="ctr">
                        <a:lnSpc>
                          <a:spcPct val="100000"/>
                        </a:lnSpc>
                        <a:spcBef>
                          <a:spcPts val="320"/>
                        </a:spcBef>
                      </a:pPr>
                      <a:r>
                        <a:rPr sz="1400" b="1" spc="-10">
                          <a:solidFill>
                            <a:srgbClr val="545454"/>
                          </a:solidFill>
                          <a:latin typeface="Montserrat" panose="00000500000000000000" pitchFamily="2" charset="0"/>
                          <a:cs typeface="Verdana"/>
                        </a:rPr>
                        <a:t>Description</a:t>
                      </a:r>
                      <a:endParaRPr sz="1400">
                        <a:solidFill>
                          <a:srgbClr val="545454"/>
                        </a:solidFill>
                        <a:latin typeface="Montserrat" panose="00000500000000000000" pitchFamily="2" charset="0"/>
                        <a:cs typeface="Verdana"/>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600"/>
                    </a:solidFill>
                  </a:tcPr>
                </a:tc>
                <a:tc>
                  <a:txBody>
                    <a:bodyPr/>
                    <a:lstStyle/>
                    <a:p>
                      <a:pPr marL="144145">
                        <a:lnSpc>
                          <a:spcPct val="100000"/>
                        </a:lnSpc>
                        <a:spcBef>
                          <a:spcPts val="320"/>
                        </a:spcBef>
                      </a:pPr>
                      <a:r>
                        <a:rPr sz="1400" b="1" spc="-10" dirty="0">
                          <a:solidFill>
                            <a:srgbClr val="545454"/>
                          </a:solidFill>
                          <a:latin typeface="Montserrat" panose="00000500000000000000" pitchFamily="2" charset="0"/>
                          <a:cs typeface="Verdana"/>
                        </a:rPr>
                        <a:t>Comments</a:t>
                      </a:r>
                      <a:endParaRPr sz="1400" dirty="0">
                        <a:solidFill>
                          <a:srgbClr val="545454"/>
                        </a:solidFill>
                        <a:latin typeface="Montserrat" panose="00000500000000000000" pitchFamily="2" charset="0"/>
                        <a:cs typeface="Verdana"/>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600"/>
                    </a:solidFill>
                  </a:tcPr>
                </a:tc>
                <a:extLst>
                  <a:ext uri="{0D108BD9-81ED-4DB2-BD59-A6C34878D82A}">
                    <a16:rowId xmlns:a16="http://schemas.microsoft.com/office/drawing/2014/main" val="10000"/>
                  </a:ext>
                </a:extLst>
              </a:tr>
              <a:tr h="1080000">
                <a:tc>
                  <a:txBody>
                    <a:bodyPr/>
                    <a:lstStyle/>
                    <a:p>
                      <a:pPr marL="81915" marR="281940">
                        <a:lnSpc>
                          <a:spcPct val="100000"/>
                        </a:lnSpc>
                        <a:spcBef>
                          <a:spcPts val="320"/>
                        </a:spcBef>
                      </a:pPr>
                      <a:r>
                        <a:rPr sz="1400" spc="-10" dirty="0">
                          <a:solidFill>
                            <a:srgbClr val="545454"/>
                          </a:solidFill>
                          <a:latin typeface="Montserrat" panose="00000500000000000000" pitchFamily="2" charset="0"/>
                          <a:cs typeface="Verdana"/>
                        </a:rPr>
                        <a:t>Contribution </a:t>
                      </a:r>
                      <a:r>
                        <a:rPr sz="1400" dirty="0">
                          <a:solidFill>
                            <a:srgbClr val="545454"/>
                          </a:solidFill>
                          <a:latin typeface="Montserrat" panose="00000500000000000000" pitchFamily="2" charset="0"/>
                          <a:cs typeface="Verdana"/>
                        </a:rPr>
                        <a:t>to</a:t>
                      </a:r>
                      <a:r>
                        <a:rPr sz="1400" spc="-25" dirty="0">
                          <a:solidFill>
                            <a:srgbClr val="545454"/>
                          </a:solidFill>
                          <a:latin typeface="Montserrat" panose="00000500000000000000" pitchFamily="2" charset="0"/>
                          <a:cs typeface="Verdana"/>
                        </a:rPr>
                        <a:t> </a:t>
                      </a:r>
                      <a:r>
                        <a:rPr sz="1400" spc="-10" dirty="0">
                          <a:solidFill>
                            <a:srgbClr val="545454"/>
                          </a:solidFill>
                          <a:latin typeface="Montserrat" panose="00000500000000000000" pitchFamily="2" charset="0"/>
                          <a:cs typeface="Verdana"/>
                        </a:rPr>
                        <a:t>equity capital</a:t>
                      </a:r>
                      <a:endParaRPr sz="1400" dirty="0">
                        <a:solidFill>
                          <a:srgbClr val="545454"/>
                        </a:solidFill>
                        <a:latin typeface="Montserrat" panose="00000500000000000000" pitchFamily="2" charset="0"/>
                        <a:cs typeface="Verdana"/>
                      </a:endParaRPr>
                    </a:p>
                  </a:txBody>
                  <a:tcPr marL="0" marR="0" marT="4064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CFCF"/>
                    </a:solidFill>
                  </a:tcPr>
                </a:tc>
                <a:tc>
                  <a:txBody>
                    <a:bodyPr/>
                    <a:lstStyle/>
                    <a:p>
                      <a:pPr marL="82550">
                        <a:lnSpc>
                          <a:spcPct val="100000"/>
                        </a:lnSpc>
                        <a:spcBef>
                          <a:spcPts val="320"/>
                        </a:spcBef>
                      </a:pPr>
                      <a:r>
                        <a:rPr lang="en-US" sz="1400" dirty="0">
                          <a:solidFill>
                            <a:srgbClr val="545454"/>
                          </a:solidFill>
                          <a:latin typeface="Montserrat" panose="00000500000000000000" pitchFamily="2" charset="0"/>
                          <a:cs typeface="Verdana"/>
                        </a:rPr>
                        <a:t>Ability</a:t>
                      </a:r>
                      <a:r>
                        <a:rPr lang="en-US" sz="1400" spc="-30" dirty="0">
                          <a:solidFill>
                            <a:srgbClr val="545454"/>
                          </a:solidFill>
                          <a:latin typeface="Montserrat" panose="00000500000000000000" pitchFamily="2" charset="0"/>
                          <a:cs typeface="Verdana"/>
                        </a:rPr>
                        <a:t> </a:t>
                      </a:r>
                      <a:r>
                        <a:rPr lang="en-US" sz="1400" dirty="0">
                          <a:solidFill>
                            <a:srgbClr val="545454"/>
                          </a:solidFill>
                          <a:latin typeface="Montserrat" panose="00000500000000000000" pitchFamily="2" charset="0"/>
                          <a:cs typeface="Verdana"/>
                        </a:rPr>
                        <a:t>to</a:t>
                      </a:r>
                      <a:r>
                        <a:rPr lang="en-US" sz="1400" spc="-20" dirty="0">
                          <a:solidFill>
                            <a:srgbClr val="545454"/>
                          </a:solidFill>
                          <a:latin typeface="Montserrat" panose="00000500000000000000" pitchFamily="2" charset="0"/>
                          <a:cs typeface="Verdana"/>
                        </a:rPr>
                        <a:t> </a:t>
                      </a:r>
                      <a:r>
                        <a:rPr lang="en-US" sz="1400" dirty="0">
                          <a:solidFill>
                            <a:srgbClr val="545454"/>
                          </a:solidFill>
                          <a:latin typeface="Montserrat" panose="00000500000000000000" pitchFamily="2" charset="0"/>
                          <a:cs typeface="Verdana"/>
                        </a:rPr>
                        <a:t>contribute</a:t>
                      </a:r>
                      <a:r>
                        <a:rPr lang="en-US" sz="1400" spc="-40" dirty="0">
                          <a:solidFill>
                            <a:srgbClr val="545454"/>
                          </a:solidFill>
                          <a:latin typeface="Montserrat" panose="00000500000000000000" pitchFamily="2" charset="0"/>
                          <a:cs typeface="Verdana"/>
                        </a:rPr>
                        <a:t> </a:t>
                      </a:r>
                      <a:r>
                        <a:rPr lang="en-US" sz="1400" dirty="0">
                          <a:solidFill>
                            <a:srgbClr val="545454"/>
                          </a:solidFill>
                          <a:latin typeface="Montserrat" panose="00000500000000000000" pitchFamily="2" charset="0"/>
                          <a:cs typeface="Verdana"/>
                        </a:rPr>
                        <a:t>a</a:t>
                      </a:r>
                      <a:r>
                        <a:rPr lang="en-US" sz="1400" spc="-5" dirty="0">
                          <a:solidFill>
                            <a:srgbClr val="545454"/>
                          </a:solidFill>
                          <a:latin typeface="Montserrat" panose="00000500000000000000" pitchFamily="2" charset="0"/>
                          <a:cs typeface="Verdana"/>
                        </a:rPr>
                        <a:t> </a:t>
                      </a:r>
                      <a:r>
                        <a:rPr lang="en-US" sz="1400" dirty="0">
                          <a:solidFill>
                            <a:srgbClr val="545454"/>
                          </a:solidFill>
                          <a:latin typeface="Montserrat" panose="00000500000000000000" pitchFamily="2" charset="0"/>
                          <a:cs typeface="Verdana"/>
                        </a:rPr>
                        <a:t>minim</a:t>
                      </a:r>
                      <a:r>
                        <a:rPr lang="en-US" sz="1400" dirty="0">
                          <a:solidFill>
                            <a:srgbClr val="545454"/>
                          </a:solidFill>
                          <a:latin typeface="Montserrat" panose="00000500000000000000" pitchFamily="2" charset="0"/>
                          <a:ea typeface="+mn-ea"/>
                          <a:cs typeface="Verdana"/>
                        </a:rPr>
                        <a:t>um of 15 </a:t>
                      </a:r>
                      <a:r>
                        <a:rPr lang="en-US" sz="1400" dirty="0">
                          <a:solidFill>
                            <a:srgbClr val="545454"/>
                          </a:solidFill>
                          <a:latin typeface="Montserrat" panose="00000500000000000000" pitchFamily="2" charset="0"/>
                          <a:cs typeface="Verdana"/>
                        </a:rPr>
                        <a:t>million</a:t>
                      </a:r>
                      <a:r>
                        <a:rPr lang="en-US" sz="1400" spc="-50" dirty="0">
                          <a:solidFill>
                            <a:srgbClr val="545454"/>
                          </a:solidFill>
                          <a:latin typeface="Montserrat" panose="00000500000000000000" pitchFamily="2" charset="0"/>
                          <a:cs typeface="Verdana"/>
                        </a:rPr>
                        <a:t> </a:t>
                      </a:r>
                      <a:r>
                        <a:rPr lang="en-US" sz="1400" spc="-25" dirty="0">
                          <a:solidFill>
                            <a:srgbClr val="545454"/>
                          </a:solidFill>
                          <a:latin typeface="Montserrat" panose="00000500000000000000" pitchFamily="2" charset="0"/>
                          <a:cs typeface="Verdana"/>
                        </a:rPr>
                        <a:t>EUR*</a:t>
                      </a:r>
                    </a:p>
                    <a:p>
                      <a:pPr marL="82550">
                        <a:lnSpc>
                          <a:spcPct val="100000"/>
                        </a:lnSpc>
                        <a:spcBef>
                          <a:spcPts val="320"/>
                        </a:spcBef>
                      </a:pPr>
                      <a:r>
                        <a:rPr lang="en-US" sz="1400" dirty="0">
                          <a:solidFill>
                            <a:srgbClr val="545454"/>
                          </a:solidFill>
                          <a:latin typeface="Montserrat" panose="00000500000000000000" pitchFamily="2" charset="0"/>
                          <a:cs typeface="Verdana"/>
                        </a:rPr>
                        <a:t>Proof of the ability to contribute must be shown through a consolidated annual report</a:t>
                      </a:r>
                    </a:p>
                  </a:txBody>
                  <a:tcPr marL="0" marR="0" marT="4064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CFCF"/>
                    </a:solidFill>
                  </a:tcPr>
                </a:tc>
                <a:tc>
                  <a:txBody>
                    <a:bodyPr/>
                    <a:lstStyle/>
                    <a:p>
                      <a:pPr marL="83820" marR="695960">
                        <a:lnSpc>
                          <a:spcPct val="100000"/>
                        </a:lnSpc>
                        <a:spcBef>
                          <a:spcPts val="320"/>
                        </a:spcBef>
                      </a:pPr>
                      <a:r>
                        <a:rPr sz="1400" spc="-10" dirty="0">
                          <a:solidFill>
                            <a:srgbClr val="545454"/>
                          </a:solidFill>
                          <a:latin typeface="Montserrat" panose="00000500000000000000" pitchFamily="2" charset="0"/>
                          <a:cs typeface="Verdana"/>
                        </a:rPr>
                        <a:t>Minimum requirement</a:t>
                      </a:r>
                      <a:endParaRPr sz="1400" dirty="0">
                        <a:solidFill>
                          <a:srgbClr val="545454"/>
                        </a:solidFill>
                        <a:latin typeface="Montserrat" panose="00000500000000000000" pitchFamily="2" charset="0"/>
                        <a:cs typeface="Verdana"/>
                      </a:endParaRPr>
                    </a:p>
                  </a:txBody>
                  <a:tcPr marL="0" marR="0" marT="4064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CFCF"/>
                    </a:solidFill>
                  </a:tcPr>
                </a:tc>
                <a:extLst>
                  <a:ext uri="{0D108BD9-81ED-4DB2-BD59-A6C34878D82A}">
                    <a16:rowId xmlns:a16="http://schemas.microsoft.com/office/drawing/2014/main" val="10001"/>
                  </a:ext>
                </a:extLst>
              </a:tr>
              <a:tr h="1080000">
                <a:tc>
                  <a:txBody>
                    <a:bodyPr/>
                    <a:lstStyle/>
                    <a:p>
                      <a:pPr marL="81915">
                        <a:lnSpc>
                          <a:spcPct val="100000"/>
                        </a:lnSpc>
                        <a:spcBef>
                          <a:spcPts val="320"/>
                        </a:spcBef>
                      </a:pPr>
                      <a:r>
                        <a:rPr sz="1400" spc="-10" dirty="0">
                          <a:solidFill>
                            <a:srgbClr val="545454"/>
                          </a:solidFill>
                          <a:latin typeface="Montserrat" panose="00000500000000000000" pitchFamily="2" charset="0"/>
                          <a:cs typeface="Verdana"/>
                        </a:rPr>
                        <a:t>Turnover</a:t>
                      </a:r>
                      <a:endParaRPr sz="1400" dirty="0">
                        <a:solidFill>
                          <a:srgbClr val="545454"/>
                        </a:solidFill>
                        <a:latin typeface="Montserrat" panose="00000500000000000000" pitchFamily="2" charset="0"/>
                        <a:cs typeface="Verdana"/>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marL="82550" marR="260350" algn="l">
                        <a:lnSpc>
                          <a:spcPct val="100000"/>
                        </a:lnSpc>
                        <a:spcBef>
                          <a:spcPts val="320"/>
                        </a:spcBef>
                      </a:pPr>
                      <a:r>
                        <a:rPr sz="1400" dirty="0">
                          <a:solidFill>
                            <a:srgbClr val="545454"/>
                          </a:solidFill>
                          <a:latin typeface="Montserrat" panose="00000500000000000000" pitchFamily="2" charset="0"/>
                          <a:cs typeface="Verdana"/>
                        </a:rPr>
                        <a:t>Average</a:t>
                      </a:r>
                      <a:r>
                        <a:rPr sz="1400" spc="-4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consolidated</a:t>
                      </a:r>
                      <a:r>
                        <a:rPr sz="1400" spc="-6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turnover</a:t>
                      </a:r>
                      <a:r>
                        <a:rPr sz="1400" spc="-5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in</a:t>
                      </a:r>
                      <a:r>
                        <a:rPr sz="1400" spc="-50" dirty="0">
                          <a:solidFill>
                            <a:srgbClr val="545454"/>
                          </a:solidFill>
                          <a:latin typeface="Montserrat" panose="00000500000000000000" pitchFamily="2" charset="0"/>
                          <a:cs typeface="Verdana"/>
                        </a:rPr>
                        <a:t> </a:t>
                      </a:r>
                      <a:r>
                        <a:rPr sz="1400" i="1" dirty="0">
                          <a:solidFill>
                            <a:srgbClr val="545454"/>
                          </a:solidFill>
                          <a:latin typeface="Montserrat" panose="00000500000000000000" pitchFamily="2" charset="0"/>
                          <a:cs typeface="Verdana"/>
                        </a:rPr>
                        <a:t>construction</a:t>
                      </a:r>
                      <a:r>
                        <a:rPr sz="1400" spc="-65" dirty="0">
                          <a:solidFill>
                            <a:srgbClr val="545454"/>
                          </a:solidFill>
                          <a:latin typeface="Montserrat" panose="00000500000000000000" pitchFamily="2" charset="0"/>
                          <a:cs typeface="Verdana"/>
                        </a:rPr>
                        <a:t> </a:t>
                      </a:r>
                      <a:br>
                        <a:rPr lang="lv-LV" sz="1400" spc="-65" dirty="0">
                          <a:solidFill>
                            <a:srgbClr val="545454"/>
                          </a:solidFill>
                          <a:latin typeface="Montserrat" panose="00000500000000000000" pitchFamily="2" charset="0"/>
                          <a:cs typeface="Verdana"/>
                        </a:rPr>
                      </a:br>
                      <a:r>
                        <a:rPr sz="1400" dirty="0">
                          <a:solidFill>
                            <a:srgbClr val="545454"/>
                          </a:solidFill>
                          <a:latin typeface="Montserrat" panose="00000500000000000000" pitchFamily="2" charset="0"/>
                          <a:cs typeface="Verdana"/>
                        </a:rPr>
                        <a:t>of</a:t>
                      </a:r>
                      <a:r>
                        <a:rPr sz="1400" spc="-45" dirty="0">
                          <a:solidFill>
                            <a:srgbClr val="545454"/>
                          </a:solidFill>
                          <a:latin typeface="Montserrat" panose="00000500000000000000" pitchFamily="2" charset="0"/>
                          <a:cs typeface="Verdana"/>
                        </a:rPr>
                        <a:t> </a:t>
                      </a:r>
                      <a:r>
                        <a:rPr sz="1400" spc="-25" dirty="0">
                          <a:solidFill>
                            <a:srgbClr val="545454"/>
                          </a:solidFill>
                          <a:latin typeface="Montserrat" panose="00000500000000000000" pitchFamily="2" charset="0"/>
                          <a:cs typeface="Verdana"/>
                        </a:rPr>
                        <a:t>at </a:t>
                      </a:r>
                      <a:r>
                        <a:rPr sz="1400" dirty="0">
                          <a:solidFill>
                            <a:srgbClr val="545454"/>
                          </a:solidFill>
                          <a:latin typeface="Montserrat" panose="00000500000000000000" pitchFamily="2" charset="0"/>
                          <a:cs typeface="Verdana"/>
                        </a:rPr>
                        <a:t>least</a:t>
                      </a:r>
                      <a:r>
                        <a:rPr sz="1400" spc="455" dirty="0">
                          <a:solidFill>
                            <a:srgbClr val="545454"/>
                          </a:solidFill>
                          <a:latin typeface="Montserrat" panose="00000500000000000000" pitchFamily="2" charset="0"/>
                          <a:cs typeface="Verdana"/>
                        </a:rPr>
                        <a:t> </a:t>
                      </a:r>
                      <a:r>
                        <a:rPr lang="lv-LV" sz="1400" b="0" spc="455" dirty="0">
                          <a:solidFill>
                            <a:srgbClr val="545454"/>
                          </a:solidFill>
                          <a:latin typeface="Montserrat" panose="00000500000000000000" pitchFamily="2" charset="0"/>
                          <a:cs typeface="Verdana"/>
                        </a:rPr>
                        <a:t>100</a:t>
                      </a:r>
                      <a:r>
                        <a:rPr sz="1400" dirty="0">
                          <a:solidFill>
                            <a:srgbClr val="545454"/>
                          </a:solidFill>
                          <a:latin typeface="Montserrat" panose="00000500000000000000" pitchFamily="2" charset="0"/>
                          <a:cs typeface="Verdana"/>
                        </a:rPr>
                        <a:t>million</a:t>
                      </a:r>
                      <a:r>
                        <a:rPr sz="1400" spc="-5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EUR</a:t>
                      </a:r>
                      <a:r>
                        <a:rPr lang="lv-LV" sz="1400" dirty="0">
                          <a:solidFill>
                            <a:srgbClr val="545454"/>
                          </a:solidFill>
                          <a:latin typeface="Montserrat" panose="00000500000000000000" pitchFamily="2" charset="0"/>
                          <a:cs typeface="Verdana"/>
                        </a:rPr>
                        <a:t>*</a:t>
                      </a:r>
                      <a:r>
                        <a:rPr sz="1400" spc="-2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for</a:t>
                      </a:r>
                      <a:r>
                        <a:rPr sz="1400" spc="-1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the</a:t>
                      </a:r>
                      <a:r>
                        <a:rPr sz="1400" spc="-1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last</a:t>
                      </a:r>
                      <a:r>
                        <a:rPr sz="1400" spc="-4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three</a:t>
                      </a:r>
                      <a:r>
                        <a:rPr sz="1400" spc="-15" dirty="0">
                          <a:solidFill>
                            <a:srgbClr val="545454"/>
                          </a:solidFill>
                          <a:latin typeface="Montserrat" panose="00000500000000000000" pitchFamily="2" charset="0"/>
                          <a:cs typeface="Verdana"/>
                        </a:rPr>
                        <a:t> </a:t>
                      </a:r>
                      <a:r>
                        <a:rPr sz="1400" spc="-10" dirty="0">
                          <a:solidFill>
                            <a:srgbClr val="545454"/>
                          </a:solidFill>
                          <a:latin typeface="Montserrat" panose="00000500000000000000" pitchFamily="2" charset="0"/>
                          <a:cs typeface="Verdana"/>
                        </a:rPr>
                        <a:t>financial years.</a:t>
                      </a:r>
                      <a:endParaRPr sz="1400" dirty="0">
                        <a:solidFill>
                          <a:srgbClr val="545454"/>
                        </a:solidFill>
                        <a:latin typeface="Montserrat" panose="00000500000000000000" pitchFamily="2" charset="0"/>
                        <a:cs typeface="Verdana"/>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marL="83820" marR="695960">
                        <a:lnSpc>
                          <a:spcPct val="100000"/>
                        </a:lnSpc>
                        <a:spcBef>
                          <a:spcPts val="320"/>
                        </a:spcBef>
                      </a:pPr>
                      <a:r>
                        <a:rPr sz="1400" spc="-10" dirty="0">
                          <a:solidFill>
                            <a:srgbClr val="545454"/>
                          </a:solidFill>
                          <a:latin typeface="Montserrat" panose="00000500000000000000" pitchFamily="2" charset="0"/>
                          <a:cs typeface="Verdana"/>
                        </a:rPr>
                        <a:t>Minimum requirement</a:t>
                      </a:r>
                      <a:endParaRPr sz="1400" dirty="0">
                        <a:solidFill>
                          <a:srgbClr val="545454"/>
                        </a:solidFill>
                        <a:latin typeface="Montserrat" panose="00000500000000000000" pitchFamily="2" charset="0"/>
                        <a:cs typeface="Verdana"/>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1080000">
                <a:tc>
                  <a:txBody>
                    <a:bodyPr/>
                    <a:lstStyle/>
                    <a:p>
                      <a:pPr marL="81915">
                        <a:lnSpc>
                          <a:spcPct val="100000"/>
                        </a:lnSpc>
                        <a:spcBef>
                          <a:spcPts val="320"/>
                        </a:spcBef>
                      </a:pPr>
                      <a:r>
                        <a:rPr sz="1400" dirty="0">
                          <a:solidFill>
                            <a:srgbClr val="545454"/>
                          </a:solidFill>
                          <a:latin typeface="Montserrat" panose="00000500000000000000" pitchFamily="2" charset="0"/>
                          <a:cs typeface="Verdana"/>
                        </a:rPr>
                        <a:t>Equity</a:t>
                      </a:r>
                      <a:r>
                        <a:rPr sz="1400" spc="-70" dirty="0">
                          <a:solidFill>
                            <a:srgbClr val="545454"/>
                          </a:solidFill>
                          <a:latin typeface="Montserrat" panose="00000500000000000000" pitchFamily="2" charset="0"/>
                          <a:cs typeface="Verdana"/>
                        </a:rPr>
                        <a:t> </a:t>
                      </a:r>
                      <a:r>
                        <a:rPr sz="1400" spc="-10" dirty="0">
                          <a:solidFill>
                            <a:srgbClr val="545454"/>
                          </a:solidFill>
                          <a:latin typeface="Montserrat" panose="00000500000000000000" pitchFamily="2" charset="0"/>
                          <a:cs typeface="Verdana"/>
                        </a:rPr>
                        <a:t>Capital</a:t>
                      </a:r>
                      <a:endParaRPr sz="1400" dirty="0">
                        <a:solidFill>
                          <a:srgbClr val="545454"/>
                        </a:solidFill>
                        <a:latin typeface="Montserrat" panose="00000500000000000000" pitchFamily="2" charset="0"/>
                        <a:cs typeface="Verdana"/>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CFCF"/>
                    </a:solidFill>
                  </a:tcPr>
                </a:tc>
                <a:tc>
                  <a:txBody>
                    <a:bodyPr/>
                    <a:lstStyle/>
                    <a:p>
                      <a:pPr marL="82550" marR="861060">
                        <a:lnSpc>
                          <a:spcPct val="100000"/>
                        </a:lnSpc>
                        <a:spcBef>
                          <a:spcPts val="320"/>
                        </a:spcBef>
                      </a:pPr>
                      <a:r>
                        <a:rPr sz="1400" dirty="0">
                          <a:solidFill>
                            <a:srgbClr val="545454"/>
                          </a:solidFill>
                          <a:latin typeface="Montserrat" panose="00000500000000000000" pitchFamily="2" charset="0"/>
                          <a:cs typeface="Verdana"/>
                        </a:rPr>
                        <a:t>Equity</a:t>
                      </a:r>
                      <a:r>
                        <a:rPr sz="1400" spc="-2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capital</a:t>
                      </a:r>
                      <a:r>
                        <a:rPr sz="1400" spc="-3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of</a:t>
                      </a:r>
                      <a:r>
                        <a:rPr sz="1400" spc="-2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at</a:t>
                      </a:r>
                      <a:r>
                        <a:rPr sz="1400" spc="-2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least</a:t>
                      </a:r>
                      <a:r>
                        <a:rPr sz="1400" spc="-40" dirty="0">
                          <a:solidFill>
                            <a:srgbClr val="545454"/>
                          </a:solidFill>
                          <a:latin typeface="Montserrat" panose="00000500000000000000" pitchFamily="2" charset="0"/>
                          <a:cs typeface="Verdana"/>
                        </a:rPr>
                        <a:t> </a:t>
                      </a:r>
                      <a:r>
                        <a:rPr lang="lv-LV" sz="1400" spc="459" dirty="0">
                          <a:solidFill>
                            <a:srgbClr val="545454"/>
                          </a:solidFill>
                          <a:latin typeface="Montserrat" panose="00000500000000000000" pitchFamily="2" charset="0"/>
                          <a:cs typeface="Verdana"/>
                        </a:rPr>
                        <a:t>20</a:t>
                      </a:r>
                      <a:r>
                        <a:rPr sz="1400" dirty="0">
                          <a:solidFill>
                            <a:srgbClr val="545454"/>
                          </a:solidFill>
                          <a:latin typeface="Montserrat" panose="00000500000000000000" pitchFamily="2" charset="0"/>
                          <a:cs typeface="Verdana"/>
                        </a:rPr>
                        <a:t>million</a:t>
                      </a:r>
                      <a:r>
                        <a:rPr sz="1400" spc="-5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EUR</a:t>
                      </a:r>
                      <a:r>
                        <a:rPr lang="lv-LV" sz="1400" dirty="0">
                          <a:solidFill>
                            <a:srgbClr val="545454"/>
                          </a:solidFill>
                          <a:latin typeface="Montserrat" panose="00000500000000000000" pitchFamily="2" charset="0"/>
                          <a:cs typeface="Verdana"/>
                        </a:rPr>
                        <a:t>*</a:t>
                      </a:r>
                      <a:r>
                        <a:rPr sz="1400" spc="-15" dirty="0">
                          <a:solidFill>
                            <a:srgbClr val="545454"/>
                          </a:solidFill>
                          <a:latin typeface="Montserrat" panose="00000500000000000000" pitchFamily="2" charset="0"/>
                          <a:cs typeface="Verdana"/>
                        </a:rPr>
                        <a:t> </a:t>
                      </a:r>
                      <a:r>
                        <a:rPr sz="1400" spc="-25" dirty="0">
                          <a:solidFill>
                            <a:srgbClr val="545454"/>
                          </a:solidFill>
                          <a:latin typeface="Montserrat" panose="00000500000000000000" pitchFamily="2" charset="0"/>
                          <a:cs typeface="Verdana"/>
                        </a:rPr>
                        <a:t>in </a:t>
                      </a:r>
                      <a:r>
                        <a:rPr lang="lv-LV" sz="1400" spc="-25" dirty="0">
                          <a:solidFill>
                            <a:srgbClr val="545454"/>
                          </a:solidFill>
                          <a:latin typeface="Montserrat" panose="00000500000000000000" pitchFamily="2" charset="0"/>
                          <a:cs typeface="Verdana"/>
                        </a:rPr>
                        <a:t>the </a:t>
                      </a:r>
                      <a:r>
                        <a:rPr sz="1400" i="1" dirty="0">
                          <a:solidFill>
                            <a:srgbClr val="545454"/>
                          </a:solidFill>
                          <a:latin typeface="Montserrat" panose="00000500000000000000" pitchFamily="2" charset="0"/>
                          <a:cs typeface="Verdana"/>
                        </a:rPr>
                        <a:t>construction</a:t>
                      </a:r>
                      <a:r>
                        <a:rPr sz="1400" spc="-5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sector</a:t>
                      </a:r>
                      <a:r>
                        <a:rPr sz="1400" spc="-3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at</a:t>
                      </a:r>
                      <a:r>
                        <a:rPr sz="1400" spc="-1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the</a:t>
                      </a:r>
                      <a:r>
                        <a:rPr sz="1400" spc="-1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end</a:t>
                      </a:r>
                      <a:r>
                        <a:rPr sz="1400" spc="-1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of</a:t>
                      </a:r>
                      <a:r>
                        <a:rPr sz="1400" spc="-2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the</a:t>
                      </a:r>
                      <a:r>
                        <a:rPr sz="1400" spc="-1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last</a:t>
                      </a:r>
                      <a:r>
                        <a:rPr sz="1400" spc="-35" dirty="0">
                          <a:solidFill>
                            <a:srgbClr val="545454"/>
                          </a:solidFill>
                          <a:latin typeface="Montserrat" panose="00000500000000000000" pitchFamily="2" charset="0"/>
                          <a:cs typeface="Verdana"/>
                        </a:rPr>
                        <a:t> </a:t>
                      </a:r>
                      <a:r>
                        <a:rPr sz="1400" spc="-20" dirty="0">
                          <a:solidFill>
                            <a:srgbClr val="545454"/>
                          </a:solidFill>
                          <a:latin typeface="Montserrat" panose="00000500000000000000" pitchFamily="2" charset="0"/>
                          <a:cs typeface="Verdana"/>
                        </a:rPr>
                        <a:t>full </a:t>
                      </a:r>
                      <a:r>
                        <a:rPr sz="1400" dirty="0">
                          <a:solidFill>
                            <a:srgbClr val="545454"/>
                          </a:solidFill>
                          <a:latin typeface="Montserrat" panose="00000500000000000000" pitchFamily="2" charset="0"/>
                          <a:cs typeface="Verdana"/>
                        </a:rPr>
                        <a:t>financial</a:t>
                      </a:r>
                      <a:r>
                        <a:rPr sz="1400" spc="-65" dirty="0">
                          <a:solidFill>
                            <a:srgbClr val="545454"/>
                          </a:solidFill>
                          <a:latin typeface="Montserrat" panose="00000500000000000000" pitchFamily="2" charset="0"/>
                          <a:cs typeface="Verdana"/>
                        </a:rPr>
                        <a:t> </a:t>
                      </a:r>
                      <a:r>
                        <a:rPr sz="1400" spc="-20" dirty="0">
                          <a:solidFill>
                            <a:srgbClr val="545454"/>
                          </a:solidFill>
                          <a:latin typeface="Montserrat" panose="00000500000000000000" pitchFamily="2" charset="0"/>
                          <a:cs typeface="Verdana"/>
                        </a:rPr>
                        <a:t>year.</a:t>
                      </a:r>
                      <a:endParaRPr sz="1400" dirty="0">
                        <a:solidFill>
                          <a:srgbClr val="545454"/>
                        </a:solidFill>
                        <a:latin typeface="Montserrat" panose="00000500000000000000" pitchFamily="2" charset="0"/>
                        <a:cs typeface="Verdana"/>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CFCF"/>
                    </a:solidFill>
                  </a:tcPr>
                </a:tc>
                <a:tc>
                  <a:txBody>
                    <a:bodyPr/>
                    <a:lstStyle/>
                    <a:p>
                      <a:pPr marL="83820" marR="695960">
                        <a:lnSpc>
                          <a:spcPct val="100000"/>
                        </a:lnSpc>
                        <a:spcBef>
                          <a:spcPts val="320"/>
                        </a:spcBef>
                      </a:pPr>
                      <a:r>
                        <a:rPr sz="1400" spc="-10" dirty="0">
                          <a:solidFill>
                            <a:srgbClr val="545454"/>
                          </a:solidFill>
                          <a:latin typeface="Montserrat" panose="00000500000000000000" pitchFamily="2" charset="0"/>
                          <a:cs typeface="Verdana"/>
                        </a:rPr>
                        <a:t>Minimum requirement</a:t>
                      </a:r>
                      <a:endParaRPr sz="1400" dirty="0">
                        <a:solidFill>
                          <a:srgbClr val="545454"/>
                        </a:solidFill>
                        <a:latin typeface="Montserrat" panose="00000500000000000000" pitchFamily="2" charset="0"/>
                        <a:cs typeface="Verdana"/>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CFCF"/>
                    </a:solidFill>
                  </a:tcPr>
                </a:tc>
                <a:extLst>
                  <a:ext uri="{0D108BD9-81ED-4DB2-BD59-A6C34878D82A}">
                    <a16:rowId xmlns:a16="http://schemas.microsoft.com/office/drawing/2014/main" val="10003"/>
                  </a:ext>
                </a:extLst>
              </a:tr>
              <a:tr h="1080000">
                <a:tc>
                  <a:txBody>
                    <a:bodyPr/>
                    <a:lstStyle/>
                    <a:p>
                      <a:pPr marL="81915" marR="191135">
                        <a:lnSpc>
                          <a:spcPct val="100000"/>
                        </a:lnSpc>
                        <a:spcBef>
                          <a:spcPts val="325"/>
                        </a:spcBef>
                      </a:pPr>
                      <a:r>
                        <a:rPr sz="1400" spc="-10" dirty="0">
                          <a:solidFill>
                            <a:srgbClr val="545454"/>
                          </a:solidFill>
                          <a:latin typeface="Montserrat" panose="00000500000000000000" pitchFamily="2" charset="0"/>
                          <a:cs typeface="Verdana"/>
                        </a:rPr>
                        <a:t>Financial requirements</a:t>
                      </a:r>
                      <a:endParaRPr sz="1400" dirty="0">
                        <a:solidFill>
                          <a:srgbClr val="545454"/>
                        </a:solidFill>
                        <a:latin typeface="Montserrat" panose="00000500000000000000" pitchFamily="2" charset="0"/>
                        <a:cs typeface="Verdana"/>
                      </a:endParaRPr>
                    </a:p>
                  </a:txBody>
                  <a:tcPr marL="0" marR="0" marT="4127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marL="82550" marR="268605">
                        <a:lnSpc>
                          <a:spcPct val="100000"/>
                        </a:lnSpc>
                        <a:spcBef>
                          <a:spcPts val="325"/>
                        </a:spcBef>
                      </a:pPr>
                      <a:r>
                        <a:rPr sz="1400" dirty="0">
                          <a:solidFill>
                            <a:srgbClr val="545454"/>
                          </a:solidFill>
                          <a:latin typeface="Montserrat" panose="00000500000000000000" pitchFamily="2" charset="0"/>
                          <a:cs typeface="Verdana"/>
                        </a:rPr>
                        <a:t>During</a:t>
                      </a:r>
                      <a:r>
                        <a:rPr sz="1400" spc="-3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each</a:t>
                      </a:r>
                      <a:r>
                        <a:rPr sz="1400" spc="-2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of</a:t>
                      </a:r>
                      <a:r>
                        <a:rPr sz="1400" spc="-2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three</a:t>
                      </a:r>
                      <a:r>
                        <a:rPr sz="1400" spc="-2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last</a:t>
                      </a:r>
                      <a:r>
                        <a:rPr sz="1400" spc="-4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full</a:t>
                      </a:r>
                      <a:r>
                        <a:rPr sz="1400" spc="-2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financial</a:t>
                      </a:r>
                      <a:r>
                        <a:rPr sz="1400" spc="-5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years</a:t>
                      </a:r>
                      <a:r>
                        <a:rPr sz="1400" spc="-3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in</a:t>
                      </a:r>
                      <a:r>
                        <a:rPr sz="1400" spc="-25" dirty="0">
                          <a:solidFill>
                            <a:srgbClr val="545454"/>
                          </a:solidFill>
                          <a:latin typeface="Montserrat" panose="00000500000000000000" pitchFamily="2" charset="0"/>
                          <a:cs typeface="Verdana"/>
                        </a:rPr>
                        <a:t> the </a:t>
                      </a:r>
                      <a:r>
                        <a:rPr sz="1400" dirty="0">
                          <a:solidFill>
                            <a:srgbClr val="545454"/>
                          </a:solidFill>
                          <a:latin typeface="Montserrat" panose="00000500000000000000" pitchFamily="2" charset="0"/>
                          <a:cs typeface="Verdana"/>
                        </a:rPr>
                        <a:t>construction</a:t>
                      </a:r>
                      <a:r>
                        <a:rPr sz="1400" spc="-6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the</a:t>
                      </a:r>
                      <a:r>
                        <a:rPr sz="1400" spc="-1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candidate</a:t>
                      </a:r>
                      <a:r>
                        <a:rPr sz="1400" spc="-4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has</a:t>
                      </a:r>
                      <a:r>
                        <a:rPr sz="1400" spc="-3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achieved</a:t>
                      </a:r>
                      <a:r>
                        <a:rPr sz="1400" spc="-55" dirty="0">
                          <a:solidFill>
                            <a:srgbClr val="545454"/>
                          </a:solidFill>
                          <a:latin typeface="Montserrat" panose="00000500000000000000" pitchFamily="2" charset="0"/>
                          <a:cs typeface="Verdana"/>
                        </a:rPr>
                        <a:t> </a:t>
                      </a:r>
                      <a:r>
                        <a:rPr sz="1400" spc="-10" dirty="0">
                          <a:solidFill>
                            <a:srgbClr val="545454"/>
                          </a:solidFill>
                          <a:latin typeface="Montserrat" panose="00000500000000000000" pitchFamily="2" charset="0"/>
                          <a:cs typeface="Verdana"/>
                        </a:rPr>
                        <a:t>liquidity </a:t>
                      </a:r>
                      <a:r>
                        <a:rPr sz="1400" dirty="0">
                          <a:solidFill>
                            <a:srgbClr val="545454"/>
                          </a:solidFill>
                          <a:latin typeface="Montserrat" panose="00000500000000000000" pitchFamily="2" charset="0"/>
                          <a:cs typeface="Verdana"/>
                        </a:rPr>
                        <a:t>ratio</a:t>
                      </a:r>
                      <a:r>
                        <a:rPr sz="1400" spc="-4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of</a:t>
                      </a:r>
                      <a:r>
                        <a:rPr sz="1400" spc="-3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no</a:t>
                      </a:r>
                      <a:r>
                        <a:rPr sz="1400" spc="-1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less</a:t>
                      </a:r>
                      <a:r>
                        <a:rPr sz="1400" spc="-4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than</a:t>
                      </a:r>
                      <a:r>
                        <a:rPr sz="1400" spc="-15" dirty="0">
                          <a:solidFill>
                            <a:srgbClr val="545454"/>
                          </a:solidFill>
                          <a:latin typeface="Montserrat" panose="00000500000000000000" pitchFamily="2" charset="0"/>
                          <a:cs typeface="Verdana"/>
                        </a:rPr>
                        <a:t> </a:t>
                      </a:r>
                      <a:r>
                        <a:rPr lang="lv-LV" sz="1400" spc="-15" dirty="0">
                          <a:solidFill>
                            <a:srgbClr val="545454"/>
                          </a:solidFill>
                          <a:latin typeface="Montserrat" panose="00000500000000000000" pitchFamily="2" charset="0"/>
                          <a:cs typeface="Verdana"/>
                        </a:rPr>
                        <a:t>1</a:t>
                      </a:r>
                      <a:r>
                        <a:rPr sz="1400" spc="44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and</a:t>
                      </a:r>
                      <a:r>
                        <a:rPr sz="1400" spc="-3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equity</a:t>
                      </a:r>
                      <a:r>
                        <a:rPr sz="1400" spc="-3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ratio</a:t>
                      </a:r>
                      <a:r>
                        <a:rPr sz="1400" spc="-35"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of</a:t>
                      </a:r>
                      <a:r>
                        <a:rPr sz="1400" spc="-30" dirty="0">
                          <a:solidFill>
                            <a:srgbClr val="545454"/>
                          </a:solidFill>
                          <a:latin typeface="Montserrat" panose="00000500000000000000" pitchFamily="2" charset="0"/>
                          <a:cs typeface="Verdana"/>
                        </a:rPr>
                        <a:t> </a:t>
                      </a:r>
                      <a:r>
                        <a:rPr sz="1400" dirty="0">
                          <a:solidFill>
                            <a:srgbClr val="545454"/>
                          </a:solidFill>
                          <a:latin typeface="Montserrat" panose="00000500000000000000" pitchFamily="2" charset="0"/>
                          <a:cs typeface="Verdana"/>
                        </a:rPr>
                        <a:t>no</a:t>
                      </a:r>
                      <a:r>
                        <a:rPr sz="1400" spc="-15" dirty="0">
                          <a:solidFill>
                            <a:srgbClr val="545454"/>
                          </a:solidFill>
                          <a:latin typeface="Montserrat" panose="00000500000000000000" pitchFamily="2" charset="0"/>
                          <a:cs typeface="Verdana"/>
                        </a:rPr>
                        <a:t> </a:t>
                      </a:r>
                      <a:r>
                        <a:rPr sz="1400" spc="-20" dirty="0">
                          <a:solidFill>
                            <a:srgbClr val="545454"/>
                          </a:solidFill>
                          <a:latin typeface="Montserrat" panose="00000500000000000000" pitchFamily="2" charset="0"/>
                          <a:cs typeface="Verdana"/>
                        </a:rPr>
                        <a:t>less </a:t>
                      </a:r>
                      <a:r>
                        <a:rPr sz="1400" dirty="0">
                          <a:solidFill>
                            <a:srgbClr val="545454"/>
                          </a:solidFill>
                          <a:latin typeface="Montserrat" panose="00000500000000000000" pitchFamily="2" charset="0"/>
                          <a:cs typeface="Verdana"/>
                        </a:rPr>
                        <a:t>than</a:t>
                      </a:r>
                      <a:r>
                        <a:rPr sz="1400" spc="-25" dirty="0">
                          <a:solidFill>
                            <a:srgbClr val="545454"/>
                          </a:solidFill>
                          <a:latin typeface="Montserrat" panose="00000500000000000000" pitchFamily="2" charset="0"/>
                          <a:cs typeface="Verdana"/>
                        </a:rPr>
                        <a:t> </a:t>
                      </a:r>
                      <a:r>
                        <a:rPr lang="lv-LV" sz="1400" spc="-25" dirty="0">
                          <a:solidFill>
                            <a:srgbClr val="545454"/>
                          </a:solidFill>
                          <a:latin typeface="Montserrat" panose="00000500000000000000" pitchFamily="2" charset="0"/>
                          <a:cs typeface="Verdana"/>
                        </a:rPr>
                        <a:t>20</a:t>
                      </a:r>
                      <a:r>
                        <a:rPr sz="1400" spc="-10" dirty="0">
                          <a:solidFill>
                            <a:srgbClr val="545454"/>
                          </a:solidFill>
                          <a:latin typeface="Montserrat" panose="00000500000000000000" pitchFamily="2" charset="0"/>
                          <a:cs typeface="Verdana"/>
                        </a:rPr>
                        <a:t> </a:t>
                      </a:r>
                      <a:r>
                        <a:rPr sz="1400" spc="-25" dirty="0">
                          <a:solidFill>
                            <a:srgbClr val="545454"/>
                          </a:solidFill>
                          <a:latin typeface="Montserrat" panose="00000500000000000000" pitchFamily="2" charset="0"/>
                          <a:cs typeface="Verdana"/>
                        </a:rPr>
                        <a:t>%.</a:t>
                      </a:r>
                      <a:endParaRPr sz="1400" dirty="0">
                        <a:solidFill>
                          <a:srgbClr val="545454"/>
                        </a:solidFill>
                        <a:latin typeface="Montserrat" panose="00000500000000000000" pitchFamily="2" charset="0"/>
                        <a:cs typeface="Verdana"/>
                      </a:endParaRPr>
                    </a:p>
                  </a:txBody>
                  <a:tcPr marL="0" marR="0" marT="4127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marL="83820" marR="695960">
                        <a:lnSpc>
                          <a:spcPct val="100000"/>
                        </a:lnSpc>
                        <a:spcBef>
                          <a:spcPts val="325"/>
                        </a:spcBef>
                      </a:pPr>
                      <a:r>
                        <a:rPr sz="1400" spc="-10" dirty="0">
                          <a:solidFill>
                            <a:srgbClr val="545454"/>
                          </a:solidFill>
                          <a:latin typeface="Montserrat" panose="00000500000000000000" pitchFamily="2" charset="0"/>
                          <a:cs typeface="Verdana"/>
                        </a:rPr>
                        <a:t>Minimum requirement</a:t>
                      </a:r>
                      <a:endParaRPr sz="1400" dirty="0">
                        <a:solidFill>
                          <a:srgbClr val="545454"/>
                        </a:solidFill>
                        <a:latin typeface="Montserrat" panose="00000500000000000000" pitchFamily="2" charset="0"/>
                        <a:cs typeface="Verdana"/>
                      </a:endParaRPr>
                    </a:p>
                  </a:txBody>
                  <a:tcPr marL="0" marR="0" marT="4127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8" name="object 8"/>
          <p:cNvSpPr txBox="1">
            <a:spLocks noGrp="1"/>
          </p:cNvSpPr>
          <p:nvPr>
            <p:ph type="sldNum" sz="quarter" idx="7"/>
          </p:nvPr>
        </p:nvSpPr>
        <p:spPr>
          <a:xfrm>
            <a:off x="14550306" y="6465079"/>
            <a:ext cx="257893" cy="112851"/>
          </a:xfrm>
          <a:prstGeom prst="rect">
            <a:avLst/>
          </a:prstGeom>
        </p:spPr>
        <p:txBody>
          <a:bodyPr vert="horz" wrap="square" lIns="0" tIns="12700" rIns="0" bIns="0" rtlCol="0">
            <a:spAutoFit/>
          </a:bodyPr>
          <a:lstStyle/>
          <a:p>
            <a:pPr marL="38100">
              <a:spcBef>
                <a:spcPts val="100"/>
              </a:spcBef>
            </a:pPr>
            <a:fld id="{81D60167-4931-47E6-BA6A-407CBD079E47}" type="slidenum">
              <a:rPr spc="-25" dirty="0"/>
              <a:pPr marL="38100">
                <a:spcBef>
                  <a:spcPts val="100"/>
                </a:spcBef>
              </a:pPr>
              <a:t>13</a:t>
            </a:fld>
            <a:endParaRPr spc="-25"/>
          </a:p>
        </p:txBody>
      </p:sp>
      <p:sp>
        <p:nvSpPr>
          <p:cNvPr id="10" name="TextBox 9">
            <a:extLst>
              <a:ext uri="{FF2B5EF4-FFF2-40B4-BE49-F238E27FC236}">
                <a16:creationId xmlns:a16="http://schemas.microsoft.com/office/drawing/2014/main" id="{2EDD597E-28B7-FC02-78F2-D73B2ECA7A4B}"/>
              </a:ext>
            </a:extLst>
          </p:cNvPr>
          <p:cNvSpPr txBox="1"/>
          <p:nvPr/>
        </p:nvSpPr>
        <p:spPr>
          <a:xfrm>
            <a:off x="8134350" y="6029325"/>
            <a:ext cx="3487376" cy="276999"/>
          </a:xfrm>
          <a:prstGeom prst="rect">
            <a:avLst/>
          </a:prstGeom>
          <a:noFill/>
        </p:spPr>
        <p:txBody>
          <a:bodyPr wrap="square" rtlCol="0">
            <a:spAutoFit/>
          </a:bodyPr>
          <a:lstStyle/>
          <a:p>
            <a:pPr algn="r"/>
            <a:r>
              <a:rPr lang="lv-LV" sz="1200" dirty="0">
                <a:latin typeface="Montserrat" panose="00000500000000000000" pitchFamily="50" charset="-70"/>
              </a:rPr>
              <a:t>* </a:t>
            </a:r>
            <a:r>
              <a:rPr lang="en-US" sz="1200" dirty="0">
                <a:latin typeface="Montserrat" panose="00000500000000000000" pitchFamily="50" charset="-70"/>
              </a:rPr>
              <a:t>These figures are shown excluding VAT</a:t>
            </a:r>
          </a:p>
        </p:txBody>
      </p:sp>
      <p:cxnSp>
        <p:nvCxnSpPr>
          <p:cNvPr id="4" name="Straight Connector 27">
            <a:extLst>
              <a:ext uri="{FF2B5EF4-FFF2-40B4-BE49-F238E27FC236}">
                <a16:creationId xmlns:a16="http://schemas.microsoft.com/office/drawing/2014/main" id="{31079558-262A-376C-6069-C7FFC37DCFA6}"/>
              </a:ext>
            </a:extLst>
          </p:cNvPr>
          <p:cNvCxnSpPr>
            <a:cxnSpLocks/>
          </p:cNvCxnSpPr>
          <p:nvPr/>
        </p:nvCxnSpPr>
        <p:spPr>
          <a:xfrm>
            <a:off x="519827" y="861273"/>
            <a:ext cx="11101902" cy="0"/>
          </a:xfrm>
          <a:prstGeom prst="line">
            <a:avLst/>
          </a:prstGeom>
          <a:noFill/>
          <a:ln w="25400" cap="flat" cmpd="sng" algn="ctr">
            <a:solidFill>
              <a:srgbClr val="FFC000"/>
            </a:solidFill>
            <a:prstDash val="solid"/>
            <a:miter lim="800000"/>
          </a:ln>
          <a:effectLst/>
        </p:spPr>
      </p:cxnSp>
      <p:sp>
        <p:nvSpPr>
          <p:cNvPr id="5" name="TextBox 4">
            <a:extLst>
              <a:ext uri="{FF2B5EF4-FFF2-40B4-BE49-F238E27FC236}">
                <a16:creationId xmlns:a16="http://schemas.microsoft.com/office/drawing/2014/main" id="{D29D4340-ED54-393B-C0A3-28534EDE7902}"/>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Qualification</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Phase</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Financial</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Criteria</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56116-6AAA-8AF5-8339-B7046209E6FC}"/>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086FD3B7-C292-B1C6-16D2-A81165E469B9}"/>
              </a:ext>
            </a:extLst>
          </p:cNvPr>
          <p:cNvSpPr txBox="1">
            <a:spLocks noGrp="1"/>
          </p:cNvSpPr>
          <p:nvPr>
            <p:ph type="sldNum" sz="quarter" idx="7"/>
          </p:nvPr>
        </p:nvSpPr>
        <p:spPr>
          <a:xfrm>
            <a:off x="14550306" y="6465079"/>
            <a:ext cx="257893" cy="112851"/>
          </a:xfrm>
          <a:prstGeom prst="rect">
            <a:avLst/>
          </a:prstGeom>
        </p:spPr>
        <p:txBody>
          <a:bodyPr vert="horz" wrap="square" lIns="0" tIns="12700" rIns="0" bIns="0" rtlCol="0">
            <a:spAutoFit/>
          </a:bodyPr>
          <a:lstStyle/>
          <a:p>
            <a:pPr marL="38100">
              <a:spcBef>
                <a:spcPts val="100"/>
              </a:spcBef>
            </a:pPr>
            <a:fld id="{81D60167-4931-47E6-BA6A-407CBD079E47}" type="slidenum">
              <a:rPr spc="-25" dirty="0"/>
              <a:pPr marL="38100">
                <a:spcBef>
                  <a:spcPts val="100"/>
                </a:spcBef>
              </a:pPr>
              <a:t>14</a:t>
            </a:fld>
            <a:endParaRPr spc="-25"/>
          </a:p>
        </p:txBody>
      </p:sp>
      <p:sp>
        <p:nvSpPr>
          <p:cNvPr id="10" name="TextBox 9">
            <a:extLst>
              <a:ext uri="{FF2B5EF4-FFF2-40B4-BE49-F238E27FC236}">
                <a16:creationId xmlns:a16="http://schemas.microsoft.com/office/drawing/2014/main" id="{DB7E4253-0D34-EFD7-9416-0B70A2E0DEA2}"/>
              </a:ext>
            </a:extLst>
          </p:cNvPr>
          <p:cNvSpPr txBox="1"/>
          <p:nvPr/>
        </p:nvSpPr>
        <p:spPr>
          <a:xfrm>
            <a:off x="8134350" y="6029325"/>
            <a:ext cx="3487376" cy="276999"/>
          </a:xfrm>
          <a:prstGeom prst="rect">
            <a:avLst/>
          </a:prstGeom>
          <a:noFill/>
        </p:spPr>
        <p:txBody>
          <a:bodyPr wrap="square" rtlCol="0">
            <a:spAutoFit/>
          </a:bodyPr>
          <a:lstStyle/>
          <a:p>
            <a:pPr algn="r"/>
            <a:r>
              <a:rPr lang="lv-LV" sz="1200" dirty="0">
                <a:latin typeface="Montserrat" panose="00000500000000000000" pitchFamily="50" charset="-70"/>
              </a:rPr>
              <a:t>* </a:t>
            </a:r>
            <a:r>
              <a:rPr lang="en-US" sz="1200" dirty="0">
                <a:latin typeface="Montserrat" panose="00000500000000000000" pitchFamily="50" charset="-70"/>
              </a:rPr>
              <a:t>These figures are shown excluding VAT</a:t>
            </a:r>
          </a:p>
        </p:txBody>
      </p:sp>
      <p:cxnSp>
        <p:nvCxnSpPr>
          <p:cNvPr id="4" name="Straight Connector 27">
            <a:extLst>
              <a:ext uri="{FF2B5EF4-FFF2-40B4-BE49-F238E27FC236}">
                <a16:creationId xmlns:a16="http://schemas.microsoft.com/office/drawing/2014/main" id="{8A128793-86A1-2A02-8B19-6573D2015717}"/>
              </a:ext>
            </a:extLst>
          </p:cNvPr>
          <p:cNvCxnSpPr>
            <a:cxnSpLocks/>
          </p:cNvCxnSpPr>
          <p:nvPr/>
        </p:nvCxnSpPr>
        <p:spPr>
          <a:xfrm>
            <a:off x="519827" y="861273"/>
            <a:ext cx="11101902" cy="0"/>
          </a:xfrm>
          <a:prstGeom prst="line">
            <a:avLst/>
          </a:prstGeom>
          <a:noFill/>
          <a:ln w="25400" cap="flat" cmpd="sng" algn="ctr">
            <a:solidFill>
              <a:srgbClr val="FFC000"/>
            </a:solidFill>
            <a:prstDash val="solid"/>
            <a:miter lim="800000"/>
          </a:ln>
          <a:effectLst/>
        </p:spPr>
      </p:cxnSp>
      <p:sp>
        <p:nvSpPr>
          <p:cNvPr id="5" name="TextBox 4">
            <a:extLst>
              <a:ext uri="{FF2B5EF4-FFF2-40B4-BE49-F238E27FC236}">
                <a16:creationId xmlns:a16="http://schemas.microsoft.com/office/drawing/2014/main" id="{C0B94C6F-32B2-6DF1-B170-DB5EE6725AD4}"/>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Qualification</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Phase</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Technical</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Criteria</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1/2</a:t>
            </a:r>
          </a:p>
        </p:txBody>
      </p:sp>
      <p:graphicFrame>
        <p:nvGraphicFramePr>
          <p:cNvPr id="2" name="object 3">
            <a:extLst>
              <a:ext uri="{FF2B5EF4-FFF2-40B4-BE49-F238E27FC236}">
                <a16:creationId xmlns:a16="http://schemas.microsoft.com/office/drawing/2014/main" id="{BD27DE5A-EDF3-C2CC-696A-C9A8B10576AC}"/>
              </a:ext>
            </a:extLst>
          </p:cNvPr>
          <p:cNvGraphicFramePr>
            <a:graphicFrameLocks noGrp="1"/>
          </p:cNvGraphicFramePr>
          <p:nvPr>
            <p:extLst>
              <p:ext uri="{D42A27DB-BD31-4B8C-83A1-F6EECF244321}">
                <p14:modId xmlns:p14="http://schemas.microsoft.com/office/powerpoint/2010/main" val="1615399906"/>
              </p:ext>
            </p:extLst>
          </p:nvPr>
        </p:nvGraphicFramePr>
        <p:xfrm>
          <a:off x="570274" y="1127762"/>
          <a:ext cx="11101903" cy="4876634"/>
        </p:xfrm>
        <a:graphic>
          <a:graphicData uri="http://schemas.openxmlformats.org/drawingml/2006/table">
            <a:tbl>
              <a:tblPr firstRow="1" bandRow="1">
                <a:tableStyleId>{2D5ABB26-0587-4C30-8999-92F81FD0307C}</a:tableStyleId>
              </a:tblPr>
              <a:tblGrid>
                <a:gridCol w="1539024">
                  <a:extLst>
                    <a:ext uri="{9D8B030D-6E8A-4147-A177-3AD203B41FA5}">
                      <a16:colId xmlns:a16="http://schemas.microsoft.com/office/drawing/2014/main" val="20000"/>
                    </a:ext>
                  </a:extLst>
                </a:gridCol>
                <a:gridCol w="8036137">
                  <a:extLst>
                    <a:ext uri="{9D8B030D-6E8A-4147-A177-3AD203B41FA5}">
                      <a16:colId xmlns:a16="http://schemas.microsoft.com/office/drawing/2014/main" val="20001"/>
                    </a:ext>
                  </a:extLst>
                </a:gridCol>
                <a:gridCol w="1526742">
                  <a:extLst>
                    <a:ext uri="{9D8B030D-6E8A-4147-A177-3AD203B41FA5}">
                      <a16:colId xmlns:a16="http://schemas.microsoft.com/office/drawing/2014/main" val="20002"/>
                    </a:ext>
                  </a:extLst>
                </a:gridCol>
              </a:tblGrid>
              <a:tr h="626400">
                <a:tc>
                  <a:txBody>
                    <a:bodyPr/>
                    <a:lstStyle/>
                    <a:p>
                      <a:pPr marL="27305" algn="ctr">
                        <a:lnSpc>
                          <a:spcPct val="100000"/>
                        </a:lnSpc>
                        <a:spcBef>
                          <a:spcPts val="215"/>
                        </a:spcBef>
                      </a:pPr>
                      <a:r>
                        <a:rPr sz="1400" b="1" spc="-10" dirty="0">
                          <a:solidFill>
                            <a:srgbClr val="545454"/>
                          </a:solidFill>
                          <a:latin typeface="Montserrat" panose="00000500000000000000" pitchFamily="50" charset="-70"/>
                          <a:cs typeface="Verdana"/>
                        </a:rPr>
                        <a:t>Criteria</a:t>
                      </a:r>
                      <a:endParaRPr sz="1400" dirty="0">
                        <a:solidFill>
                          <a:srgbClr val="545454"/>
                        </a:solidFill>
                        <a:latin typeface="Montserrat" panose="00000500000000000000" pitchFamily="50" charset="-70"/>
                        <a:cs typeface="Verdana"/>
                      </a:endParaRP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B513"/>
                    </a:solidFill>
                  </a:tcPr>
                </a:tc>
                <a:tc>
                  <a:txBody>
                    <a:bodyPr/>
                    <a:lstStyle/>
                    <a:p>
                      <a:pPr marL="27305" algn="ctr">
                        <a:lnSpc>
                          <a:spcPct val="100000"/>
                        </a:lnSpc>
                        <a:spcBef>
                          <a:spcPts val="215"/>
                        </a:spcBef>
                      </a:pPr>
                      <a:r>
                        <a:rPr sz="1400" b="1" spc="-10" dirty="0">
                          <a:solidFill>
                            <a:srgbClr val="545454"/>
                          </a:solidFill>
                          <a:latin typeface="Montserrat" panose="00000500000000000000" pitchFamily="50" charset="-70"/>
                          <a:cs typeface="Verdana"/>
                        </a:rPr>
                        <a:t>Description</a:t>
                      </a:r>
                      <a:endParaRPr sz="1400" dirty="0">
                        <a:solidFill>
                          <a:srgbClr val="545454"/>
                        </a:solidFill>
                        <a:latin typeface="Montserrat" panose="00000500000000000000" pitchFamily="50" charset="-70"/>
                        <a:cs typeface="Verdana"/>
                      </a:endParaRP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B513"/>
                    </a:solidFill>
                  </a:tcPr>
                </a:tc>
                <a:tc>
                  <a:txBody>
                    <a:bodyPr/>
                    <a:lstStyle/>
                    <a:p>
                      <a:pPr marL="71120" algn="ctr">
                        <a:lnSpc>
                          <a:spcPct val="100000"/>
                        </a:lnSpc>
                        <a:spcBef>
                          <a:spcPts val="215"/>
                        </a:spcBef>
                      </a:pPr>
                      <a:r>
                        <a:rPr sz="1400" b="1" spc="-10" dirty="0">
                          <a:solidFill>
                            <a:srgbClr val="545454"/>
                          </a:solidFill>
                          <a:latin typeface="Montserrat" panose="00000500000000000000" pitchFamily="50" charset="-70"/>
                          <a:cs typeface="Verdana"/>
                        </a:rPr>
                        <a:t>Comments</a:t>
                      </a:r>
                      <a:endParaRPr sz="1400" dirty="0">
                        <a:solidFill>
                          <a:srgbClr val="545454"/>
                        </a:solidFill>
                        <a:latin typeface="Montserrat" panose="00000500000000000000" pitchFamily="50" charset="-70"/>
                        <a:cs typeface="Verdana"/>
                      </a:endParaRP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B513"/>
                    </a:solidFill>
                  </a:tcPr>
                </a:tc>
                <a:extLst>
                  <a:ext uri="{0D108BD9-81ED-4DB2-BD59-A6C34878D82A}">
                    <a16:rowId xmlns:a16="http://schemas.microsoft.com/office/drawing/2014/main" val="10000"/>
                  </a:ext>
                </a:extLst>
              </a:tr>
              <a:tr h="1872000">
                <a:tc>
                  <a:txBody>
                    <a:bodyPr/>
                    <a:lstStyle/>
                    <a:p>
                      <a:pPr marL="27305" algn="ctr">
                        <a:lnSpc>
                          <a:spcPct val="100000"/>
                        </a:lnSpc>
                        <a:spcBef>
                          <a:spcPts val="215"/>
                        </a:spcBef>
                      </a:pPr>
                      <a:r>
                        <a:rPr lang="en-US" sz="1400" b="1" spc="-10" dirty="0">
                          <a:solidFill>
                            <a:srgbClr val="545454"/>
                          </a:solidFill>
                          <a:latin typeface="Montserrat" panose="00000500000000000000" pitchFamily="50" charset="-70"/>
                          <a:cs typeface="Verdana"/>
                        </a:rPr>
                        <a:t>Construction</a:t>
                      </a:r>
                      <a:endParaRPr lang="en-US" sz="1400" b="1" dirty="0">
                        <a:solidFill>
                          <a:srgbClr val="545454"/>
                        </a:solidFill>
                        <a:latin typeface="Montserrat" panose="00000500000000000000" pitchFamily="50" charset="-70"/>
                        <a:cs typeface="Verdana"/>
                      </a:endParaRPr>
                    </a:p>
                  </a:txBody>
                  <a:tcPr marL="0" marR="0" marT="2730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CFCF"/>
                    </a:solidFill>
                  </a:tcPr>
                </a:tc>
                <a:tc>
                  <a:txBody>
                    <a:bodyPr/>
                    <a:lstStyle/>
                    <a:p>
                      <a:pPr marL="27305">
                        <a:lnSpc>
                          <a:spcPct val="100000"/>
                        </a:lnSpc>
                        <a:spcBef>
                          <a:spcPts val="215"/>
                        </a:spcBef>
                      </a:pPr>
                      <a:r>
                        <a:rPr lang="en-US" sz="1400" dirty="0">
                          <a:solidFill>
                            <a:srgbClr val="545454"/>
                          </a:solidFill>
                          <a:latin typeface="Montserrat" panose="00000500000000000000" pitchFamily="50" charset="-70"/>
                          <a:cs typeface="Verdana"/>
                        </a:rPr>
                        <a:t>Max</a:t>
                      </a:r>
                      <a:r>
                        <a:rPr lang="en-US" sz="1400" spc="-50"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5</a:t>
                      </a:r>
                      <a:r>
                        <a:rPr lang="en-US" sz="1400" b="1" spc="-45"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reference</a:t>
                      </a:r>
                      <a:r>
                        <a:rPr lang="en-US" sz="1400" b="1" spc="-10"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projects</a:t>
                      </a:r>
                      <a:r>
                        <a:rPr lang="en-US" sz="1400" b="1" spc="-1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complying</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with</a:t>
                      </a:r>
                      <a:r>
                        <a:rPr lang="en-US" sz="1400" spc="-5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following</a:t>
                      </a:r>
                      <a:r>
                        <a:rPr lang="en-US" sz="1400" spc="-50"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requirements:</a:t>
                      </a:r>
                      <a:endParaRPr lang="en-US" sz="1400" dirty="0">
                        <a:solidFill>
                          <a:srgbClr val="545454"/>
                        </a:solidFill>
                        <a:latin typeface="Montserrat" panose="00000500000000000000" pitchFamily="50" charset="-70"/>
                        <a:cs typeface="Verdana"/>
                      </a:endParaRPr>
                    </a:p>
                    <a:p>
                      <a:pPr marL="255270" indent="-227965">
                        <a:lnSpc>
                          <a:spcPct val="100000"/>
                        </a:lnSpc>
                        <a:buAutoNum type="arabicParenR"/>
                        <a:tabLst>
                          <a:tab pos="255270" algn="l"/>
                        </a:tabLst>
                      </a:pPr>
                      <a:r>
                        <a:rPr lang="en-US" sz="1400" dirty="0">
                          <a:solidFill>
                            <a:srgbClr val="545454"/>
                          </a:solidFill>
                          <a:latin typeface="Montserrat" panose="00000500000000000000" pitchFamily="50" charset="-70"/>
                          <a:cs typeface="Verdana"/>
                        </a:rPr>
                        <a:t>The</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total</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investment</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shall</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exceed 100 million</a:t>
                      </a:r>
                      <a:r>
                        <a:rPr lang="en-US" sz="1400" spc="-60" dirty="0">
                          <a:solidFill>
                            <a:srgbClr val="545454"/>
                          </a:solidFill>
                          <a:latin typeface="Montserrat" panose="00000500000000000000" pitchFamily="50" charset="-70"/>
                          <a:cs typeface="Verdana"/>
                        </a:rPr>
                        <a:t> </a:t>
                      </a:r>
                      <a:r>
                        <a:rPr lang="en-US" sz="1400" spc="-25" dirty="0">
                          <a:solidFill>
                            <a:srgbClr val="545454"/>
                          </a:solidFill>
                          <a:latin typeface="Montserrat" panose="00000500000000000000" pitchFamily="50" charset="-70"/>
                          <a:cs typeface="Verdana"/>
                        </a:rPr>
                        <a:t>EUR*, and none of the reference projects shall have a total investment below 5 million EUR* </a:t>
                      </a:r>
                      <a:endParaRPr lang="en-US" sz="1400" dirty="0">
                        <a:solidFill>
                          <a:srgbClr val="545454"/>
                        </a:solidFill>
                        <a:latin typeface="Montserrat" panose="00000500000000000000" pitchFamily="50" charset="-70"/>
                        <a:cs typeface="Verdana"/>
                      </a:endParaRPr>
                    </a:p>
                    <a:p>
                      <a:pPr marL="255270" indent="-227965">
                        <a:lnSpc>
                          <a:spcPct val="100000"/>
                        </a:lnSpc>
                        <a:buAutoNum type="arabicParenR"/>
                        <a:tabLst>
                          <a:tab pos="255270" algn="l"/>
                        </a:tabLst>
                      </a:pPr>
                      <a:r>
                        <a:rPr lang="en-US" sz="1400" dirty="0">
                          <a:solidFill>
                            <a:srgbClr val="545454"/>
                          </a:solidFill>
                          <a:latin typeface="Montserrat" panose="00000500000000000000" pitchFamily="50" charset="-70"/>
                          <a:cs typeface="Verdana"/>
                        </a:rPr>
                        <a:t>At</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least</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one</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reference</a:t>
                      </a:r>
                      <a:r>
                        <a:rPr lang="en-US" sz="1400" spc="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project shall</a:t>
                      </a:r>
                      <a:r>
                        <a:rPr lang="en-US" sz="1400" spc="-4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exceed a total</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investment</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of</a:t>
                      </a:r>
                      <a:r>
                        <a:rPr lang="en-US" sz="1400" spc="-35" dirty="0">
                          <a:solidFill>
                            <a:srgbClr val="545454"/>
                          </a:solidFill>
                          <a:latin typeface="Montserrat" panose="00000500000000000000" pitchFamily="50" charset="-70"/>
                          <a:cs typeface="Verdana"/>
                        </a:rPr>
                        <a:t> 30</a:t>
                      </a:r>
                      <a:r>
                        <a:rPr lang="en-US" sz="1400" spc="26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million</a:t>
                      </a:r>
                      <a:r>
                        <a:rPr lang="en-US" sz="1400" spc="-60" dirty="0">
                          <a:solidFill>
                            <a:srgbClr val="545454"/>
                          </a:solidFill>
                          <a:latin typeface="Montserrat" panose="00000500000000000000" pitchFamily="50" charset="-70"/>
                          <a:cs typeface="Verdana"/>
                        </a:rPr>
                        <a:t> </a:t>
                      </a:r>
                      <a:r>
                        <a:rPr lang="en-US" sz="1400" spc="-25" dirty="0">
                          <a:solidFill>
                            <a:srgbClr val="545454"/>
                          </a:solidFill>
                          <a:latin typeface="Montserrat" panose="00000500000000000000" pitchFamily="50" charset="-70"/>
                          <a:cs typeface="Verdana"/>
                        </a:rPr>
                        <a:t>EUR*</a:t>
                      </a:r>
                      <a:endParaRPr lang="en-US" sz="1400" dirty="0">
                        <a:solidFill>
                          <a:srgbClr val="545454"/>
                        </a:solidFill>
                        <a:latin typeface="Montserrat" panose="00000500000000000000" pitchFamily="50" charset="-70"/>
                        <a:cs typeface="Verdana"/>
                      </a:endParaRPr>
                    </a:p>
                    <a:p>
                      <a:pPr marL="255270" indent="-227965">
                        <a:lnSpc>
                          <a:spcPct val="100000"/>
                        </a:lnSpc>
                        <a:buAutoNum type="arabicParenR"/>
                        <a:tabLst>
                          <a:tab pos="255270" algn="l"/>
                        </a:tabLst>
                      </a:pPr>
                      <a:r>
                        <a:rPr lang="en-US" sz="1400" dirty="0">
                          <a:solidFill>
                            <a:srgbClr val="545454"/>
                          </a:solidFill>
                          <a:latin typeface="Montserrat" panose="00000500000000000000" pitchFamily="50" charset="-70"/>
                          <a:cs typeface="Verdana"/>
                        </a:rPr>
                        <a:t>Projects</a:t>
                      </a:r>
                      <a:r>
                        <a:rPr lang="en-US" sz="1400" spc="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dating</a:t>
                      </a:r>
                      <a:r>
                        <a:rPr lang="en-US" sz="1400" spc="-5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no</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more</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than</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10</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(ten)</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years</a:t>
                      </a:r>
                      <a:r>
                        <a:rPr lang="en-US" sz="1400" spc="-15" dirty="0">
                          <a:solidFill>
                            <a:srgbClr val="545454"/>
                          </a:solidFill>
                          <a:latin typeface="Montserrat" panose="00000500000000000000" pitchFamily="50" charset="-70"/>
                          <a:cs typeface="Verdana"/>
                        </a:rPr>
                        <a:t> </a:t>
                      </a:r>
                      <a:r>
                        <a:rPr lang="en-US" sz="1400" spc="-20" dirty="0">
                          <a:solidFill>
                            <a:srgbClr val="545454"/>
                          </a:solidFill>
                          <a:latin typeface="Montserrat" panose="00000500000000000000" pitchFamily="50" charset="-70"/>
                          <a:cs typeface="Verdana"/>
                        </a:rPr>
                        <a:t>back</a:t>
                      </a:r>
                    </a:p>
                    <a:p>
                      <a:pPr marL="255270" lvl="0" indent="-227965">
                        <a:lnSpc>
                          <a:spcPct val="100000"/>
                        </a:lnSpc>
                        <a:buAutoNum type="arabicParenR"/>
                      </a:pPr>
                      <a:r>
                        <a:rPr lang="en-US" sz="1400" spc="-20" dirty="0">
                          <a:solidFill>
                            <a:srgbClr val="545454"/>
                          </a:solidFill>
                          <a:latin typeface="Montserrat" panose="00000500000000000000" pitchFamily="50" charset="-70"/>
                          <a:cs typeface="Verdana"/>
                        </a:rPr>
                        <a:t>Reference projects can be submitted by no more than 3 (three) construction companies</a:t>
                      </a:r>
                    </a:p>
                  </a:txBody>
                  <a:tcPr marL="0" marR="0" marT="2730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CFCF"/>
                    </a:solidFill>
                  </a:tcPr>
                </a:tc>
                <a:tc>
                  <a:txBody>
                    <a:bodyPr/>
                    <a:lstStyle/>
                    <a:p>
                      <a:pPr marL="28575" marR="176530">
                        <a:lnSpc>
                          <a:spcPct val="100000"/>
                        </a:lnSpc>
                        <a:spcBef>
                          <a:spcPts val="215"/>
                        </a:spcBef>
                      </a:pPr>
                      <a:r>
                        <a:rPr sz="1400" spc="-10" dirty="0">
                          <a:solidFill>
                            <a:srgbClr val="545454"/>
                          </a:solidFill>
                          <a:latin typeface="Montserrat" panose="00000500000000000000" pitchFamily="50" charset="-70"/>
                          <a:cs typeface="Verdana"/>
                        </a:rPr>
                        <a:t>Minimum requirement</a:t>
                      </a:r>
                      <a:endParaRPr sz="1400" dirty="0">
                        <a:solidFill>
                          <a:srgbClr val="545454"/>
                        </a:solidFill>
                        <a:latin typeface="Montserrat" panose="00000500000000000000" pitchFamily="50" charset="-70"/>
                      </a:endParaRPr>
                    </a:p>
                  </a:txBody>
                  <a:tcPr marL="0" marR="0" marT="2730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CFCF"/>
                    </a:solidFill>
                  </a:tcPr>
                </a:tc>
                <a:extLst>
                  <a:ext uri="{0D108BD9-81ED-4DB2-BD59-A6C34878D82A}">
                    <a16:rowId xmlns:a16="http://schemas.microsoft.com/office/drawing/2014/main" val="10001"/>
                  </a:ext>
                </a:extLst>
              </a:tr>
              <a:tr h="1872000">
                <a:tc>
                  <a:txBody>
                    <a:bodyPr/>
                    <a:lstStyle/>
                    <a:p>
                      <a:pPr marL="27305" algn="ctr">
                        <a:lnSpc>
                          <a:spcPct val="100000"/>
                        </a:lnSpc>
                        <a:spcBef>
                          <a:spcPts val="215"/>
                        </a:spcBef>
                      </a:pPr>
                      <a:r>
                        <a:rPr lang="en-US" sz="1400" b="1" spc="-10" dirty="0">
                          <a:solidFill>
                            <a:srgbClr val="545454"/>
                          </a:solidFill>
                          <a:latin typeface="Montserrat" panose="00000500000000000000" pitchFamily="50" charset="-70"/>
                          <a:cs typeface="Verdana"/>
                        </a:rPr>
                        <a:t>Design</a:t>
                      </a:r>
                      <a:endParaRPr lang="en-US" sz="1400" b="1" dirty="0">
                        <a:solidFill>
                          <a:srgbClr val="545454"/>
                        </a:solidFill>
                        <a:latin typeface="Montserrat" panose="00000500000000000000" pitchFamily="50" charset="-70"/>
                        <a:cs typeface="Verdana"/>
                      </a:endParaRP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marL="27305">
                        <a:lnSpc>
                          <a:spcPct val="100000"/>
                        </a:lnSpc>
                        <a:spcBef>
                          <a:spcPts val="215"/>
                        </a:spcBef>
                      </a:pPr>
                      <a:r>
                        <a:rPr lang="en-US" sz="1400" dirty="0">
                          <a:solidFill>
                            <a:srgbClr val="545454"/>
                          </a:solidFill>
                          <a:latin typeface="Montserrat" panose="00000500000000000000" pitchFamily="50" charset="-70"/>
                          <a:cs typeface="Verdana"/>
                        </a:rPr>
                        <a:t>Max</a:t>
                      </a:r>
                      <a:r>
                        <a:rPr lang="en-US" sz="1400" spc="-50"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5</a:t>
                      </a:r>
                      <a:r>
                        <a:rPr lang="en-US" sz="1400" b="1" spc="-45"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reference</a:t>
                      </a:r>
                      <a:r>
                        <a:rPr lang="en-US" sz="1400" b="1" spc="-10"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projects</a:t>
                      </a:r>
                      <a:r>
                        <a:rPr lang="en-US" sz="1400" b="0" spc="-1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complying</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with</a:t>
                      </a:r>
                      <a:r>
                        <a:rPr lang="en-US" sz="1400" spc="-5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following</a:t>
                      </a:r>
                      <a:r>
                        <a:rPr lang="en-US" sz="1400" spc="-50"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requirements:</a:t>
                      </a:r>
                      <a:endParaRPr lang="en-US" sz="1400" dirty="0">
                        <a:solidFill>
                          <a:srgbClr val="545454"/>
                        </a:solidFill>
                        <a:latin typeface="Montserrat" panose="00000500000000000000" pitchFamily="50" charset="-70"/>
                        <a:cs typeface="Verdana"/>
                      </a:endParaRPr>
                    </a:p>
                    <a:p>
                      <a:pPr marL="255270" indent="-227965">
                        <a:lnSpc>
                          <a:spcPct val="100000"/>
                        </a:lnSpc>
                        <a:buAutoNum type="arabicParenR"/>
                        <a:tabLst>
                          <a:tab pos="255270" algn="l"/>
                        </a:tabLst>
                      </a:pPr>
                      <a:r>
                        <a:rPr lang="en-US" sz="1400" dirty="0">
                          <a:solidFill>
                            <a:srgbClr val="545454"/>
                          </a:solidFill>
                          <a:latin typeface="Montserrat" panose="00000500000000000000" pitchFamily="50" charset="-70"/>
                          <a:cs typeface="Verdana"/>
                        </a:rPr>
                        <a:t>The</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total</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investment</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shall</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exceed 100</a:t>
                      </a:r>
                      <a:r>
                        <a:rPr lang="en-US" sz="1400" spc="-5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million</a:t>
                      </a:r>
                      <a:r>
                        <a:rPr lang="en-US" sz="1400" spc="-60" dirty="0">
                          <a:solidFill>
                            <a:srgbClr val="545454"/>
                          </a:solidFill>
                          <a:latin typeface="Montserrat" panose="00000500000000000000" pitchFamily="50" charset="-70"/>
                          <a:cs typeface="Verdana"/>
                        </a:rPr>
                        <a:t> </a:t>
                      </a:r>
                      <a:r>
                        <a:rPr lang="en-US" sz="1400" spc="-25" dirty="0">
                          <a:solidFill>
                            <a:srgbClr val="545454"/>
                          </a:solidFill>
                          <a:latin typeface="Montserrat" panose="00000500000000000000" pitchFamily="50" charset="-70"/>
                          <a:cs typeface="Verdana"/>
                        </a:rPr>
                        <a:t>EUR*, and at least one reference project shall exceed the total investment of  30 million EUR*</a:t>
                      </a:r>
                      <a:endParaRPr lang="en-US" sz="1400" dirty="0">
                        <a:solidFill>
                          <a:srgbClr val="545454"/>
                        </a:solidFill>
                        <a:latin typeface="Montserrat" panose="00000500000000000000" pitchFamily="50" charset="-70"/>
                        <a:cs typeface="Verdana"/>
                      </a:endParaRPr>
                    </a:p>
                    <a:p>
                      <a:pPr marL="255270" indent="-227965">
                        <a:lnSpc>
                          <a:spcPct val="100000"/>
                        </a:lnSpc>
                        <a:buAutoNum type="arabicParenR"/>
                        <a:tabLst>
                          <a:tab pos="255270" algn="l"/>
                        </a:tabLst>
                      </a:pPr>
                      <a:r>
                        <a:rPr lang="en-US" sz="1400" dirty="0">
                          <a:solidFill>
                            <a:srgbClr val="545454"/>
                          </a:solidFill>
                          <a:latin typeface="Montserrat" panose="00000500000000000000" pitchFamily="50" charset="-70"/>
                          <a:cs typeface="Verdana"/>
                        </a:rPr>
                        <a:t>Projects</a:t>
                      </a:r>
                      <a:r>
                        <a:rPr lang="en-US" sz="1400" spc="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dating</a:t>
                      </a:r>
                      <a:r>
                        <a:rPr lang="en-US" sz="1400" spc="-5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no</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more</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than</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10</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(ten)</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years</a:t>
                      </a:r>
                      <a:r>
                        <a:rPr lang="en-US" sz="1400" spc="-15" dirty="0">
                          <a:solidFill>
                            <a:srgbClr val="545454"/>
                          </a:solidFill>
                          <a:latin typeface="Montserrat" panose="00000500000000000000" pitchFamily="50" charset="-70"/>
                          <a:cs typeface="Verdana"/>
                        </a:rPr>
                        <a:t> </a:t>
                      </a:r>
                      <a:r>
                        <a:rPr lang="en-US" sz="1400" spc="-20" dirty="0">
                          <a:solidFill>
                            <a:srgbClr val="545454"/>
                          </a:solidFill>
                          <a:latin typeface="Montserrat" panose="00000500000000000000" pitchFamily="50" charset="-70"/>
                          <a:cs typeface="Verdana"/>
                        </a:rPr>
                        <a:t>back</a:t>
                      </a:r>
                    </a:p>
                    <a:p>
                      <a:pPr marL="255270" indent="-227965">
                        <a:lnSpc>
                          <a:spcPct val="100000"/>
                        </a:lnSpc>
                        <a:buAutoNum type="arabicParenR"/>
                        <a:tabLst>
                          <a:tab pos="255270" algn="l"/>
                        </a:tabLst>
                      </a:pPr>
                      <a:r>
                        <a:rPr lang="en-US" sz="1400" dirty="0">
                          <a:solidFill>
                            <a:srgbClr val="545454"/>
                          </a:solidFill>
                          <a:latin typeface="Montserrat" panose="00000500000000000000" pitchFamily="50" charset="-70"/>
                          <a:cs typeface="Verdana"/>
                        </a:rPr>
                        <a:t>Reference projects can be submitted by no more than 3 (three) designing companies.</a:t>
                      </a:r>
                    </a:p>
                    <a:p>
                      <a:pPr marL="255270" lvl="0" indent="-227965">
                        <a:lnSpc>
                          <a:spcPct val="100000"/>
                        </a:lnSpc>
                        <a:buAutoNum type="arabicParenR"/>
                      </a:pPr>
                      <a:r>
                        <a:rPr lang="en-US" sz="1400" dirty="0">
                          <a:solidFill>
                            <a:srgbClr val="545454"/>
                          </a:solidFill>
                          <a:latin typeface="Montserrat" panose="00000500000000000000" pitchFamily="50" charset="-70"/>
                          <a:cs typeface="Verdana"/>
                        </a:rPr>
                        <a:t>None of the reference projects shall have a total investment below 5 million EUR*</a:t>
                      </a: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marL="28575" marR="176530">
                        <a:lnSpc>
                          <a:spcPct val="100000"/>
                        </a:lnSpc>
                        <a:spcBef>
                          <a:spcPts val="215"/>
                        </a:spcBef>
                      </a:pPr>
                      <a:r>
                        <a:rPr sz="1400" spc="-10" dirty="0">
                          <a:solidFill>
                            <a:srgbClr val="545454"/>
                          </a:solidFill>
                          <a:latin typeface="Montserrat" panose="00000500000000000000" pitchFamily="50" charset="-70"/>
                          <a:cs typeface="Verdana"/>
                        </a:rPr>
                        <a:t>Minimum requirement</a:t>
                      </a:r>
                      <a:endParaRPr sz="1400" dirty="0">
                        <a:solidFill>
                          <a:srgbClr val="545454"/>
                        </a:solidFill>
                        <a:latin typeface="Montserrat" panose="00000500000000000000" pitchFamily="50" charset="-70"/>
                        <a:cs typeface="Verdana"/>
                      </a:endParaRPr>
                    </a:p>
                  </a:txBody>
                  <a:tcPr marL="0" marR="0" marT="2730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506234">
                <a:tc gridSpan="3">
                  <a:txBody>
                    <a:bodyPr/>
                    <a:lstStyle/>
                    <a:p>
                      <a:pPr marL="27305" algn="ctr">
                        <a:lnSpc>
                          <a:spcPct val="100000"/>
                        </a:lnSpc>
                        <a:spcBef>
                          <a:spcPts val="220"/>
                        </a:spcBef>
                      </a:pPr>
                      <a:r>
                        <a:rPr lang="en-US" sz="1400" dirty="0">
                          <a:solidFill>
                            <a:srgbClr val="545454"/>
                          </a:solidFill>
                          <a:latin typeface="Montserrat" panose="00000500000000000000" pitchFamily="50" charset="-70"/>
                          <a:cs typeface="Verdana"/>
                        </a:rPr>
                        <a:t>Projects must</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be</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implemented</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in</a:t>
                      </a:r>
                      <a:r>
                        <a:rPr lang="en-US" sz="1400" spc="-5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a:t>
                      </a:r>
                      <a:r>
                        <a:rPr lang="en-US" sz="1400" spc="-4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member</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state</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of</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35"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EU</a:t>
                      </a:r>
                      <a:r>
                        <a:rPr lang="en-US" sz="1400" spc="-45" dirty="0">
                          <a:solidFill>
                            <a:srgbClr val="545454"/>
                          </a:solidFill>
                          <a:latin typeface="Montserrat" panose="00000500000000000000" pitchFamily="50" charset="-70"/>
                          <a:cs typeface="Verdana"/>
                        </a:rPr>
                        <a:t>, </a:t>
                      </a:r>
                      <a:r>
                        <a:rPr lang="en-US" sz="1400" b="1" spc="-10" dirty="0">
                          <a:solidFill>
                            <a:srgbClr val="545454"/>
                          </a:solidFill>
                          <a:latin typeface="Montserrat" panose="00000500000000000000" pitchFamily="50" charset="-70"/>
                          <a:cs typeface="Verdana"/>
                        </a:rPr>
                        <a:t>EEA, the UK or Switzerland.</a:t>
                      </a:r>
                    </a:p>
                  </a:txBody>
                  <a:tcPr marL="0" marR="0" marT="27940"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FCFC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3809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14FFC-A5D9-83CD-0E4A-B279D211C7FB}"/>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9B648312-7347-2563-3A5B-462A36BFD527}"/>
              </a:ext>
            </a:extLst>
          </p:cNvPr>
          <p:cNvSpPr txBox="1">
            <a:spLocks noGrp="1"/>
          </p:cNvSpPr>
          <p:nvPr>
            <p:ph type="sldNum" sz="quarter" idx="7"/>
          </p:nvPr>
        </p:nvSpPr>
        <p:spPr>
          <a:xfrm>
            <a:off x="14550306" y="6465079"/>
            <a:ext cx="257893" cy="112851"/>
          </a:xfrm>
          <a:prstGeom prst="rect">
            <a:avLst/>
          </a:prstGeom>
        </p:spPr>
        <p:txBody>
          <a:bodyPr vert="horz" wrap="square" lIns="0" tIns="12700" rIns="0" bIns="0" rtlCol="0">
            <a:spAutoFit/>
          </a:bodyPr>
          <a:lstStyle/>
          <a:p>
            <a:pPr marL="38100">
              <a:spcBef>
                <a:spcPts val="100"/>
              </a:spcBef>
            </a:pPr>
            <a:fld id="{81D60167-4931-47E6-BA6A-407CBD079E47}" type="slidenum">
              <a:rPr spc="-25" dirty="0"/>
              <a:pPr marL="38100">
                <a:spcBef>
                  <a:spcPts val="100"/>
                </a:spcBef>
              </a:pPr>
              <a:t>15</a:t>
            </a:fld>
            <a:endParaRPr spc="-25"/>
          </a:p>
        </p:txBody>
      </p:sp>
      <p:sp>
        <p:nvSpPr>
          <p:cNvPr id="10" name="TextBox 9">
            <a:extLst>
              <a:ext uri="{FF2B5EF4-FFF2-40B4-BE49-F238E27FC236}">
                <a16:creationId xmlns:a16="http://schemas.microsoft.com/office/drawing/2014/main" id="{5864006E-E283-0050-B55C-74E21E1C60FD}"/>
              </a:ext>
            </a:extLst>
          </p:cNvPr>
          <p:cNvSpPr txBox="1"/>
          <p:nvPr/>
        </p:nvSpPr>
        <p:spPr>
          <a:xfrm>
            <a:off x="8134350" y="6029325"/>
            <a:ext cx="3487376" cy="276999"/>
          </a:xfrm>
          <a:prstGeom prst="rect">
            <a:avLst/>
          </a:prstGeom>
          <a:noFill/>
        </p:spPr>
        <p:txBody>
          <a:bodyPr wrap="square" rtlCol="0">
            <a:spAutoFit/>
          </a:bodyPr>
          <a:lstStyle/>
          <a:p>
            <a:pPr algn="r"/>
            <a:r>
              <a:rPr lang="lv-LV" sz="1200" dirty="0">
                <a:latin typeface="Montserrat" panose="00000500000000000000" pitchFamily="50" charset="-70"/>
              </a:rPr>
              <a:t>* </a:t>
            </a:r>
            <a:r>
              <a:rPr lang="en-US" sz="1200" dirty="0">
                <a:latin typeface="Montserrat" panose="00000500000000000000" pitchFamily="50" charset="-70"/>
              </a:rPr>
              <a:t>These figures are shown excluding VAT</a:t>
            </a:r>
          </a:p>
        </p:txBody>
      </p:sp>
      <p:cxnSp>
        <p:nvCxnSpPr>
          <p:cNvPr id="4" name="Straight Connector 27">
            <a:extLst>
              <a:ext uri="{FF2B5EF4-FFF2-40B4-BE49-F238E27FC236}">
                <a16:creationId xmlns:a16="http://schemas.microsoft.com/office/drawing/2014/main" id="{F20FEB01-3FBD-38C0-8920-FB30C675C594}"/>
              </a:ext>
            </a:extLst>
          </p:cNvPr>
          <p:cNvCxnSpPr>
            <a:cxnSpLocks/>
          </p:cNvCxnSpPr>
          <p:nvPr/>
        </p:nvCxnSpPr>
        <p:spPr>
          <a:xfrm>
            <a:off x="519827" y="861273"/>
            <a:ext cx="11101902" cy="0"/>
          </a:xfrm>
          <a:prstGeom prst="line">
            <a:avLst/>
          </a:prstGeom>
          <a:noFill/>
          <a:ln w="25400" cap="flat" cmpd="sng" algn="ctr">
            <a:solidFill>
              <a:srgbClr val="FFC000"/>
            </a:solidFill>
            <a:prstDash val="solid"/>
            <a:miter lim="800000"/>
          </a:ln>
          <a:effectLst/>
        </p:spPr>
      </p:cxnSp>
      <p:sp>
        <p:nvSpPr>
          <p:cNvPr id="5" name="TextBox 4">
            <a:extLst>
              <a:ext uri="{FF2B5EF4-FFF2-40B4-BE49-F238E27FC236}">
                <a16:creationId xmlns:a16="http://schemas.microsoft.com/office/drawing/2014/main" id="{A2C577FB-9D3F-9168-C7B6-480D001E95C8}"/>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Qualification</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Phase</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Technical</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Criteria</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2/2</a:t>
            </a:r>
          </a:p>
        </p:txBody>
      </p:sp>
      <p:graphicFrame>
        <p:nvGraphicFramePr>
          <p:cNvPr id="2" name="object 3">
            <a:extLst>
              <a:ext uri="{FF2B5EF4-FFF2-40B4-BE49-F238E27FC236}">
                <a16:creationId xmlns:a16="http://schemas.microsoft.com/office/drawing/2014/main" id="{850946B1-E609-42F6-F2A1-4422B14CE649}"/>
              </a:ext>
            </a:extLst>
          </p:cNvPr>
          <p:cNvGraphicFramePr>
            <a:graphicFrameLocks noGrp="1"/>
          </p:cNvGraphicFramePr>
          <p:nvPr>
            <p:extLst>
              <p:ext uri="{D42A27DB-BD31-4B8C-83A1-F6EECF244321}">
                <p14:modId xmlns:p14="http://schemas.microsoft.com/office/powerpoint/2010/main" val="147901562"/>
              </p:ext>
            </p:extLst>
          </p:nvPr>
        </p:nvGraphicFramePr>
        <p:xfrm>
          <a:off x="570274" y="1127762"/>
          <a:ext cx="11101903" cy="4876634"/>
        </p:xfrm>
        <a:graphic>
          <a:graphicData uri="http://schemas.openxmlformats.org/drawingml/2006/table">
            <a:tbl>
              <a:tblPr firstRow="1" bandRow="1">
                <a:tableStyleId>{2D5ABB26-0587-4C30-8999-92F81FD0307C}</a:tableStyleId>
              </a:tblPr>
              <a:tblGrid>
                <a:gridCol w="1539024">
                  <a:extLst>
                    <a:ext uri="{9D8B030D-6E8A-4147-A177-3AD203B41FA5}">
                      <a16:colId xmlns:a16="http://schemas.microsoft.com/office/drawing/2014/main" val="20000"/>
                    </a:ext>
                  </a:extLst>
                </a:gridCol>
                <a:gridCol w="8036137">
                  <a:extLst>
                    <a:ext uri="{9D8B030D-6E8A-4147-A177-3AD203B41FA5}">
                      <a16:colId xmlns:a16="http://schemas.microsoft.com/office/drawing/2014/main" val="20001"/>
                    </a:ext>
                  </a:extLst>
                </a:gridCol>
                <a:gridCol w="1526742">
                  <a:extLst>
                    <a:ext uri="{9D8B030D-6E8A-4147-A177-3AD203B41FA5}">
                      <a16:colId xmlns:a16="http://schemas.microsoft.com/office/drawing/2014/main" val="20002"/>
                    </a:ext>
                  </a:extLst>
                </a:gridCol>
              </a:tblGrid>
              <a:tr h="626400">
                <a:tc>
                  <a:txBody>
                    <a:bodyPr/>
                    <a:lstStyle/>
                    <a:p>
                      <a:pPr marL="27305" algn="ctr">
                        <a:lnSpc>
                          <a:spcPct val="100000"/>
                        </a:lnSpc>
                        <a:spcBef>
                          <a:spcPts val="215"/>
                        </a:spcBef>
                      </a:pPr>
                      <a:r>
                        <a:rPr sz="1400" b="1" spc="-10" dirty="0">
                          <a:solidFill>
                            <a:srgbClr val="545454"/>
                          </a:solidFill>
                          <a:latin typeface="Montserrat" panose="00000500000000000000" pitchFamily="50" charset="-70"/>
                          <a:cs typeface="Verdana"/>
                        </a:rPr>
                        <a:t>Criteria</a:t>
                      </a:r>
                      <a:endParaRPr sz="1400" dirty="0">
                        <a:solidFill>
                          <a:srgbClr val="545454"/>
                        </a:solidFill>
                        <a:latin typeface="Montserrat" panose="00000500000000000000" pitchFamily="50" charset="-70"/>
                        <a:cs typeface="Verdana"/>
                      </a:endParaRP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F7B513"/>
                    </a:solidFill>
                  </a:tcPr>
                </a:tc>
                <a:tc>
                  <a:txBody>
                    <a:bodyPr/>
                    <a:lstStyle/>
                    <a:p>
                      <a:pPr marL="27305" algn="ctr">
                        <a:lnSpc>
                          <a:spcPct val="100000"/>
                        </a:lnSpc>
                        <a:spcBef>
                          <a:spcPts val="215"/>
                        </a:spcBef>
                      </a:pPr>
                      <a:r>
                        <a:rPr sz="1400" b="1" spc="-10" dirty="0">
                          <a:solidFill>
                            <a:srgbClr val="545454"/>
                          </a:solidFill>
                          <a:latin typeface="Montserrat" panose="00000500000000000000" pitchFamily="50" charset="-70"/>
                          <a:cs typeface="Verdana"/>
                        </a:rPr>
                        <a:t>Description</a:t>
                      </a:r>
                      <a:endParaRPr sz="1400" dirty="0">
                        <a:solidFill>
                          <a:srgbClr val="545454"/>
                        </a:solidFill>
                        <a:latin typeface="Montserrat" panose="00000500000000000000" pitchFamily="50" charset="-70"/>
                        <a:cs typeface="Verdana"/>
                      </a:endParaRP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B513"/>
                    </a:solidFill>
                  </a:tcPr>
                </a:tc>
                <a:tc>
                  <a:txBody>
                    <a:bodyPr/>
                    <a:lstStyle/>
                    <a:p>
                      <a:pPr marL="71120" algn="ctr">
                        <a:lnSpc>
                          <a:spcPct val="100000"/>
                        </a:lnSpc>
                        <a:spcBef>
                          <a:spcPts val="215"/>
                        </a:spcBef>
                      </a:pPr>
                      <a:r>
                        <a:rPr sz="1400" b="1" spc="-10" dirty="0">
                          <a:solidFill>
                            <a:srgbClr val="545454"/>
                          </a:solidFill>
                          <a:latin typeface="Montserrat" panose="00000500000000000000" pitchFamily="50" charset="-70"/>
                          <a:cs typeface="Verdana"/>
                        </a:rPr>
                        <a:t>Comments</a:t>
                      </a:r>
                      <a:endParaRPr sz="1400" dirty="0">
                        <a:solidFill>
                          <a:srgbClr val="545454"/>
                        </a:solidFill>
                        <a:latin typeface="Montserrat" panose="00000500000000000000" pitchFamily="50" charset="-70"/>
                        <a:cs typeface="Verdana"/>
                      </a:endParaRP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B513"/>
                    </a:solidFill>
                  </a:tcPr>
                </a:tc>
                <a:extLst>
                  <a:ext uri="{0D108BD9-81ED-4DB2-BD59-A6C34878D82A}">
                    <a16:rowId xmlns:a16="http://schemas.microsoft.com/office/drawing/2014/main" val="10000"/>
                  </a:ext>
                </a:extLst>
              </a:tr>
              <a:tr h="1224000">
                <a:tc>
                  <a:txBody>
                    <a:bodyPr/>
                    <a:lstStyle/>
                    <a:p>
                      <a:pPr marL="27305" algn="ctr">
                        <a:lnSpc>
                          <a:spcPct val="100000"/>
                        </a:lnSpc>
                        <a:spcBef>
                          <a:spcPts val="215"/>
                        </a:spcBef>
                      </a:pPr>
                      <a:r>
                        <a:rPr lang="en-US" sz="1400" b="1" spc="-10" dirty="0">
                          <a:solidFill>
                            <a:srgbClr val="545454"/>
                          </a:solidFill>
                          <a:latin typeface="Montserrat" panose="00000500000000000000" pitchFamily="50" charset="-70"/>
                          <a:cs typeface="Verdana"/>
                        </a:rPr>
                        <a:t>Maintenance</a:t>
                      </a:r>
                      <a:endParaRPr lang="en-US" sz="1400" b="1" dirty="0">
                        <a:solidFill>
                          <a:srgbClr val="545454"/>
                        </a:solidFill>
                        <a:latin typeface="Montserrat" panose="00000500000000000000" pitchFamily="50" charset="-70"/>
                        <a:cs typeface="Verdana"/>
                      </a:endParaRPr>
                    </a:p>
                  </a:txBody>
                  <a:tcPr marL="0" marR="0" marT="2730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CFCF"/>
                    </a:solidFill>
                  </a:tcPr>
                </a:tc>
                <a:tc>
                  <a:txBody>
                    <a:bodyPr/>
                    <a:lstStyle/>
                    <a:p>
                      <a:pPr marL="27305">
                        <a:lnSpc>
                          <a:spcPct val="100000"/>
                        </a:lnSpc>
                        <a:spcBef>
                          <a:spcPts val="215"/>
                        </a:spcBef>
                      </a:pPr>
                      <a:r>
                        <a:rPr lang="en-US" sz="1400" dirty="0">
                          <a:solidFill>
                            <a:srgbClr val="545454"/>
                          </a:solidFill>
                          <a:latin typeface="Montserrat" panose="00000500000000000000" pitchFamily="50" charset="-70"/>
                          <a:cs typeface="Verdana"/>
                        </a:rPr>
                        <a:t>Max</a:t>
                      </a:r>
                      <a:r>
                        <a:rPr lang="en-US" sz="1400" spc="-60" dirty="0">
                          <a:solidFill>
                            <a:srgbClr val="545454"/>
                          </a:solidFill>
                          <a:latin typeface="Montserrat" panose="00000500000000000000" pitchFamily="50" charset="-70"/>
                          <a:cs typeface="Verdana"/>
                        </a:rPr>
                        <a:t> </a:t>
                      </a:r>
                      <a:r>
                        <a:rPr lang="en-US" sz="1400" b="1" spc="-60" dirty="0">
                          <a:solidFill>
                            <a:srgbClr val="545454"/>
                          </a:solidFill>
                          <a:latin typeface="Montserrat" panose="00000500000000000000" pitchFamily="50" charset="-70"/>
                          <a:cs typeface="Verdana"/>
                        </a:rPr>
                        <a:t>5</a:t>
                      </a:r>
                      <a:r>
                        <a:rPr lang="en-US" sz="1400" b="1" spc="-40"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reference</a:t>
                      </a:r>
                      <a:r>
                        <a:rPr lang="en-US" sz="1400" b="1" spc="-20"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projects/</a:t>
                      </a:r>
                      <a:r>
                        <a:rPr lang="en-US" sz="1400" b="1" spc="-40"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contracts</a:t>
                      </a:r>
                      <a:r>
                        <a:rPr lang="en-US" sz="1400" b="1"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complying</a:t>
                      </a:r>
                      <a:r>
                        <a:rPr lang="en-US" sz="1400" spc="-4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with</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following</a:t>
                      </a:r>
                      <a:r>
                        <a:rPr lang="en-US" sz="1400" spc="-55"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requirements:</a:t>
                      </a:r>
                      <a:endParaRPr lang="en-US" sz="1400" dirty="0">
                        <a:solidFill>
                          <a:srgbClr val="545454"/>
                        </a:solidFill>
                        <a:latin typeface="Montserrat" panose="00000500000000000000" pitchFamily="50" charset="-70"/>
                        <a:cs typeface="Verdana"/>
                      </a:endParaRPr>
                    </a:p>
                    <a:p>
                      <a:pPr marL="255270" marR="128905" indent="-227965">
                        <a:lnSpc>
                          <a:spcPts val="1180"/>
                        </a:lnSpc>
                        <a:spcBef>
                          <a:spcPts val="55"/>
                        </a:spcBef>
                        <a:buAutoNum type="arabicParenR"/>
                        <a:tabLst>
                          <a:tab pos="256540" algn="l"/>
                        </a:tabLst>
                      </a:pPr>
                      <a:r>
                        <a:rPr lang="en-US" sz="1400" dirty="0">
                          <a:solidFill>
                            <a:srgbClr val="545454"/>
                          </a:solidFill>
                          <a:latin typeface="Montserrat" panose="00000500000000000000" pitchFamily="50" charset="-70"/>
                          <a:cs typeface="Verdana"/>
                        </a:rPr>
                        <a:t>At</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least</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one</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of</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reference</a:t>
                      </a:r>
                      <a:r>
                        <a:rPr lang="en-US" sz="1400" spc="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projects</a:t>
                      </a:r>
                      <a:r>
                        <a:rPr lang="en-US" sz="1400" spc="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must</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be</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accomplished</a:t>
                      </a:r>
                      <a:r>
                        <a:rPr lang="en-US" sz="1400" spc="-1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on</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a:t>
                      </a:r>
                      <a:r>
                        <a:rPr lang="en-US" sz="1400" spc="-4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road</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with</a:t>
                      </a:r>
                      <a:r>
                        <a:rPr lang="en-US" sz="1400" spc="-5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a:t>
                      </a:r>
                      <a:r>
                        <a:rPr lang="en-US" sz="1400" spc="-30"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traffic 	</a:t>
                      </a:r>
                      <a:r>
                        <a:rPr lang="en-US" sz="1400" dirty="0">
                          <a:solidFill>
                            <a:srgbClr val="545454"/>
                          </a:solidFill>
                          <a:latin typeface="Montserrat" panose="00000500000000000000" pitchFamily="50" charset="-70"/>
                          <a:cs typeface="Verdana"/>
                        </a:rPr>
                        <a:t>intensity</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of at</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least</a:t>
                      </a:r>
                      <a:r>
                        <a:rPr lang="en-US" sz="1400" spc="-20" dirty="0">
                          <a:solidFill>
                            <a:srgbClr val="545454"/>
                          </a:solidFill>
                          <a:latin typeface="Montserrat" panose="00000500000000000000" pitchFamily="50" charset="-70"/>
                          <a:cs typeface="Verdana"/>
                        </a:rPr>
                        <a:t> 5000</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cars</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per</a:t>
                      </a:r>
                      <a:r>
                        <a:rPr lang="en-US" sz="1400" spc="-20" dirty="0">
                          <a:solidFill>
                            <a:srgbClr val="545454"/>
                          </a:solidFill>
                          <a:latin typeface="Montserrat" panose="00000500000000000000" pitchFamily="50" charset="-70"/>
                          <a:cs typeface="Verdana"/>
                        </a:rPr>
                        <a:t> </a:t>
                      </a:r>
                      <a:r>
                        <a:rPr lang="en-US" sz="1400" spc="-25" dirty="0">
                          <a:solidFill>
                            <a:srgbClr val="545454"/>
                          </a:solidFill>
                          <a:latin typeface="Montserrat" panose="00000500000000000000" pitchFamily="50" charset="-70"/>
                          <a:cs typeface="Verdana"/>
                        </a:rPr>
                        <a:t>day</a:t>
                      </a:r>
                      <a:endParaRPr lang="en-US" sz="1400" dirty="0">
                        <a:solidFill>
                          <a:srgbClr val="545454"/>
                        </a:solidFill>
                        <a:latin typeface="Montserrat" panose="00000500000000000000" pitchFamily="50" charset="-70"/>
                        <a:cs typeface="Verdana"/>
                      </a:endParaRPr>
                    </a:p>
                    <a:p>
                      <a:pPr marL="255270" indent="-227965">
                        <a:lnSpc>
                          <a:spcPts val="1185"/>
                        </a:lnSpc>
                        <a:buAutoNum type="arabicParenR"/>
                        <a:tabLst>
                          <a:tab pos="255270" algn="l"/>
                        </a:tabLst>
                      </a:pPr>
                      <a:r>
                        <a:rPr lang="en-US" sz="1400" dirty="0">
                          <a:solidFill>
                            <a:srgbClr val="545454"/>
                          </a:solidFill>
                          <a:latin typeface="Montserrat" panose="00000500000000000000" pitchFamily="50" charset="-70"/>
                          <a:cs typeface="Verdana"/>
                        </a:rPr>
                        <a:t>The</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total</a:t>
                      </a:r>
                      <a:r>
                        <a:rPr lang="en-US" sz="1400" spc="-20" dirty="0">
                          <a:solidFill>
                            <a:srgbClr val="545454"/>
                          </a:solidFill>
                          <a:latin typeface="Montserrat" panose="00000500000000000000" pitchFamily="50" charset="-70"/>
                          <a:cs typeface="Verdana"/>
                        </a:rPr>
                        <a:t> </a:t>
                      </a:r>
                      <a:r>
                        <a:rPr lang="lv-LV" sz="1400" spc="-20" dirty="0" err="1">
                          <a:solidFill>
                            <a:srgbClr val="545454"/>
                          </a:solidFill>
                          <a:latin typeface="Montserrat" panose="00000500000000000000" pitchFamily="50" charset="-70"/>
                          <a:cs typeface="Verdana"/>
                        </a:rPr>
                        <a:t>contract</a:t>
                      </a:r>
                      <a:r>
                        <a:rPr lang="lv-LV" sz="1400" spc="-20" dirty="0">
                          <a:solidFill>
                            <a:srgbClr val="545454"/>
                          </a:solidFill>
                          <a:latin typeface="Montserrat" panose="00000500000000000000" pitchFamily="50" charset="-70"/>
                          <a:cs typeface="Verdana"/>
                        </a:rPr>
                        <a:t> </a:t>
                      </a:r>
                      <a:r>
                        <a:rPr lang="lv-LV" sz="1400" spc="-20" dirty="0" err="1">
                          <a:solidFill>
                            <a:srgbClr val="545454"/>
                          </a:solidFill>
                          <a:latin typeface="Montserrat" panose="00000500000000000000" pitchFamily="50" charset="-70"/>
                          <a:cs typeface="Verdana"/>
                        </a:rPr>
                        <a:t>price</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shall</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exceed 30 million</a:t>
                      </a:r>
                      <a:r>
                        <a:rPr lang="en-US" sz="1400" spc="-60" dirty="0">
                          <a:solidFill>
                            <a:srgbClr val="545454"/>
                          </a:solidFill>
                          <a:latin typeface="Montserrat" panose="00000500000000000000" pitchFamily="50" charset="-70"/>
                          <a:cs typeface="Verdana"/>
                        </a:rPr>
                        <a:t> </a:t>
                      </a:r>
                      <a:r>
                        <a:rPr lang="en-US" sz="1400" spc="-25" dirty="0">
                          <a:solidFill>
                            <a:srgbClr val="545454"/>
                          </a:solidFill>
                          <a:latin typeface="Montserrat" panose="00000500000000000000" pitchFamily="50" charset="-70"/>
                          <a:cs typeface="Verdana"/>
                        </a:rPr>
                        <a:t>EUR*</a:t>
                      </a:r>
                      <a:endParaRPr lang="en-US" sz="1400" dirty="0">
                        <a:solidFill>
                          <a:srgbClr val="545454"/>
                        </a:solidFill>
                        <a:latin typeface="Montserrat" panose="00000500000000000000" pitchFamily="50" charset="-70"/>
                        <a:cs typeface="Verdana"/>
                      </a:endParaRPr>
                    </a:p>
                    <a:p>
                      <a:pPr marL="255270" indent="-227965">
                        <a:lnSpc>
                          <a:spcPct val="100000"/>
                        </a:lnSpc>
                        <a:spcBef>
                          <a:spcPts val="5"/>
                        </a:spcBef>
                        <a:buAutoNum type="arabicParenR"/>
                      </a:pPr>
                      <a:r>
                        <a:rPr lang="en-US" sz="1400" dirty="0">
                          <a:solidFill>
                            <a:srgbClr val="545454"/>
                          </a:solidFill>
                          <a:latin typeface="Montserrat" panose="00000500000000000000" pitchFamily="50" charset="-70"/>
                          <a:cs typeface="Verdana"/>
                        </a:rPr>
                        <a:t>Projects</a:t>
                      </a:r>
                      <a:r>
                        <a:rPr lang="en-US" sz="1400" spc="1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dating</a:t>
                      </a:r>
                      <a:r>
                        <a:rPr lang="en-US" sz="1400" spc="-5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no</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more</a:t>
                      </a:r>
                      <a:r>
                        <a:rPr lang="en-US" sz="1400" spc="-1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than</a:t>
                      </a:r>
                      <a:r>
                        <a:rPr lang="en-US" sz="1400" spc="-30" dirty="0">
                          <a:solidFill>
                            <a:srgbClr val="545454"/>
                          </a:solidFill>
                          <a:latin typeface="Montserrat" panose="00000500000000000000" pitchFamily="50" charset="-70"/>
                          <a:cs typeface="Verdana"/>
                        </a:rPr>
                        <a:t> 10 </a:t>
                      </a:r>
                      <a:r>
                        <a:rPr lang="en-US" sz="1400" dirty="0">
                          <a:solidFill>
                            <a:srgbClr val="545454"/>
                          </a:solidFill>
                          <a:latin typeface="Montserrat" panose="00000500000000000000" pitchFamily="50" charset="-70"/>
                          <a:cs typeface="Verdana"/>
                        </a:rPr>
                        <a:t>(ten)</a:t>
                      </a:r>
                      <a:r>
                        <a:rPr lang="en-US" sz="1400" spc="-4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years</a:t>
                      </a:r>
                      <a:r>
                        <a:rPr lang="en-US" sz="1400" spc="-20" dirty="0">
                          <a:solidFill>
                            <a:srgbClr val="545454"/>
                          </a:solidFill>
                          <a:latin typeface="Montserrat" panose="00000500000000000000" pitchFamily="50" charset="-70"/>
                          <a:cs typeface="Verdana"/>
                        </a:rPr>
                        <a:t> back</a:t>
                      </a:r>
                      <a:endParaRPr lang="en-US" sz="1400" dirty="0">
                        <a:solidFill>
                          <a:srgbClr val="545454"/>
                        </a:solidFill>
                        <a:latin typeface="Montserrat" panose="00000500000000000000" pitchFamily="50" charset="-70"/>
                        <a:cs typeface="Verdana"/>
                      </a:endParaRPr>
                    </a:p>
                  </a:txBody>
                  <a:tcPr marL="0" marR="0" marT="27305" marB="0" anchor="ctr">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CFCFCF"/>
                    </a:solidFill>
                  </a:tcPr>
                </a:tc>
                <a:tc>
                  <a:txBody>
                    <a:bodyPr/>
                    <a:lstStyle/>
                    <a:p>
                      <a:pPr marL="28575" marR="176530">
                        <a:lnSpc>
                          <a:spcPct val="100000"/>
                        </a:lnSpc>
                        <a:spcBef>
                          <a:spcPts val="215"/>
                        </a:spcBef>
                      </a:pPr>
                      <a:r>
                        <a:rPr sz="1400" spc="-10" dirty="0">
                          <a:solidFill>
                            <a:srgbClr val="545454"/>
                          </a:solidFill>
                          <a:latin typeface="Montserrat" panose="00000500000000000000" pitchFamily="50" charset="-70"/>
                          <a:cs typeface="Verdana"/>
                        </a:rPr>
                        <a:t>Minimum requirement</a:t>
                      </a:r>
                      <a:endParaRPr sz="1400" dirty="0">
                        <a:solidFill>
                          <a:srgbClr val="545454"/>
                        </a:solidFill>
                        <a:latin typeface="Montserrat" panose="00000500000000000000" pitchFamily="50" charset="-70"/>
                      </a:endParaRPr>
                    </a:p>
                  </a:txBody>
                  <a:tcPr marL="0" marR="0" marT="2730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CFCF"/>
                    </a:solidFill>
                  </a:tcPr>
                </a:tc>
                <a:extLst>
                  <a:ext uri="{0D108BD9-81ED-4DB2-BD59-A6C34878D82A}">
                    <a16:rowId xmlns:a16="http://schemas.microsoft.com/office/drawing/2014/main" val="10001"/>
                  </a:ext>
                </a:extLst>
              </a:tr>
              <a:tr h="2520000">
                <a:tc>
                  <a:txBody>
                    <a:bodyPr/>
                    <a:lstStyle/>
                    <a:p>
                      <a:pPr marL="27305" marR="79375" algn="ctr">
                        <a:lnSpc>
                          <a:spcPct val="100000"/>
                        </a:lnSpc>
                        <a:spcBef>
                          <a:spcPts val="215"/>
                        </a:spcBef>
                      </a:pPr>
                      <a:r>
                        <a:rPr lang="lv-LV" sz="1400" b="1" dirty="0">
                          <a:solidFill>
                            <a:srgbClr val="545454"/>
                          </a:solidFill>
                          <a:latin typeface="Montserrat" panose="00000500000000000000" pitchFamily="50" charset="-70"/>
                          <a:cs typeface="Verdana"/>
                        </a:rPr>
                        <a:t>PPP</a:t>
                      </a:r>
                    </a:p>
                  </a:txBody>
                  <a:tcPr marL="0" marR="0" marT="273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marL="27305">
                        <a:lnSpc>
                          <a:spcPct val="100000"/>
                        </a:lnSpc>
                        <a:spcBef>
                          <a:spcPts val="215"/>
                        </a:spcBef>
                      </a:pPr>
                      <a:r>
                        <a:rPr lang="en-US" sz="1400" b="1" dirty="0">
                          <a:solidFill>
                            <a:srgbClr val="545454"/>
                          </a:solidFill>
                          <a:latin typeface="Montserrat" panose="00000500000000000000" pitchFamily="50" charset="-70"/>
                          <a:cs typeface="Verdana"/>
                        </a:rPr>
                        <a:t>2</a:t>
                      </a:r>
                      <a:r>
                        <a:rPr lang="en-US" sz="1400" b="1" spc="-45"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reference</a:t>
                      </a:r>
                      <a:r>
                        <a:rPr lang="en-US" sz="1400" b="1" spc="-10"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projects</a:t>
                      </a:r>
                      <a:r>
                        <a:rPr lang="lv-LV" sz="1400" b="0" dirty="0">
                          <a:solidFill>
                            <a:srgbClr val="545454"/>
                          </a:solidFill>
                          <a:latin typeface="Montserrat" panose="00000500000000000000" pitchFamily="50" charset="-70"/>
                          <a:cs typeface="Verdana"/>
                        </a:rPr>
                        <a:t>, </a:t>
                      </a:r>
                      <a:r>
                        <a:rPr lang="lv-LV" sz="1400" b="0" dirty="0" err="1">
                          <a:solidFill>
                            <a:srgbClr val="545454"/>
                          </a:solidFill>
                          <a:latin typeface="Montserrat" panose="00000500000000000000" pitchFamily="50" charset="-70"/>
                          <a:cs typeface="Verdana"/>
                        </a:rPr>
                        <a:t>dating</a:t>
                      </a:r>
                      <a:r>
                        <a:rPr lang="lv-LV" sz="1400" b="0" dirty="0">
                          <a:solidFill>
                            <a:srgbClr val="545454"/>
                          </a:solidFill>
                          <a:latin typeface="Montserrat" panose="00000500000000000000" pitchFamily="50" charset="-70"/>
                          <a:cs typeface="Verdana"/>
                        </a:rPr>
                        <a:t> no </a:t>
                      </a:r>
                      <a:r>
                        <a:rPr lang="lv-LV" sz="1400" b="0" dirty="0" err="1">
                          <a:solidFill>
                            <a:srgbClr val="545454"/>
                          </a:solidFill>
                          <a:latin typeface="Montserrat" panose="00000500000000000000" pitchFamily="50" charset="-70"/>
                          <a:cs typeface="Verdana"/>
                        </a:rPr>
                        <a:t>more</a:t>
                      </a:r>
                      <a:r>
                        <a:rPr lang="lv-LV" sz="1400" b="0" dirty="0">
                          <a:solidFill>
                            <a:srgbClr val="545454"/>
                          </a:solidFill>
                          <a:latin typeface="Montserrat" panose="00000500000000000000" pitchFamily="50" charset="-70"/>
                          <a:cs typeface="Verdana"/>
                        </a:rPr>
                        <a:t> </a:t>
                      </a:r>
                      <a:r>
                        <a:rPr lang="lv-LV" sz="1400" b="0" dirty="0" err="1">
                          <a:solidFill>
                            <a:srgbClr val="545454"/>
                          </a:solidFill>
                          <a:latin typeface="Montserrat" panose="00000500000000000000" pitchFamily="50" charset="-70"/>
                          <a:cs typeface="Verdana"/>
                        </a:rPr>
                        <a:t>than</a:t>
                      </a:r>
                      <a:r>
                        <a:rPr lang="lv-LV" sz="1400" b="0" dirty="0">
                          <a:solidFill>
                            <a:srgbClr val="545454"/>
                          </a:solidFill>
                          <a:latin typeface="Montserrat" panose="00000500000000000000" pitchFamily="50" charset="-70"/>
                          <a:cs typeface="Verdana"/>
                        </a:rPr>
                        <a:t> 10 </a:t>
                      </a:r>
                      <a:r>
                        <a:rPr lang="lv-LV" sz="1400" b="0" dirty="0" err="1">
                          <a:solidFill>
                            <a:srgbClr val="545454"/>
                          </a:solidFill>
                          <a:latin typeface="Montserrat" panose="00000500000000000000" pitchFamily="50" charset="-70"/>
                          <a:cs typeface="Verdana"/>
                        </a:rPr>
                        <a:t>years</a:t>
                      </a:r>
                      <a:r>
                        <a:rPr lang="lv-LV" sz="1400" b="0" dirty="0">
                          <a:solidFill>
                            <a:srgbClr val="545454"/>
                          </a:solidFill>
                          <a:latin typeface="Montserrat" panose="00000500000000000000" pitchFamily="50" charset="-70"/>
                          <a:cs typeface="Verdana"/>
                        </a:rPr>
                        <a:t> </a:t>
                      </a:r>
                      <a:r>
                        <a:rPr lang="lv-LV" sz="1400" b="0" dirty="0" err="1">
                          <a:solidFill>
                            <a:srgbClr val="545454"/>
                          </a:solidFill>
                          <a:latin typeface="Montserrat" panose="00000500000000000000" pitchFamily="50" charset="-70"/>
                          <a:cs typeface="Verdana"/>
                        </a:rPr>
                        <a:t>back</a:t>
                      </a:r>
                      <a:r>
                        <a:rPr lang="lv-LV" sz="1400" b="0" dirty="0">
                          <a:solidFill>
                            <a:srgbClr val="545454"/>
                          </a:solidFill>
                          <a:latin typeface="Montserrat" panose="00000500000000000000" pitchFamily="50" charset="-70"/>
                          <a:cs typeface="Verdana"/>
                        </a:rPr>
                        <a:t>,</a:t>
                      </a:r>
                      <a:r>
                        <a:rPr lang="en-US" sz="1400" b="0" spc="-1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complying</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with</a:t>
                      </a:r>
                      <a:r>
                        <a:rPr lang="en-US" sz="1400" spc="-5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following</a:t>
                      </a:r>
                      <a:r>
                        <a:rPr lang="en-US" sz="1400" spc="-50"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requirements:</a:t>
                      </a:r>
                      <a:endParaRPr lang="en-US" sz="1400" dirty="0">
                        <a:solidFill>
                          <a:srgbClr val="545454"/>
                        </a:solidFill>
                        <a:latin typeface="Montserrat" panose="00000500000000000000" pitchFamily="50" charset="-70"/>
                        <a:cs typeface="Verdana"/>
                      </a:endParaRPr>
                    </a:p>
                    <a:p>
                      <a:pPr marL="255270" marR="160020" indent="-227965">
                        <a:lnSpc>
                          <a:spcPct val="100000"/>
                        </a:lnSpc>
                        <a:buAutoNum type="arabicParenR"/>
                        <a:tabLst>
                          <a:tab pos="256540" algn="l"/>
                        </a:tabLst>
                      </a:pPr>
                      <a:r>
                        <a:rPr lang="en-US" sz="1400" dirty="0">
                          <a:solidFill>
                            <a:srgbClr val="545454"/>
                          </a:solidFill>
                          <a:latin typeface="Montserrat" panose="00000500000000000000" pitchFamily="50" charset="-70"/>
                          <a:cs typeface="Verdana"/>
                        </a:rPr>
                        <a:t>Demonstrate experience in</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public–private</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partnership</a:t>
                      </a:r>
                      <a:r>
                        <a:rPr lang="en-US" sz="1400" spc="-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under</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35"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Design-Build-Finance-Maintain</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model (DBFM)</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or</a:t>
                      </a:r>
                      <a:r>
                        <a:rPr lang="en-US" sz="1400" spc="-10" dirty="0">
                          <a:solidFill>
                            <a:srgbClr val="545454"/>
                          </a:solidFill>
                          <a:latin typeface="Montserrat" panose="00000500000000000000" pitchFamily="50" charset="-70"/>
                          <a:cs typeface="Verdana"/>
                        </a:rPr>
                        <a:t> Design-</a:t>
                      </a:r>
                      <a:r>
                        <a:rPr lang="en-US" sz="1400" dirty="0">
                          <a:solidFill>
                            <a:srgbClr val="545454"/>
                          </a:solidFill>
                          <a:latin typeface="Montserrat" panose="00000500000000000000" pitchFamily="50" charset="-70"/>
                          <a:cs typeface="Verdana"/>
                        </a:rPr>
                        <a:t>Build-</a:t>
                      </a:r>
                      <a:r>
                        <a:rPr lang="en-US" sz="1400" spc="-10" dirty="0">
                          <a:solidFill>
                            <a:srgbClr val="545454"/>
                          </a:solidFill>
                          <a:latin typeface="Montserrat" panose="00000500000000000000" pitchFamily="50" charset="-70"/>
                          <a:cs typeface="Verdana"/>
                        </a:rPr>
                        <a:t>Finance-</a:t>
                      </a:r>
                      <a:r>
                        <a:rPr lang="en-US" sz="1400" dirty="0">
                          <a:solidFill>
                            <a:srgbClr val="545454"/>
                          </a:solidFill>
                          <a:latin typeface="Montserrat" panose="00000500000000000000" pitchFamily="50" charset="-70"/>
                          <a:cs typeface="Verdana"/>
                        </a:rPr>
                        <a:t>Operate</a:t>
                      </a:r>
                      <a:r>
                        <a:rPr lang="en-US" sz="1400" spc="-1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model</a:t>
                      </a:r>
                      <a:r>
                        <a:rPr lang="en-US" sz="1400" spc="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(DBFO),</a:t>
                      </a:r>
                      <a:r>
                        <a:rPr lang="en-US" sz="1400" spc="-15" dirty="0">
                          <a:solidFill>
                            <a:srgbClr val="545454"/>
                          </a:solidFill>
                          <a:latin typeface="Montserrat" panose="00000500000000000000" pitchFamily="50" charset="-70"/>
                          <a:cs typeface="Verdana"/>
                        </a:rPr>
                        <a:t> </a:t>
                      </a:r>
                      <a:r>
                        <a:rPr lang="en-US" sz="1400" spc="-25" dirty="0">
                          <a:solidFill>
                            <a:srgbClr val="545454"/>
                          </a:solidFill>
                          <a:latin typeface="Montserrat" panose="00000500000000000000" pitchFamily="50" charset="-70"/>
                          <a:cs typeface="Verdana"/>
                        </a:rPr>
                        <a:t>any 	</a:t>
                      </a:r>
                      <a:r>
                        <a:rPr lang="en-US" sz="1400" dirty="0">
                          <a:solidFill>
                            <a:srgbClr val="545454"/>
                          </a:solidFill>
                          <a:latin typeface="Montserrat" panose="00000500000000000000" pitchFamily="50" charset="-70"/>
                          <a:cs typeface="Verdana"/>
                        </a:rPr>
                        <a:t>of</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which</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has</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been</a:t>
                      </a:r>
                      <a:r>
                        <a:rPr lang="en-US" sz="1400" spc="-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based</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on</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availability-based</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payment</a:t>
                      </a:r>
                      <a:r>
                        <a:rPr lang="en-US" sz="1400" spc="-15"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mechanism</a:t>
                      </a:r>
                      <a:endParaRPr lang="lv-LV" sz="1400" spc="-10" dirty="0">
                        <a:solidFill>
                          <a:srgbClr val="545454"/>
                        </a:solidFill>
                        <a:latin typeface="Montserrat" panose="00000500000000000000" pitchFamily="50" charset="-70"/>
                        <a:cs typeface="Verdana"/>
                      </a:endParaRPr>
                    </a:p>
                    <a:p>
                      <a:pPr marL="255270" marR="160020" indent="-227965">
                        <a:lnSpc>
                          <a:spcPct val="100000"/>
                        </a:lnSpc>
                        <a:buAutoNum type="arabicParenR"/>
                        <a:tabLst>
                          <a:tab pos="256540" algn="l"/>
                        </a:tabLst>
                      </a:pPr>
                      <a:r>
                        <a:rPr lang="en-US" sz="1400" dirty="0">
                          <a:solidFill>
                            <a:srgbClr val="545454"/>
                          </a:solidFill>
                          <a:latin typeface="Montserrat" panose="00000500000000000000" pitchFamily="50" charset="-70"/>
                          <a:cs typeface="Verdana"/>
                        </a:rPr>
                        <a:t>At least one of the reference projects shall be a road infrastructure PPP, while the other reference project shall be any transport infrastructure PPP (for instance, roads, streets, road tunnels, bridges, overpasses, viaducts, railways, trams and any rail tracks, airfields, runways, airstrips, taxiways, aprons, aircraft parking areas).</a:t>
                      </a:r>
                    </a:p>
                    <a:p>
                      <a:pPr marL="27305" marR="160020" lvl="0" indent="0">
                        <a:lnSpc>
                          <a:spcPct val="100000"/>
                        </a:lnSpc>
                        <a:buNone/>
                      </a:pPr>
                      <a:r>
                        <a:rPr lang="en-US" sz="1400" dirty="0">
                          <a:solidFill>
                            <a:srgbClr val="545454"/>
                          </a:solidFill>
                          <a:latin typeface="Montserrat" panose="00000500000000000000" pitchFamily="50" charset="-70"/>
                          <a:cs typeface="Verdana"/>
                        </a:rPr>
                        <a:t>Both reference projects must be completed, that is, financial close has taken place prior to the date of submission of the reference.</a:t>
                      </a:r>
                    </a:p>
                  </a:txBody>
                  <a:tcPr marL="0" marR="0" marT="2730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marL="28575" marR="176530">
                        <a:lnSpc>
                          <a:spcPct val="100000"/>
                        </a:lnSpc>
                        <a:spcBef>
                          <a:spcPts val="215"/>
                        </a:spcBef>
                      </a:pPr>
                      <a:r>
                        <a:rPr sz="1400" spc="-10" dirty="0">
                          <a:solidFill>
                            <a:srgbClr val="545454"/>
                          </a:solidFill>
                          <a:latin typeface="Montserrat" panose="00000500000000000000" pitchFamily="50" charset="-70"/>
                          <a:cs typeface="Verdana"/>
                        </a:rPr>
                        <a:t>Minimum requirement</a:t>
                      </a:r>
                      <a:endParaRPr sz="1400" dirty="0">
                        <a:solidFill>
                          <a:srgbClr val="545454"/>
                        </a:solidFill>
                        <a:latin typeface="Montserrat" panose="00000500000000000000" pitchFamily="50" charset="-70"/>
                        <a:cs typeface="Verdana"/>
                      </a:endParaRPr>
                    </a:p>
                  </a:txBody>
                  <a:tcPr marL="0" marR="0" marT="2730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506234">
                <a:tc gridSpan="3">
                  <a:txBody>
                    <a:bodyPr/>
                    <a:lstStyle/>
                    <a:p>
                      <a:pPr marL="27305" algn="ctr">
                        <a:lnSpc>
                          <a:spcPct val="100000"/>
                        </a:lnSpc>
                        <a:spcBef>
                          <a:spcPts val="220"/>
                        </a:spcBef>
                      </a:pPr>
                      <a:r>
                        <a:rPr lang="en-US" sz="1400" dirty="0">
                          <a:solidFill>
                            <a:srgbClr val="545454"/>
                          </a:solidFill>
                          <a:latin typeface="Montserrat" panose="00000500000000000000" pitchFamily="50" charset="-70"/>
                          <a:cs typeface="Verdana"/>
                        </a:rPr>
                        <a:t>Projects must</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be</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implemented</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in</a:t>
                      </a:r>
                      <a:r>
                        <a:rPr lang="en-US" sz="1400" spc="-5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a:t>
                      </a:r>
                      <a:r>
                        <a:rPr lang="en-US" sz="1400" spc="-4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member</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state</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of</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35" dirty="0">
                          <a:solidFill>
                            <a:srgbClr val="545454"/>
                          </a:solidFill>
                          <a:latin typeface="Montserrat" panose="00000500000000000000" pitchFamily="50" charset="-70"/>
                          <a:cs typeface="Verdana"/>
                        </a:rPr>
                        <a:t> </a:t>
                      </a:r>
                      <a:r>
                        <a:rPr lang="en-US" sz="1400" b="1" dirty="0">
                          <a:solidFill>
                            <a:srgbClr val="545454"/>
                          </a:solidFill>
                          <a:latin typeface="Montserrat" panose="00000500000000000000" pitchFamily="50" charset="-70"/>
                          <a:cs typeface="Verdana"/>
                        </a:rPr>
                        <a:t>EU</a:t>
                      </a:r>
                      <a:r>
                        <a:rPr lang="en-US" sz="1400" spc="-45" dirty="0">
                          <a:solidFill>
                            <a:srgbClr val="545454"/>
                          </a:solidFill>
                          <a:latin typeface="Montserrat" panose="00000500000000000000" pitchFamily="50" charset="-70"/>
                          <a:cs typeface="Verdana"/>
                        </a:rPr>
                        <a:t>, </a:t>
                      </a:r>
                      <a:r>
                        <a:rPr lang="en-US" sz="1400" b="1" spc="-10" dirty="0">
                          <a:solidFill>
                            <a:srgbClr val="545454"/>
                          </a:solidFill>
                          <a:latin typeface="Montserrat" panose="00000500000000000000" pitchFamily="50" charset="-70"/>
                          <a:cs typeface="Verdana"/>
                        </a:rPr>
                        <a:t>EEA, the UK or Switzerland.</a:t>
                      </a:r>
                    </a:p>
                  </a:txBody>
                  <a:tcPr marL="0" marR="0" marT="27940"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FCFC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5934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74D23-ED6F-E86A-F1D5-AFCB1BDF742C}"/>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5DEFB009-DCCA-7268-A396-DFB8F47FFAAF}"/>
              </a:ext>
            </a:extLst>
          </p:cNvPr>
          <p:cNvSpPr txBox="1">
            <a:spLocks noGrp="1"/>
          </p:cNvSpPr>
          <p:nvPr>
            <p:ph type="sldNum" sz="quarter" idx="7"/>
          </p:nvPr>
        </p:nvSpPr>
        <p:spPr>
          <a:xfrm>
            <a:off x="14550306" y="6465079"/>
            <a:ext cx="257893" cy="112851"/>
          </a:xfrm>
          <a:prstGeom prst="rect">
            <a:avLst/>
          </a:prstGeom>
        </p:spPr>
        <p:txBody>
          <a:bodyPr vert="horz" wrap="square" lIns="0" tIns="12700" rIns="0" bIns="0" rtlCol="0">
            <a:spAutoFit/>
          </a:bodyPr>
          <a:lstStyle/>
          <a:p>
            <a:pPr marL="38100">
              <a:spcBef>
                <a:spcPts val="100"/>
              </a:spcBef>
            </a:pPr>
            <a:fld id="{81D60167-4931-47E6-BA6A-407CBD079E47}" type="slidenum">
              <a:rPr spc="-25" dirty="0"/>
              <a:pPr marL="38100">
                <a:spcBef>
                  <a:spcPts val="100"/>
                </a:spcBef>
              </a:pPr>
              <a:t>16</a:t>
            </a:fld>
            <a:endParaRPr spc="-25"/>
          </a:p>
        </p:txBody>
      </p:sp>
      <p:cxnSp>
        <p:nvCxnSpPr>
          <p:cNvPr id="4" name="Straight Connector 27">
            <a:extLst>
              <a:ext uri="{FF2B5EF4-FFF2-40B4-BE49-F238E27FC236}">
                <a16:creationId xmlns:a16="http://schemas.microsoft.com/office/drawing/2014/main" id="{1C10F90D-B05C-6AA4-0104-F353EB6F4219}"/>
              </a:ext>
            </a:extLst>
          </p:cNvPr>
          <p:cNvCxnSpPr>
            <a:cxnSpLocks/>
          </p:cNvCxnSpPr>
          <p:nvPr/>
        </p:nvCxnSpPr>
        <p:spPr>
          <a:xfrm>
            <a:off x="519827" y="861273"/>
            <a:ext cx="11101902" cy="0"/>
          </a:xfrm>
          <a:prstGeom prst="line">
            <a:avLst/>
          </a:prstGeom>
          <a:noFill/>
          <a:ln w="25400" cap="flat" cmpd="sng" algn="ctr">
            <a:solidFill>
              <a:srgbClr val="FFC000"/>
            </a:solidFill>
            <a:prstDash val="solid"/>
            <a:miter lim="800000"/>
          </a:ln>
          <a:effectLst/>
        </p:spPr>
      </p:cxnSp>
      <p:sp>
        <p:nvSpPr>
          <p:cNvPr id="5" name="TextBox 4">
            <a:extLst>
              <a:ext uri="{FF2B5EF4-FFF2-40B4-BE49-F238E27FC236}">
                <a16:creationId xmlns:a16="http://schemas.microsoft.com/office/drawing/2014/main" id="{79A7C311-E797-CF8B-CF21-D7C49E1E4926}"/>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Qualification</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Phase</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Experts</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sp>
        <p:nvSpPr>
          <p:cNvPr id="3" name="object 6">
            <a:extLst>
              <a:ext uri="{FF2B5EF4-FFF2-40B4-BE49-F238E27FC236}">
                <a16:creationId xmlns:a16="http://schemas.microsoft.com/office/drawing/2014/main" id="{CA7F64AA-8F9A-B484-CB4B-28C2BBC3EF50}"/>
              </a:ext>
            </a:extLst>
          </p:cNvPr>
          <p:cNvSpPr txBox="1"/>
          <p:nvPr/>
        </p:nvSpPr>
        <p:spPr>
          <a:xfrm>
            <a:off x="519827" y="1195284"/>
            <a:ext cx="11101899" cy="290464"/>
          </a:xfrm>
          <a:prstGeom prst="rect">
            <a:avLst/>
          </a:prstGeom>
        </p:spPr>
        <p:txBody>
          <a:bodyPr vert="horz" wrap="square" lIns="0" tIns="13335" rIns="0" bIns="0" rtlCol="0" anchor="t">
            <a:spAutoFit/>
          </a:bodyPr>
          <a:lstStyle/>
          <a:p>
            <a:pPr marL="12700">
              <a:spcBef>
                <a:spcPts val="105"/>
              </a:spcBef>
            </a:pPr>
            <a:r>
              <a:rPr lang="en-US" b="1" dirty="0">
                <a:solidFill>
                  <a:srgbClr val="545454"/>
                </a:solidFill>
                <a:latin typeface="Montserrat" panose="00000500000000000000" pitchFamily="50" charset="-70"/>
              </a:rPr>
              <a:t>The candidate </a:t>
            </a:r>
            <a:r>
              <a:rPr lang="en-US" b="1" dirty="0">
                <a:solidFill>
                  <a:srgbClr val="545454"/>
                </a:solidFill>
                <a:latin typeface="Montserrat" panose="00000500000000000000" pitchFamily="50" charset="-70"/>
                <a:cs typeface="Verdana"/>
              </a:rPr>
              <a:t>must</a:t>
            </a:r>
            <a:r>
              <a:rPr lang="en-US" b="1" spc="-40" dirty="0">
                <a:solidFill>
                  <a:srgbClr val="545454"/>
                </a:solidFill>
                <a:latin typeface="Montserrat" panose="00000500000000000000" pitchFamily="50" charset="-70"/>
                <a:cs typeface="Verdana"/>
              </a:rPr>
              <a:t> </a:t>
            </a:r>
            <a:r>
              <a:rPr lang="en-US" b="1" dirty="0">
                <a:solidFill>
                  <a:srgbClr val="545454"/>
                </a:solidFill>
                <a:latin typeface="Montserrat" panose="00000500000000000000" pitchFamily="50" charset="-70"/>
              </a:rPr>
              <a:t>demonstrate the availability of all of the following experts:</a:t>
            </a:r>
          </a:p>
        </p:txBody>
      </p:sp>
      <p:graphicFrame>
        <p:nvGraphicFramePr>
          <p:cNvPr id="6" name="object 4">
            <a:extLst>
              <a:ext uri="{FF2B5EF4-FFF2-40B4-BE49-F238E27FC236}">
                <a16:creationId xmlns:a16="http://schemas.microsoft.com/office/drawing/2014/main" id="{44361E32-85AD-B6F9-39B1-936ACBF2E255}"/>
              </a:ext>
            </a:extLst>
          </p:cNvPr>
          <p:cNvGraphicFramePr>
            <a:graphicFrameLocks noGrp="1"/>
          </p:cNvGraphicFramePr>
          <p:nvPr>
            <p:extLst>
              <p:ext uri="{D42A27DB-BD31-4B8C-83A1-F6EECF244321}">
                <p14:modId xmlns:p14="http://schemas.microsoft.com/office/powerpoint/2010/main" val="3097471313"/>
              </p:ext>
            </p:extLst>
          </p:nvPr>
        </p:nvGraphicFramePr>
        <p:xfrm>
          <a:off x="2933381" y="1498386"/>
          <a:ext cx="7044132" cy="4164330"/>
        </p:xfrm>
        <a:graphic>
          <a:graphicData uri="http://schemas.openxmlformats.org/drawingml/2006/table">
            <a:tbl>
              <a:tblPr firstRow="1" bandRow="1">
                <a:tableStyleId>{2D5ABB26-0587-4C30-8999-92F81FD0307C}</a:tableStyleId>
              </a:tblPr>
              <a:tblGrid>
                <a:gridCol w="7044132">
                  <a:extLst>
                    <a:ext uri="{9D8B030D-6E8A-4147-A177-3AD203B41FA5}">
                      <a16:colId xmlns:a16="http://schemas.microsoft.com/office/drawing/2014/main" val="20000"/>
                    </a:ext>
                  </a:extLst>
                </a:gridCol>
              </a:tblGrid>
              <a:tr h="420370">
                <a:tc>
                  <a:txBody>
                    <a:bodyPr/>
                    <a:lstStyle/>
                    <a:p>
                      <a:pPr marL="377190" marR="0" lvl="0" indent="-285750" eaLnBrk="1" fontAlgn="auto" latinLnBrk="0" hangingPunct="1">
                        <a:lnSpc>
                          <a:spcPct val="100000"/>
                        </a:lnSpc>
                        <a:spcBef>
                          <a:spcPts val="730"/>
                        </a:spcBef>
                        <a:spcAft>
                          <a:spcPts val="0"/>
                        </a:spcAft>
                        <a:buClr>
                          <a:srgbClr val="FFC000"/>
                        </a:buClr>
                        <a:buSzPct val="150000"/>
                        <a:buFont typeface="Arial" panose="020B0604020202020204" pitchFamily="34" charset="0"/>
                        <a:buChar char="•"/>
                      </a:pPr>
                      <a:r>
                        <a:rPr lang="en-GB" sz="1800" b="1" baseline="0" noProof="0" dirty="0">
                          <a:solidFill>
                            <a:srgbClr val="545454"/>
                          </a:solidFill>
                          <a:latin typeface="Montserrat"/>
                          <a:cs typeface="Verdana"/>
                        </a:rPr>
                        <a:t>Design Manager</a:t>
                      </a:r>
                    </a:p>
                    <a:p>
                      <a:pPr marL="377190" indent="-285750">
                        <a:lnSpc>
                          <a:spcPct val="100000"/>
                        </a:lnSpc>
                        <a:spcBef>
                          <a:spcPts val="730"/>
                        </a:spcBef>
                        <a:buClr>
                          <a:srgbClr val="FFC000"/>
                        </a:buClr>
                        <a:buSzPct val="150000"/>
                        <a:buFont typeface="Arial" panose="020B0604020202020204" pitchFamily="34" charset="0"/>
                        <a:buChar char="•"/>
                      </a:pPr>
                      <a:endParaRPr lang="en-GB" sz="1800" b="1" baseline="0" noProof="0" dirty="0">
                        <a:solidFill>
                          <a:srgbClr val="545454"/>
                        </a:solidFill>
                        <a:latin typeface="Montserrat"/>
                        <a:cs typeface="Verdana"/>
                      </a:endParaRPr>
                    </a:p>
                  </a:txBody>
                  <a:tcPr marL="0" marR="0" marT="92710" marB="0">
                    <a:lnR w="6350">
                      <a:solidFill>
                        <a:srgbClr val="FFFFFF"/>
                      </a:solidFill>
                      <a:prstDash val="solid"/>
                    </a:lnR>
                    <a:lnT w="12700" cap="flat" cmpd="sng" algn="ctr">
                      <a:solidFill>
                        <a:schemeClr val="bg1">
                          <a:lumMod val="85000"/>
                        </a:schemeClr>
                      </a:solidFill>
                      <a:prstDash val="solid"/>
                      <a:round/>
                      <a:headEnd type="none" w="med" len="med"/>
                      <a:tailEnd type="none" w="med" len="med"/>
                    </a:lnT>
                    <a:lnB w="6350">
                      <a:solidFill>
                        <a:srgbClr val="BABBBB"/>
                      </a:solidFill>
                      <a:prstDash val="solid"/>
                    </a:lnB>
                  </a:tcPr>
                </a:tc>
                <a:extLst>
                  <a:ext uri="{0D108BD9-81ED-4DB2-BD59-A6C34878D82A}">
                    <a16:rowId xmlns:a16="http://schemas.microsoft.com/office/drawing/2014/main" val="10000"/>
                  </a:ext>
                </a:extLst>
              </a:tr>
              <a:tr h="692785">
                <a:tc>
                  <a:txBody>
                    <a:bodyPr/>
                    <a:lstStyle/>
                    <a:p>
                      <a:pPr marL="377190" marR="0" lvl="0" indent="-285750" defTabSz="914400" eaLnBrk="1" fontAlgn="auto" latinLnBrk="0" hangingPunct="1">
                        <a:lnSpc>
                          <a:spcPct val="100000"/>
                        </a:lnSpc>
                        <a:spcBef>
                          <a:spcPts val="715"/>
                        </a:spcBef>
                        <a:spcAft>
                          <a:spcPts val="0"/>
                        </a:spcAft>
                        <a:buClr>
                          <a:srgbClr val="FFC000"/>
                        </a:buClr>
                        <a:buSzPct val="150000"/>
                        <a:buFont typeface="Arial" panose="020B0604020202020204" pitchFamily="34" charset="0"/>
                        <a:buChar char="•"/>
                        <a:tabLst/>
                        <a:defRPr/>
                      </a:pPr>
                      <a:r>
                        <a:rPr lang="en-GB" sz="1800" b="1" baseline="0" noProof="0" dirty="0">
                          <a:solidFill>
                            <a:srgbClr val="545454"/>
                          </a:solidFill>
                          <a:latin typeface="Montserrat"/>
                          <a:cs typeface="Verdana"/>
                        </a:rPr>
                        <a:t>Bridge </a:t>
                      </a:r>
                      <a:r>
                        <a:rPr lang="lv-LV" sz="1800" b="1" baseline="0" noProof="0" dirty="0" err="1">
                          <a:solidFill>
                            <a:srgbClr val="545454"/>
                          </a:solidFill>
                          <a:latin typeface="Montserrat"/>
                          <a:cs typeface="Verdana"/>
                        </a:rPr>
                        <a:t>Designer</a:t>
                      </a:r>
                      <a:endParaRPr lang="en-GB" sz="1800" b="1" baseline="0" noProof="0" dirty="0">
                        <a:solidFill>
                          <a:srgbClr val="545454"/>
                        </a:solidFill>
                        <a:latin typeface="Montserrat"/>
                        <a:cs typeface="Verdana"/>
                      </a:endParaRPr>
                    </a:p>
                    <a:p>
                      <a:pPr marL="377190" indent="-285750">
                        <a:lnSpc>
                          <a:spcPct val="100000"/>
                        </a:lnSpc>
                        <a:spcBef>
                          <a:spcPts val="715"/>
                        </a:spcBef>
                        <a:buClr>
                          <a:srgbClr val="FFC000"/>
                        </a:buClr>
                        <a:buSzPct val="150000"/>
                        <a:buFont typeface="Arial" panose="020B0604020202020204" pitchFamily="34" charset="0"/>
                        <a:buChar char="•"/>
                      </a:pPr>
                      <a:endParaRPr lang="en-GB" sz="1800" b="1" baseline="0" noProof="0" dirty="0">
                        <a:solidFill>
                          <a:srgbClr val="545454"/>
                        </a:solidFill>
                        <a:latin typeface="Montserrat"/>
                        <a:cs typeface="Verdana"/>
                      </a:endParaRPr>
                    </a:p>
                  </a:txBody>
                  <a:tcPr marL="0" marR="0" marT="90805" marB="0">
                    <a:lnT w="6350">
                      <a:solidFill>
                        <a:srgbClr val="BABBBB"/>
                      </a:solidFill>
                      <a:prstDash val="solid"/>
                    </a:lnT>
                    <a:lnB w="6350">
                      <a:solidFill>
                        <a:srgbClr val="BABBBB"/>
                      </a:solidFill>
                      <a:prstDash val="solid"/>
                    </a:lnB>
                  </a:tcPr>
                </a:tc>
                <a:extLst>
                  <a:ext uri="{0D108BD9-81ED-4DB2-BD59-A6C34878D82A}">
                    <a16:rowId xmlns:a16="http://schemas.microsoft.com/office/drawing/2014/main" val="10001"/>
                  </a:ext>
                </a:extLst>
              </a:tr>
              <a:tr h="692785">
                <a:tc>
                  <a:txBody>
                    <a:bodyPr/>
                    <a:lstStyle/>
                    <a:p>
                      <a:pPr marL="377190" marR="0" lvl="0" indent="-285750" defTabSz="914400" eaLnBrk="1" fontAlgn="auto" latinLnBrk="0" hangingPunct="1">
                        <a:lnSpc>
                          <a:spcPct val="100000"/>
                        </a:lnSpc>
                        <a:spcBef>
                          <a:spcPts val="720"/>
                        </a:spcBef>
                        <a:spcAft>
                          <a:spcPts val="0"/>
                        </a:spcAft>
                        <a:buClr>
                          <a:srgbClr val="FFC000"/>
                        </a:buClr>
                        <a:buSzPct val="150000"/>
                        <a:buFont typeface="Arial" panose="020B0604020202020204" pitchFamily="34" charset="0"/>
                        <a:buChar char="•"/>
                        <a:tabLst/>
                        <a:defRPr/>
                      </a:pPr>
                      <a:r>
                        <a:rPr lang="en-GB" sz="1800" b="1" spc="-70" baseline="0" noProof="0" dirty="0">
                          <a:solidFill>
                            <a:srgbClr val="545454"/>
                          </a:solidFill>
                          <a:latin typeface="Montserrat"/>
                          <a:cs typeface="Verdana"/>
                        </a:rPr>
                        <a:t>R</a:t>
                      </a:r>
                      <a:r>
                        <a:rPr lang="en-GB" sz="1800" b="1" baseline="0" noProof="0" dirty="0">
                          <a:solidFill>
                            <a:srgbClr val="545454"/>
                          </a:solidFill>
                          <a:latin typeface="Montserrat"/>
                          <a:cs typeface="Verdana"/>
                        </a:rPr>
                        <a:t>oad</a:t>
                      </a:r>
                      <a:r>
                        <a:rPr lang="en-GB" sz="1800" b="1" spc="-35" baseline="0" noProof="0" dirty="0">
                          <a:solidFill>
                            <a:srgbClr val="545454"/>
                          </a:solidFill>
                          <a:latin typeface="Montserrat"/>
                          <a:cs typeface="Verdana"/>
                        </a:rPr>
                        <a:t> </a:t>
                      </a:r>
                      <a:r>
                        <a:rPr lang="lv-LV" sz="1800" b="1" spc="-35" baseline="0" noProof="0" dirty="0" err="1">
                          <a:solidFill>
                            <a:srgbClr val="545454"/>
                          </a:solidFill>
                          <a:latin typeface="Montserrat"/>
                          <a:cs typeface="Verdana"/>
                        </a:rPr>
                        <a:t>Designer</a:t>
                      </a:r>
                      <a:endParaRPr lang="en-GB" sz="1800" b="1" baseline="0" noProof="0" dirty="0">
                        <a:solidFill>
                          <a:srgbClr val="545454"/>
                        </a:solidFill>
                        <a:latin typeface="Montserrat"/>
                        <a:cs typeface="Verdana"/>
                      </a:endParaRPr>
                    </a:p>
                    <a:p>
                      <a:pPr marL="377190" indent="-285750">
                        <a:lnSpc>
                          <a:spcPct val="100000"/>
                        </a:lnSpc>
                        <a:spcBef>
                          <a:spcPts val="720"/>
                        </a:spcBef>
                        <a:buClr>
                          <a:srgbClr val="FFC000"/>
                        </a:buClr>
                        <a:buSzPct val="150000"/>
                        <a:buFont typeface="Arial" panose="020B0604020202020204" pitchFamily="34" charset="0"/>
                        <a:buChar char="•"/>
                      </a:pPr>
                      <a:endParaRPr lang="en-GB" sz="1800" b="1" baseline="0" noProof="0" dirty="0">
                        <a:solidFill>
                          <a:srgbClr val="545454"/>
                        </a:solidFill>
                        <a:latin typeface="Montserrat"/>
                        <a:cs typeface="Verdana"/>
                      </a:endParaRPr>
                    </a:p>
                  </a:txBody>
                  <a:tcPr marL="0" marR="0" marT="91440" marB="0">
                    <a:lnT w="6350">
                      <a:solidFill>
                        <a:srgbClr val="BABBBB"/>
                      </a:solidFill>
                      <a:prstDash val="solid"/>
                    </a:lnT>
                    <a:lnB w="6350">
                      <a:solidFill>
                        <a:srgbClr val="BABBBB"/>
                      </a:solidFill>
                      <a:prstDash val="solid"/>
                    </a:lnB>
                  </a:tcPr>
                </a:tc>
                <a:extLst>
                  <a:ext uri="{0D108BD9-81ED-4DB2-BD59-A6C34878D82A}">
                    <a16:rowId xmlns:a16="http://schemas.microsoft.com/office/drawing/2014/main" val="10002"/>
                  </a:ext>
                </a:extLst>
              </a:tr>
              <a:tr h="692785">
                <a:tc>
                  <a:txBody>
                    <a:bodyPr/>
                    <a:lstStyle/>
                    <a:p>
                      <a:pPr marL="377190" marR="158115" lvl="0" indent="-285750" algn="l" defTabSz="914400" eaLnBrk="1" fontAlgn="auto" latinLnBrk="0" hangingPunct="1">
                        <a:lnSpc>
                          <a:spcPct val="100000"/>
                        </a:lnSpc>
                        <a:spcBef>
                          <a:spcPts val="715"/>
                        </a:spcBef>
                        <a:spcAft>
                          <a:spcPts val="0"/>
                        </a:spcAft>
                        <a:buClr>
                          <a:srgbClr val="FFC000"/>
                        </a:buClr>
                        <a:buSzPct val="150000"/>
                        <a:buFont typeface="Arial" panose="020B0604020202020204" pitchFamily="34" charset="0"/>
                        <a:buChar char="•"/>
                        <a:tabLst/>
                        <a:defRPr/>
                      </a:pPr>
                      <a:r>
                        <a:rPr lang="lv-LV" sz="1800" b="1" spc="-10" baseline="0" noProof="0" dirty="0" err="1">
                          <a:solidFill>
                            <a:srgbClr val="545454"/>
                          </a:solidFill>
                          <a:latin typeface="Montserrat"/>
                          <a:cs typeface="Verdana"/>
                        </a:rPr>
                        <a:t>Site</a:t>
                      </a:r>
                      <a:r>
                        <a:rPr lang="lv-LV" sz="1800" b="1" spc="-10" baseline="0" noProof="0" dirty="0">
                          <a:solidFill>
                            <a:srgbClr val="545454"/>
                          </a:solidFill>
                          <a:latin typeface="Montserrat"/>
                          <a:cs typeface="Verdana"/>
                        </a:rPr>
                        <a:t> </a:t>
                      </a:r>
                      <a:r>
                        <a:rPr lang="en-GB" sz="1800" b="1" spc="-10" baseline="0" noProof="0" dirty="0">
                          <a:solidFill>
                            <a:srgbClr val="545454"/>
                          </a:solidFill>
                          <a:latin typeface="Montserrat"/>
                          <a:cs typeface="Verdana"/>
                        </a:rPr>
                        <a:t>Manager</a:t>
                      </a:r>
                      <a:endParaRPr lang="en-GB" sz="1800" b="1" baseline="0" noProof="0" dirty="0">
                        <a:solidFill>
                          <a:srgbClr val="545454"/>
                        </a:solidFill>
                        <a:latin typeface="Montserrat"/>
                        <a:cs typeface="Verdana"/>
                      </a:endParaRPr>
                    </a:p>
                    <a:p>
                      <a:pPr marL="377190" marR="158115" indent="-285750">
                        <a:lnSpc>
                          <a:spcPct val="100000"/>
                        </a:lnSpc>
                        <a:spcBef>
                          <a:spcPts val="715"/>
                        </a:spcBef>
                        <a:buClr>
                          <a:srgbClr val="FFC000"/>
                        </a:buClr>
                        <a:buSzPct val="150000"/>
                        <a:buFont typeface="Arial" panose="020B0604020202020204" pitchFamily="34" charset="0"/>
                        <a:buChar char="•"/>
                      </a:pPr>
                      <a:endParaRPr lang="en-GB" sz="1800" b="1" baseline="0" noProof="0" dirty="0">
                        <a:solidFill>
                          <a:srgbClr val="545454"/>
                        </a:solidFill>
                        <a:latin typeface="Montserrat"/>
                        <a:cs typeface="Verdana"/>
                      </a:endParaRPr>
                    </a:p>
                  </a:txBody>
                  <a:tcPr marL="0" marR="0" marT="90805" marB="0">
                    <a:lnT w="6350">
                      <a:solidFill>
                        <a:srgbClr val="BABBBB"/>
                      </a:solidFill>
                      <a:prstDash val="solid"/>
                    </a:lnT>
                    <a:lnB w="6350">
                      <a:solidFill>
                        <a:srgbClr val="BABBBB"/>
                      </a:solidFill>
                      <a:prstDash val="solid"/>
                    </a:lnB>
                  </a:tcPr>
                </a:tc>
                <a:extLst>
                  <a:ext uri="{0D108BD9-81ED-4DB2-BD59-A6C34878D82A}">
                    <a16:rowId xmlns:a16="http://schemas.microsoft.com/office/drawing/2014/main" val="10003"/>
                  </a:ext>
                </a:extLst>
              </a:tr>
              <a:tr h="692785">
                <a:tc>
                  <a:txBody>
                    <a:bodyPr/>
                    <a:lstStyle/>
                    <a:p>
                      <a:pPr marL="377190" marR="482600" lvl="0" indent="-285750" algn="l" defTabSz="914400" eaLnBrk="1" fontAlgn="auto" latinLnBrk="0" hangingPunct="1">
                        <a:lnSpc>
                          <a:spcPct val="100000"/>
                        </a:lnSpc>
                        <a:spcBef>
                          <a:spcPts val="715"/>
                        </a:spcBef>
                        <a:spcAft>
                          <a:spcPts val="0"/>
                        </a:spcAft>
                        <a:buClr>
                          <a:srgbClr val="FFC000"/>
                        </a:buClr>
                        <a:buSzPct val="150000"/>
                        <a:buFont typeface="Arial" panose="020B0604020202020204" pitchFamily="34" charset="0"/>
                        <a:buChar char="•"/>
                        <a:tabLst>
                          <a:tab pos="3907790" algn="l"/>
                        </a:tabLst>
                        <a:defRPr/>
                      </a:pPr>
                      <a:r>
                        <a:rPr lang="en-GB" sz="1800" b="1" baseline="0" noProof="0" dirty="0">
                          <a:solidFill>
                            <a:srgbClr val="545454"/>
                          </a:solidFill>
                          <a:latin typeface="Montserrat"/>
                          <a:cs typeface="Verdana"/>
                        </a:rPr>
                        <a:t>Road </a:t>
                      </a:r>
                      <a:r>
                        <a:rPr lang="lv-LV" sz="1800" b="1" baseline="0" noProof="0" dirty="0" err="1">
                          <a:solidFill>
                            <a:srgbClr val="545454"/>
                          </a:solidFill>
                          <a:latin typeface="Montserrat"/>
                          <a:cs typeface="Verdana"/>
                        </a:rPr>
                        <a:t>Site</a:t>
                      </a:r>
                      <a:r>
                        <a:rPr lang="lv-LV" sz="1800" b="1" baseline="0" noProof="0" dirty="0">
                          <a:solidFill>
                            <a:srgbClr val="545454"/>
                          </a:solidFill>
                          <a:latin typeface="Montserrat"/>
                          <a:cs typeface="Verdana"/>
                        </a:rPr>
                        <a:t> </a:t>
                      </a:r>
                      <a:r>
                        <a:rPr lang="en-GB" sz="1800" b="1" baseline="0" noProof="0" dirty="0">
                          <a:solidFill>
                            <a:srgbClr val="545454"/>
                          </a:solidFill>
                          <a:latin typeface="Montserrat"/>
                          <a:cs typeface="Verdana"/>
                        </a:rPr>
                        <a:t>Manager</a:t>
                      </a:r>
                    </a:p>
                    <a:p>
                      <a:pPr marL="377190" marR="482600" indent="-285750" algn="l">
                        <a:lnSpc>
                          <a:spcPct val="100000"/>
                        </a:lnSpc>
                        <a:spcBef>
                          <a:spcPts val="715"/>
                        </a:spcBef>
                        <a:buClr>
                          <a:srgbClr val="FFC000"/>
                        </a:buClr>
                        <a:buSzPct val="150000"/>
                        <a:buFont typeface="Arial" panose="020B0604020202020204" pitchFamily="34" charset="0"/>
                        <a:buChar char="•"/>
                        <a:tabLst>
                          <a:tab pos="3907790" algn="l"/>
                        </a:tabLst>
                      </a:pPr>
                      <a:endParaRPr lang="en-GB" sz="1800" b="1" baseline="0" noProof="0" dirty="0">
                        <a:solidFill>
                          <a:srgbClr val="545454"/>
                        </a:solidFill>
                        <a:latin typeface="Montserrat"/>
                        <a:cs typeface="Verdana"/>
                      </a:endParaRPr>
                    </a:p>
                  </a:txBody>
                  <a:tcPr marL="0" marR="0" marT="90805" marB="0">
                    <a:lnT w="6350">
                      <a:solidFill>
                        <a:srgbClr val="BABBBB"/>
                      </a:solidFill>
                      <a:prstDash val="solid"/>
                    </a:lnT>
                    <a:lnB w="6350">
                      <a:solidFill>
                        <a:srgbClr val="BABBBB"/>
                      </a:solidFill>
                      <a:prstDash val="solid"/>
                    </a:lnB>
                  </a:tcPr>
                </a:tc>
                <a:extLst>
                  <a:ext uri="{0D108BD9-81ED-4DB2-BD59-A6C34878D82A}">
                    <a16:rowId xmlns:a16="http://schemas.microsoft.com/office/drawing/2014/main" val="10004"/>
                  </a:ext>
                </a:extLst>
              </a:tr>
              <a:tr h="520065">
                <a:tc>
                  <a:txBody>
                    <a:bodyPr/>
                    <a:lstStyle/>
                    <a:p>
                      <a:pPr marL="377190" marR="876935" indent="-285750">
                        <a:lnSpc>
                          <a:spcPct val="100000"/>
                        </a:lnSpc>
                        <a:spcBef>
                          <a:spcPts val="635"/>
                        </a:spcBef>
                        <a:buClr>
                          <a:srgbClr val="FFC000"/>
                        </a:buClr>
                        <a:buSzPct val="150000"/>
                        <a:buFont typeface="Arial" panose="020B0604020202020204" pitchFamily="34" charset="0"/>
                        <a:buChar char="•"/>
                      </a:pPr>
                      <a:r>
                        <a:rPr lang="en-GB" sz="1800" b="1" baseline="0" noProof="0" dirty="0">
                          <a:solidFill>
                            <a:srgbClr val="545454"/>
                          </a:solidFill>
                          <a:latin typeface="Montserrat"/>
                          <a:cs typeface="Verdana"/>
                        </a:rPr>
                        <a:t>Bridge </a:t>
                      </a:r>
                      <a:r>
                        <a:rPr lang="lv-LV" sz="1800" b="1" baseline="0" noProof="0" dirty="0" err="1">
                          <a:solidFill>
                            <a:srgbClr val="545454"/>
                          </a:solidFill>
                          <a:latin typeface="Montserrat"/>
                          <a:cs typeface="Verdana"/>
                        </a:rPr>
                        <a:t>Site</a:t>
                      </a:r>
                      <a:r>
                        <a:rPr lang="lv-LV" sz="1800" b="1" baseline="0" noProof="0" dirty="0">
                          <a:solidFill>
                            <a:srgbClr val="545454"/>
                          </a:solidFill>
                          <a:latin typeface="Montserrat"/>
                          <a:cs typeface="Verdana"/>
                        </a:rPr>
                        <a:t> </a:t>
                      </a:r>
                      <a:r>
                        <a:rPr lang="en-GB" sz="1800" b="1" baseline="0" noProof="0" dirty="0">
                          <a:solidFill>
                            <a:srgbClr val="545454"/>
                          </a:solidFill>
                          <a:latin typeface="Montserrat"/>
                          <a:cs typeface="Verdana"/>
                        </a:rPr>
                        <a:t>Manager</a:t>
                      </a:r>
                    </a:p>
                  </a:txBody>
                  <a:tcPr marL="0" marR="0" marT="80645" marB="0">
                    <a:lnT w="6350">
                      <a:solidFill>
                        <a:srgbClr val="BABBBB"/>
                      </a:solidFill>
                      <a:prstDash val="soli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904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C0B5B-FF8A-BAB6-4F6B-65CD02EB272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615DBF1-6CCB-8E2A-2420-24B16723632A}"/>
              </a:ext>
            </a:extLst>
          </p:cNvPr>
          <p:cNvSpPr txBox="1"/>
          <p:nvPr/>
        </p:nvSpPr>
        <p:spPr>
          <a:xfrm>
            <a:off x="2621280" y="1228396"/>
            <a:ext cx="9000450" cy="4985980"/>
          </a:xfrm>
          <a:prstGeom prst="rect">
            <a:avLst/>
          </a:prstGeom>
          <a:noFill/>
        </p:spPr>
        <p:txBody>
          <a:bodyPr wrap="square" lIns="91440" tIns="45720" rIns="91440" bIns="45720" anchor="t">
            <a:spAutoFit/>
          </a:bodyPr>
          <a:lstStyle/>
          <a:p>
            <a:pPr marL="285750" indent="-285750">
              <a:buClr>
                <a:srgbClr val="FFC000"/>
              </a:buClr>
              <a:buSzPct val="150000"/>
              <a:buFont typeface="Arial" panose="020B0604020202020204" pitchFamily="34" charset="0"/>
              <a:buChar char="•"/>
              <a:defRPr/>
            </a:pPr>
            <a:r>
              <a:rPr lang="en-GB" sz="2000" dirty="0">
                <a:solidFill>
                  <a:srgbClr val="545454"/>
                </a:solidFill>
                <a:latin typeface="Montserrat"/>
              </a:rPr>
              <a:t>Financial model shall comply with model requirements </a:t>
            </a:r>
            <a:br>
              <a:rPr lang="lv-LV" sz="2000" dirty="0">
                <a:solidFill>
                  <a:srgbClr val="545454"/>
                </a:solidFill>
                <a:latin typeface="Montserrat"/>
              </a:rPr>
            </a:br>
            <a:r>
              <a:rPr lang="en-GB" sz="2000" dirty="0">
                <a:solidFill>
                  <a:srgbClr val="545454"/>
                </a:solidFill>
                <a:latin typeface="Montserrat"/>
              </a:rPr>
              <a:t>(no template will be provided).</a:t>
            </a:r>
            <a:endParaRPr lang="lv-LV" sz="2000" dirty="0">
              <a:solidFill>
                <a:srgbClr val="545454"/>
              </a:solidFill>
              <a:latin typeface="Montserrat"/>
            </a:endParaRPr>
          </a:p>
          <a:p>
            <a:pPr marL="285750" indent="-285750">
              <a:buClr>
                <a:srgbClr val="FFC000"/>
              </a:buClr>
              <a:buSzPct val="150000"/>
              <a:buFont typeface="Arial" panose="020B0604020202020204" pitchFamily="34" charset="0"/>
              <a:buChar char="•"/>
              <a:defRPr/>
            </a:pPr>
            <a:endParaRPr lang="en-GB" sz="2000" dirty="0">
              <a:solidFill>
                <a:srgbClr val="545454"/>
              </a:solidFill>
              <a:latin typeface="Montserrat"/>
            </a:endParaRPr>
          </a:p>
          <a:p>
            <a:pPr marL="285750" indent="-285750">
              <a:buClr>
                <a:srgbClr val="FFC000"/>
              </a:buClr>
              <a:buSzPct val="150000"/>
              <a:buFont typeface="Arial" panose="020B0604020202020204" pitchFamily="34" charset="0"/>
              <a:buChar char="•"/>
              <a:defRPr/>
            </a:pPr>
            <a:r>
              <a:rPr lang="en-GB" sz="2000" dirty="0">
                <a:solidFill>
                  <a:srgbClr val="545454"/>
                </a:solidFill>
                <a:latin typeface="Montserrat"/>
              </a:rPr>
              <a:t>For the initial bid, several key assumptions shall be provided for use and will be replaced by actual assumptions when providing BAFO.</a:t>
            </a:r>
            <a:endParaRPr lang="lv-LV" sz="2000" dirty="0">
              <a:solidFill>
                <a:srgbClr val="545454"/>
              </a:solidFill>
              <a:latin typeface="Montserrat"/>
            </a:endParaRPr>
          </a:p>
          <a:p>
            <a:pPr marL="285750" indent="-285750">
              <a:buClr>
                <a:srgbClr val="FFC000"/>
              </a:buClr>
              <a:buSzPct val="150000"/>
              <a:buFont typeface="Arial" panose="020B0604020202020204" pitchFamily="34" charset="0"/>
              <a:buChar char="•"/>
              <a:defRPr/>
            </a:pPr>
            <a:endParaRPr lang="en-GB" sz="2000" dirty="0">
              <a:solidFill>
                <a:srgbClr val="545454"/>
              </a:solidFill>
              <a:latin typeface="Montserrat"/>
            </a:endParaRPr>
          </a:p>
          <a:p>
            <a:pPr marL="285750" indent="-285750">
              <a:buClr>
                <a:srgbClr val="FFC000"/>
              </a:buClr>
              <a:buSzPct val="150000"/>
              <a:buFont typeface="Arial" panose="020B0604020202020204" pitchFamily="34" charset="0"/>
              <a:buChar char="•"/>
              <a:defRPr/>
            </a:pPr>
            <a:r>
              <a:rPr kumimoji="0" lang="en-GB" sz="2000" b="0" i="0" u="none" strike="noStrike" kern="1200" cap="none" spc="0" normalizeH="0" baseline="0" noProof="0" dirty="0">
                <a:ln>
                  <a:noFill/>
                </a:ln>
                <a:solidFill>
                  <a:srgbClr val="545454"/>
                </a:solidFill>
                <a:effectLst/>
                <a:uLnTx/>
                <a:uFillTx/>
                <a:latin typeface="Montserrat"/>
              </a:rPr>
              <a:t>Supporting documentation substantiating calculations</a:t>
            </a:r>
            <a:r>
              <a:rPr kumimoji="0" lang="lv-LV" sz="2000" b="0" i="0" u="none" strike="noStrike" kern="1200" cap="none" spc="0" normalizeH="0" baseline="0" noProof="0" dirty="0">
                <a:ln>
                  <a:noFill/>
                </a:ln>
                <a:solidFill>
                  <a:srgbClr val="545454"/>
                </a:solidFill>
                <a:effectLst/>
                <a:uLnTx/>
                <a:uFillTx/>
                <a:latin typeface="Montserrat"/>
              </a:rPr>
              <a:t>,</a:t>
            </a:r>
            <a:r>
              <a:rPr kumimoji="0" lang="en-GB" sz="2000" b="0" i="0" u="none" strike="noStrike" kern="1200" cap="none" spc="0" normalizeH="0" baseline="0" noProof="0" dirty="0">
                <a:ln>
                  <a:noFill/>
                </a:ln>
                <a:solidFill>
                  <a:srgbClr val="545454"/>
                </a:solidFill>
                <a:effectLst/>
                <a:uLnTx/>
                <a:uFillTx/>
                <a:latin typeface="Montserrat"/>
              </a:rPr>
              <a:t> assumptions</a:t>
            </a:r>
            <a:r>
              <a:rPr kumimoji="0" lang="lv-LV" sz="2000" b="0" i="0" u="none" strike="noStrike" kern="1200" cap="none" spc="0" normalizeH="0" baseline="0" noProof="0" dirty="0">
                <a:ln>
                  <a:noFill/>
                </a:ln>
                <a:solidFill>
                  <a:srgbClr val="545454"/>
                </a:solidFill>
                <a:effectLst/>
                <a:uLnTx/>
                <a:uFillTx/>
                <a:latin typeface="Montserrat"/>
              </a:rPr>
              <a:t>,</a:t>
            </a:r>
            <a:r>
              <a:rPr kumimoji="0" lang="en-GB" sz="2000" b="0" i="0" u="none" strike="noStrike" kern="1200" cap="none" spc="0" normalizeH="0" baseline="0" noProof="0" dirty="0">
                <a:ln>
                  <a:noFill/>
                </a:ln>
                <a:solidFill>
                  <a:srgbClr val="545454"/>
                </a:solidFill>
                <a:effectLst/>
                <a:uLnTx/>
                <a:uFillTx/>
                <a:latin typeface="Montserrat"/>
              </a:rPr>
              <a:t> and descriptions</a:t>
            </a:r>
            <a:r>
              <a:rPr lang="en-GB" sz="2000" dirty="0">
                <a:solidFill>
                  <a:srgbClr val="545454"/>
                </a:solidFill>
                <a:latin typeface="Montserrat"/>
              </a:rPr>
              <a:t> shall </a:t>
            </a:r>
            <a:r>
              <a:rPr kumimoji="0" lang="en-GB" sz="2000" b="0" i="0" u="none" strike="noStrike" kern="1200" cap="none" spc="0" normalizeH="0" baseline="0" noProof="0" dirty="0">
                <a:ln>
                  <a:noFill/>
                </a:ln>
                <a:solidFill>
                  <a:srgbClr val="545454"/>
                </a:solidFill>
                <a:effectLst/>
                <a:uLnTx/>
                <a:uFillTx/>
                <a:latin typeface="Montserrat"/>
              </a:rPr>
              <a:t>be comprehensive and detailed enough</a:t>
            </a:r>
            <a:r>
              <a:rPr lang="en-GB" sz="2000" dirty="0">
                <a:solidFill>
                  <a:srgbClr val="545454"/>
                </a:solidFill>
                <a:latin typeface="Montserrat"/>
              </a:rPr>
              <a:t> for any</a:t>
            </a:r>
            <a:r>
              <a:rPr kumimoji="0" lang="en-GB" sz="2000" b="0" i="0" u="none" strike="noStrike" kern="1200" cap="none" spc="0" normalizeH="0" baseline="0" noProof="0" dirty="0">
                <a:ln>
                  <a:noFill/>
                </a:ln>
                <a:solidFill>
                  <a:srgbClr val="545454"/>
                </a:solidFill>
                <a:effectLst/>
                <a:uLnTx/>
                <a:uFillTx/>
                <a:latin typeface="Montserrat"/>
              </a:rPr>
              <a:t> competent finance analyst </a:t>
            </a:r>
            <a:r>
              <a:rPr lang="en-GB" sz="2000" dirty="0">
                <a:solidFill>
                  <a:srgbClr val="545454"/>
                </a:solidFill>
                <a:latin typeface="Montserrat"/>
              </a:rPr>
              <a:t>to</a:t>
            </a:r>
            <a:r>
              <a:rPr kumimoji="0" lang="en-GB" sz="2000" b="0" i="0" u="none" strike="noStrike" kern="1200" cap="none" spc="0" normalizeH="0" baseline="0" noProof="0" dirty="0">
                <a:ln>
                  <a:noFill/>
                </a:ln>
                <a:solidFill>
                  <a:srgbClr val="545454"/>
                </a:solidFill>
                <a:effectLst/>
                <a:uLnTx/>
                <a:uFillTx/>
                <a:latin typeface="Montserrat"/>
              </a:rPr>
              <a:t> evaluate the logic and correctness of</a:t>
            </a:r>
            <a:r>
              <a:rPr kumimoji="0" lang="lv-LV" sz="2000" b="0" i="0" u="none" strike="noStrike" kern="1200" cap="none" spc="0" normalizeH="0" baseline="0" noProof="0" dirty="0">
                <a:ln>
                  <a:noFill/>
                </a:ln>
                <a:solidFill>
                  <a:srgbClr val="545454"/>
                </a:solidFill>
                <a:effectLst/>
                <a:uLnTx/>
                <a:uFillTx/>
                <a:latin typeface="Montserrat"/>
              </a:rPr>
              <a:t> the </a:t>
            </a:r>
            <a:r>
              <a:rPr lang="en-GB" sz="2000" dirty="0">
                <a:solidFill>
                  <a:srgbClr val="545454"/>
                </a:solidFill>
                <a:latin typeface="Montserrat"/>
              </a:rPr>
              <a:t>assumptions</a:t>
            </a:r>
            <a:r>
              <a:rPr kumimoji="0" lang="en-GB" sz="2000" b="0" i="0" u="none" strike="noStrike" kern="1200" cap="none" spc="0" normalizeH="0" baseline="0" noProof="0" dirty="0">
                <a:ln>
                  <a:noFill/>
                </a:ln>
                <a:solidFill>
                  <a:srgbClr val="545454"/>
                </a:solidFill>
                <a:effectLst/>
                <a:uLnTx/>
                <a:uFillTx/>
                <a:latin typeface="Montserrat"/>
              </a:rPr>
              <a:t> </a:t>
            </a:r>
            <a:r>
              <a:rPr lang="en-GB" sz="2000" dirty="0">
                <a:solidFill>
                  <a:srgbClr val="545454"/>
                </a:solidFill>
                <a:latin typeface="Montserrat"/>
              </a:rPr>
              <a:t>used, without</a:t>
            </a:r>
            <a:r>
              <a:rPr kumimoji="0" lang="en-GB" sz="2000" b="0" i="0" u="none" strike="noStrike" kern="1200" cap="none" spc="0" normalizeH="0" baseline="0" noProof="0" dirty="0">
                <a:ln>
                  <a:noFill/>
                </a:ln>
                <a:solidFill>
                  <a:srgbClr val="545454"/>
                </a:solidFill>
                <a:effectLst/>
                <a:uLnTx/>
                <a:uFillTx/>
                <a:latin typeface="Montserrat"/>
              </a:rPr>
              <a:t> </a:t>
            </a:r>
            <a:r>
              <a:rPr lang="en-GB" sz="2000" dirty="0">
                <a:solidFill>
                  <a:srgbClr val="545454"/>
                </a:solidFill>
                <a:latin typeface="Montserrat"/>
              </a:rPr>
              <a:t>requiring any</a:t>
            </a:r>
            <a:r>
              <a:rPr kumimoji="0" lang="en-GB" sz="2000" b="0" i="0" u="none" strike="noStrike" kern="1200" cap="none" spc="0" normalizeH="0" baseline="0" noProof="0" dirty="0">
                <a:ln>
                  <a:noFill/>
                </a:ln>
                <a:solidFill>
                  <a:srgbClr val="545454"/>
                </a:solidFill>
                <a:effectLst/>
                <a:uLnTx/>
                <a:uFillTx/>
                <a:latin typeface="Montserrat"/>
              </a:rPr>
              <a:t> additional information</a:t>
            </a:r>
            <a:r>
              <a:rPr lang="en-GB" sz="2000" dirty="0">
                <a:solidFill>
                  <a:srgbClr val="545454"/>
                </a:solidFill>
                <a:latin typeface="Montserrat"/>
              </a:rPr>
              <a:t>.</a:t>
            </a:r>
            <a:endParaRPr lang="lv-LV" sz="2000" dirty="0">
              <a:solidFill>
                <a:srgbClr val="545454"/>
              </a:solidFill>
              <a:latin typeface="Montserrat"/>
            </a:endParaRPr>
          </a:p>
          <a:p>
            <a:pPr marL="285750" indent="-285750">
              <a:buClr>
                <a:srgbClr val="FFC000"/>
              </a:buClr>
              <a:buSzPct val="150000"/>
              <a:buFont typeface="Arial" panose="020B0604020202020204" pitchFamily="34" charset="0"/>
              <a:buChar char="•"/>
              <a:defRPr/>
            </a:pPr>
            <a:endParaRPr lang="en-GB" dirty="0">
              <a:latin typeface="Montserrat"/>
            </a:endParaRPr>
          </a:p>
          <a:p>
            <a:pPr marL="285750" indent="-285750">
              <a:buClr>
                <a:srgbClr val="FFC000"/>
              </a:buClr>
              <a:buSzPct val="150000"/>
              <a:buFont typeface="Arial" panose="020B0604020202020204" pitchFamily="34" charset="0"/>
              <a:buChar char="•"/>
              <a:defRPr/>
            </a:pPr>
            <a:r>
              <a:rPr kumimoji="0" lang="en-GB" sz="2000" b="0" i="0" u="none" strike="noStrike" kern="1200" cap="none" spc="0" normalizeH="0" baseline="0" noProof="0" dirty="0">
                <a:ln>
                  <a:noFill/>
                </a:ln>
                <a:solidFill>
                  <a:srgbClr val="545454"/>
                </a:solidFill>
                <a:effectLst/>
                <a:uLnTx/>
                <a:uFillTx/>
                <a:latin typeface="Montserrat"/>
              </a:rPr>
              <a:t>Financial Model </a:t>
            </a:r>
            <a:r>
              <a:rPr lang="en-GB" sz="2000" dirty="0">
                <a:solidFill>
                  <a:srgbClr val="545454"/>
                </a:solidFill>
                <a:latin typeface="Montserrat"/>
              </a:rPr>
              <a:t>shall </a:t>
            </a:r>
            <a:r>
              <a:rPr kumimoji="0" lang="en-GB" sz="2000" b="0" i="0" u="none" strike="noStrike" kern="1200" cap="none" spc="0" normalizeH="0" baseline="0" noProof="0" dirty="0">
                <a:ln>
                  <a:noFill/>
                </a:ln>
                <a:solidFill>
                  <a:srgbClr val="545454"/>
                </a:solidFill>
                <a:effectLst/>
                <a:uLnTx/>
                <a:uFillTx/>
                <a:latin typeface="Montserrat"/>
              </a:rPr>
              <a:t>be prepared for the entire term of the PPP Agreement</a:t>
            </a:r>
            <a:r>
              <a:rPr lang="en-GB" sz="2000" dirty="0">
                <a:solidFill>
                  <a:srgbClr val="545454"/>
                </a:solidFill>
                <a:latin typeface="Montserrat"/>
              </a:rPr>
              <a:t>.</a:t>
            </a:r>
            <a:endParaRPr lang="en-GB" sz="2000" b="0" i="0" u="none" strike="noStrike" kern="1200" cap="none" spc="0" normalizeH="0" baseline="0" noProof="0" dirty="0">
              <a:ln>
                <a:noFill/>
              </a:ln>
              <a:solidFill>
                <a:srgbClr val="545454"/>
              </a:solidFill>
              <a:effectLst/>
              <a:uLnTx/>
              <a:uFillTx/>
              <a:latin typeface="Montserrat"/>
            </a:endParaRPr>
          </a:p>
          <a:p>
            <a:pPr marL="285750" marR="0" lvl="0" indent="-285750" algn="l" defTabSz="914400" rtl="0" eaLnBrk="1" fontAlgn="auto" latinLnBrk="0" hangingPunct="1">
              <a:lnSpc>
                <a:spcPct val="100000"/>
              </a:lnSpc>
              <a:spcBef>
                <a:spcPts val="0"/>
              </a:spcBef>
              <a:spcAft>
                <a:spcPts val="0"/>
              </a:spcAft>
              <a:buClr>
                <a:srgbClr val="FFC000"/>
              </a:buClr>
              <a:buSzPct val="150000"/>
              <a:buFont typeface="Arial" panose="020B0604020202020204" pitchFamily="34" charset="0"/>
              <a:buChar char="•"/>
              <a:tabLst/>
              <a:defRPr/>
            </a:pPr>
            <a:endParaRPr lang="en-GB" sz="2000" b="0" i="0" u="none" strike="noStrike" kern="1200" cap="none" spc="0" normalizeH="0" baseline="0" noProof="0" dirty="0">
              <a:ln>
                <a:noFill/>
              </a:ln>
              <a:solidFill>
                <a:srgbClr val="545454"/>
              </a:solidFill>
              <a:effectLst/>
              <a:highlight>
                <a:srgbClr val="FFFF00"/>
              </a:highlight>
              <a:uLnTx/>
              <a:uFillTx/>
              <a:latin typeface="Montserrat"/>
            </a:endParaRPr>
          </a:p>
        </p:txBody>
      </p:sp>
      <p:sp>
        <p:nvSpPr>
          <p:cNvPr id="8" name="object 8">
            <a:extLst>
              <a:ext uri="{FF2B5EF4-FFF2-40B4-BE49-F238E27FC236}">
                <a16:creationId xmlns:a16="http://schemas.microsoft.com/office/drawing/2014/main" id="{26B051A1-4BA9-9FAB-6C94-6CAD4B93D02B}"/>
              </a:ext>
            </a:extLst>
          </p:cNvPr>
          <p:cNvSpPr txBox="1">
            <a:spLocks noGrp="1"/>
          </p:cNvSpPr>
          <p:nvPr>
            <p:ph type="sldNum" sz="quarter" idx="7"/>
          </p:nvPr>
        </p:nvSpPr>
        <p:spPr>
          <a:xfrm>
            <a:off x="14550306" y="6465079"/>
            <a:ext cx="257893" cy="112851"/>
          </a:xfrm>
          <a:prstGeom prst="rect">
            <a:avLst/>
          </a:prstGeom>
        </p:spPr>
        <p:txBody>
          <a:bodyPr vert="horz" wrap="square" lIns="0" tIns="12700" rIns="0" bIns="0" rtlCol="0">
            <a:spAutoFit/>
          </a:bodyPr>
          <a:lstStyle/>
          <a:p>
            <a:pPr marL="38100">
              <a:spcBef>
                <a:spcPts val="100"/>
              </a:spcBef>
            </a:pPr>
            <a:fld id="{81D60167-4931-47E6-BA6A-407CBD079E47}" type="slidenum">
              <a:rPr spc="-25" dirty="0"/>
              <a:pPr marL="38100">
                <a:spcBef>
                  <a:spcPts val="100"/>
                </a:spcBef>
              </a:pPr>
              <a:t>17</a:t>
            </a:fld>
            <a:endParaRPr spc="-25"/>
          </a:p>
        </p:txBody>
      </p:sp>
      <p:cxnSp>
        <p:nvCxnSpPr>
          <p:cNvPr id="4" name="Straight Connector 27">
            <a:extLst>
              <a:ext uri="{FF2B5EF4-FFF2-40B4-BE49-F238E27FC236}">
                <a16:creationId xmlns:a16="http://schemas.microsoft.com/office/drawing/2014/main" id="{D2C4BC0C-FFE9-77C1-41D5-359BF4460C72}"/>
              </a:ext>
            </a:extLst>
          </p:cNvPr>
          <p:cNvCxnSpPr>
            <a:cxnSpLocks/>
          </p:cNvCxnSpPr>
          <p:nvPr/>
        </p:nvCxnSpPr>
        <p:spPr>
          <a:xfrm>
            <a:off x="519827" y="861273"/>
            <a:ext cx="11101902" cy="0"/>
          </a:xfrm>
          <a:prstGeom prst="line">
            <a:avLst/>
          </a:prstGeom>
          <a:noFill/>
          <a:ln w="25400" cap="flat" cmpd="sng" algn="ctr">
            <a:solidFill>
              <a:srgbClr val="FFC000"/>
            </a:solidFill>
            <a:prstDash val="solid"/>
            <a:miter lim="800000"/>
          </a:ln>
          <a:effectLst/>
        </p:spPr>
      </p:cxnSp>
      <p:sp>
        <p:nvSpPr>
          <p:cNvPr id="5" name="TextBox 4">
            <a:extLst>
              <a:ext uri="{FF2B5EF4-FFF2-40B4-BE49-F238E27FC236}">
                <a16:creationId xmlns:a16="http://schemas.microsoft.com/office/drawing/2014/main" id="{A02BDAD7-83A8-BD7E-C094-F0F093C04CEF}"/>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Financial</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Model</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Requirements</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pic>
        <p:nvPicPr>
          <p:cNvPr id="2" name="Picture 1">
            <a:extLst>
              <a:ext uri="{FF2B5EF4-FFF2-40B4-BE49-F238E27FC236}">
                <a16:creationId xmlns:a16="http://schemas.microsoft.com/office/drawing/2014/main" id="{8B4F62E4-014B-4C14-5C6F-956B5B36977E}"/>
              </a:ext>
            </a:extLst>
          </p:cNvPr>
          <p:cNvPicPr>
            <a:picLocks noChangeAspect="1"/>
          </p:cNvPicPr>
          <p:nvPr/>
        </p:nvPicPr>
        <p:blipFill>
          <a:blip r:embed="rId2"/>
          <a:stretch>
            <a:fillRect/>
          </a:stretch>
        </p:blipFill>
        <p:spPr>
          <a:xfrm>
            <a:off x="570270" y="1228396"/>
            <a:ext cx="1679179" cy="1679179"/>
          </a:xfrm>
          <a:prstGeom prst="rect">
            <a:avLst/>
          </a:prstGeom>
        </p:spPr>
      </p:pic>
    </p:spTree>
    <p:extLst>
      <p:ext uri="{BB962C8B-B14F-4D97-AF65-F5344CB8AC3E}">
        <p14:creationId xmlns:p14="http://schemas.microsoft.com/office/powerpoint/2010/main" val="128244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3C96D-ADDE-90DD-1F34-46A2FBDAA05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9A81985-A30D-B683-9819-1D7719DB4003}"/>
              </a:ext>
            </a:extLst>
          </p:cNvPr>
          <p:cNvSpPr txBox="1"/>
          <p:nvPr/>
        </p:nvSpPr>
        <p:spPr>
          <a:xfrm>
            <a:off x="519827" y="1228396"/>
            <a:ext cx="11101903" cy="4739759"/>
          </a:xfrm>
          <a:prstGeom prst="rect">
            <a:avLst/>
          </a:prstGeom>
          <a:noFill/>
        </p:spPr>
        <p:txBody>
          <a:bodyPr wrap="square" lIns="91440" tIns="45720" rIns="91440" bIns="45720" anchor="t">
            <a:spAutoFit/>
          </a:bodyPr>
          <a:lstStyle/>
          <a:p>
            <a:pPr marL="297815" marR="6985" indent="-285750" algn="just">
              <a:spcBef>
                <a:spcPts val="100"/>
              </a:spcBef>
              <a:buClr>
                <a:srgbClr val="FFC000"/>
              </a:buClr>
              <a:buSzPct val="150000"/>
              <a:buFont typeface="Wingdings" panose="05000000000000000000" pitchFamily="2" charset="2"/>
              <a:buChar char="§"/>
              <a:tabLst>
                <a:tab pos="182880" algn="l"/>
              </a:tabLst>
            </a:pPr>
            <a:r>
              <a:rPr lang="en-US" sz="1400" dirty="0">
                <a:solidFill>
                  <a:srgbClr val="545454"/>
                </a:solidFill>
                <a:latin typeface="Montserrat" panose="00000500000000000000" pitchFamily="50" charset="-70"/>
                <a:cs typeface="Verdana"/>
              </a:rPr>
              <a:t>Award</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procurement</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documentation</a:t>
            </a:r>
            <a:r>
              <a:rPr lang="en-US" sz="1400" spc="-25" dirty="0">
                <a:solidFill>
                  <a:srgbClr val="545454"/>
                </a:solidFill>
                <a:latin typeface="Montserrat" panose="00000500000000000000" pitchFamily="50" charset="-70"/>
                <a:cs typeface="Verdana"/>
              </a:rPr>
              <a:t> shall be </a:t>
            </a:r>
            <a:r>
              <a:rPr lang="en-US" sz="1400" dirty="0">
                <a:solidFill>
                  <a:srgbClr val="545454"/>
                </a:solidFill>
                <a:latin typeface="Montserrat" panose="00000500000000000000" pitchFamily="50" charset="-70"/>
                <a:cs typeface="Verdana"/>
              </a:rPr>
              <a:t>distributed</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to</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tenderers</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invited</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to</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submit</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initial</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offers.</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 draft</a:t>
            </a:r>
            <a:r>
              <a:rPr lang="en-US" sz="1400" spc="-15" dirty="0">
                <a:solidFill>
                  <a:srgbClr val="545454"/>
                </a:solidFill>
                <a:latin typeface="Montserrat" panose="00000500000000000000" pitchFamily="50" charset="-70"/>
                <a:cs typeface="Verdana"/>
              </a:rPr>
              <a:t> </a:t>
            </a:r>
            <a:r>
              <a:rPr lang="en-US" sz="1400" spc="-25" dirty="0">
                <a:solidFill>
                  <a:srgbClr val="545454"/>
                </a:solidFill>
                <a:latin typeface="Montserrat" panose="00000500000000000000" pitchFamily="50" charset="-70"/>
                <a:cs typeface="Verdana"/>
              </a:rPr>
              <a:t>PPP </a:t>
            </a:r>
            <a:r>
              <a:rPr lang="en-US" sz="1400" dirty="0">
                <a:solidFill>
                  <a:srgbClr val="545454"/>
                </a:solidFill>
                <a:latin typeface="Montserrat" panose="00000500000000000000" pitchFamily="50" charset="-70"/>
                <a:cs typeface="Verdana"/>
              </a:rPr>
              <a:t>contract</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is</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part</a:t>
            </a:r>
            <a:r>
              <a:rPr lang="en-US" sz="1400" spc="-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of</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award</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procurement</a:t>
            </a:r>
            <a:r>
              <a:rPr lang="en-US" sz="1400" spc="-40"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documentation.</a:t>
            </a:r>
            <a:endParaRPr lang="en-US" sz="1400" dirty="0">
              <a:solidFill>
                <a:srgbClr val="545454"/>
              </a:solidFill>
              <a:latin typeface="Montserrat" panose="00000500000000000000" pitchFamily="50" charset="-70"/>
              <a:cs typeface="Verdana"/>
            </a:endParaRPr>
          </a:p>
          <a:p>
            <a:pPr marL="298450" indent="-285750">
              <a:spcBef>
                <a:spcPts val="1005"/>
              </a:spcBef>
              <a:buClr>
                <a:srgbClr val="FFC000"/>
              </a:buClr>
              <a:buSzPct val="150000"/>
              <a:buFont typeface="Wingdings" panose="05000000000000000000" pitchFamily="2" charset="2"/>
              <a:buChar char="§"/>
              <a:tabLst>
                <a:tab pos="184150" algn="l"/>
              </a:tabLst>
            </a:pPr>
            <a:r>
              <a:rPr lang="en-US" sz="1400" dirty="0">
                <a:solidFill>
                  <a:srgbClr val="545454"/>
                </a:solidFill>
                <a:latin typeface="Montserrat" panose="00000500000000000000" pitchFamily="50" charset="-70"/>
                <a:cs typeface="Verdana"/>
              </a:rPr>
              <a:t>A bid bond must be submitted along with the initial offer.</a:t>
            </a:r>
          </a:p>
          <a:p>
            <a:pPr marL="298450" indent="-285750">
              <a:spcBef>
                <a:spcPts val="1005"/>
              </a:spcBef>
              <a:buClr>
                <a:srgbClr val="FFC000"/>
              </a:buClr>
              <a:buSzPct val="150000"/>
              <a:buFont typeface="Wingdings" panose="05000000000000000000" pitchFamily="2" charset="2"/>
              <a:buChar char="§"/>
              <a:tabLst>
                <a:tab pos="184150" algn="l"/>
              </a:tabLst>
            </a:pPr>
            <a:r>
              <a:rPr lang="en-US" sz="1400" dirty="0">
                <a:solidFill>
                  <a:srgbClr val="545454"/>
                </a:solidFill>
                <a:latin typeface="Montserrat" panose="00000500000000000000" pitchFamily="50" charset="-70"/>
                <a:cs typeface="Verdana"/>
              </a:rPr>
              <a:t>Up to three tenderers with the highest initial offer scores shall be invited to negotiate.</a:t>
            </a:r>
          </a:p>
          <a:p>
            <a:pPr marL="298450" indent="-285750">
              <a:spcBef>
                <a:spcPts val="1005"/>
              </a:spcBef>
              <a:buClr>
                <a:srgbClr val="FFC000"/>
              </a:buClr>
              <a:buSzPct val="150000"/>
              <a:buFont typeface="Wingdings" panose="05000000000000000000" pitchFamily="2" charset="2"/>
              <a:buChar char="§"/>
              <a:tabLst>
                <a:tab pos="184150" algn="l"/>
              </a:tabLst>
            </a:pPr>
            <a:r>
              <a:rPr lang="en-US" sz="1400" dirty="0">
                <a:solidFill>
                  <a:srgbClr val="545454"/>
                </a:solidFill>
                <a:latin typeface="Montserrat" panose="00000500000000000000" pitchFamily="50" charset="-70"/>
                <a:cs typeface="Verdana"/>
              </a:rPr>
              <a:t>Negotiations</a:t>
            </a:r>
            <a:r>
              <a:rPr lang="en-US" sz="1400" spc="7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primarily</a:t>
            </a:r>
            <a:r>
              <a:rPr lang="en-US" sz="1400" spc="5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relate</a:t>
            </a:r>
            <a:r>
              <a:rPr lang="en-US" sz="1400" spc="6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to</a:t>
            </a:r>
            <a:r>
              <a:rPr lang="en-US" sz="1400" spc="6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7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technical</a:t>
            </a:r>
            <a:r>
              <a:rPr lang="en-US" sz="1400" spc="5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part</a:t>
            </a:r>
            <a:r>
              <a:rPr lang="en-US" sz="1400" spc="5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of</a:t>
            </a:r>
            <a:r>
              <a:rPr lang="en-US" sz="1400" spc="7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7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initial</a:t>
            </a:r>
            <a:r>
              <a:rPr lang="en-US" sz="1400" spc="5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offer</a:t>
            </a:r>
            <a:r>
              <a:rPr lang="en-US" sz="1400" spc="5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and</a:t>
            </a:r>
            <a:r>
              <a:rPr lang="en-US" sz="1400" spc="5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 open parts of the PPP</a:t>
            </a:r>
            <a:r>
              <a:rPr lang="en-US" sz="1400" spc="55"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Contract. </a:t>
            </a:r>
            <a:r>
              <a:rPr lang="en-US" sz="1400" dirty="0">
                <a:solidFill>
                  <a:srgbClr val="545454"/>
                </a:solidFill>
                <a:latin typeface="Montserrat" panose="00000500000000000000" pitchFamily="50" charset="-70"/>
                <a:cs typeface="Verdana"/>
              </a:rPr>
              <a:t>The financial offer can be only reduced when preparing the BAFO and increased only if </a:t>
            </a:r>
            <a:r>
              <a:rPr lang="en-US" sz="1400" spc="-25" dirty="0">
                <a:solidFill>
                  <a:srgbClr val="545454"/>
                </a:solidFill>
                <a:latin typeface="Montserrat" panose="00000500000000000000" pitchFamily="50" charset="-70"/>
                <a:cs typeface="Verdana"/>
              </a:rPr>
              <a:t>any </a:t>
            </a:r>
            <a:r>
              <a:rPr lang="en-US" sz="1400" dirty="0">
                <a:solidFill>
                  <a:srgbClr val="545454"/>
                </a:solidFill>
                <a:latin typeface="Montserrat" panose="00000500000000000000" pitchFamily="50" charset="-70"/>
                <a:cs typeface="Verdana"/>
              </a:rPr>
              <a:t>additional</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item</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or</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work</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is</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requested</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during</a:t>
            </a:r>
            <a:r>
              <a:rPr lang="en-US" sz="1400" spc="-25"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negotiations.</a:t>
            </a:r>
            <a:endParaRPr lang="en-US" sz="1400" dirty="0">
              <a:solidFill>
                <a:srgbClr val="545454"/>
              </a:solidFill>
              <a:latin typeface="Montserrat" panose="00000500000000000000" pitchFamily="50" charset="-70"/>
              <a:cs typeface="Verdana"/>
            </a:endParaRPr>
          </a:p>
          <a:p>
            <a:pPr marL="297815" marR="6350" indent="-285750" algn="just">
              <a:spcBef>
                <a:spcPts val="1010"/>
              </a:spcBef>
              <a:buClr>
                <a:srgbClr val="FFC000"/>
              </a:buClr>
              <a:buSzPct val="150000"/>
              <a:buFont typeface="Wingdings" panose="05000000000000000000" pitchFamily="2" charset="2"/>
              <a:buChar char="§"/>
              <a:tabLst>
                <a:tab pos="182880" algn="l"/>
              </a:tabLst>
            </a:pPr>
            <a:r>
              <a:rPr lang="en-US" sz="1400" dirty="0">
                <a:solidFill>
                  <a:srgbClr val="545454"/>
                </a:solidFill>
                <a:latin typeface="Montserrat" panose="00000500000000000000" pitchFamily="50" charset="-70"/>
                <a:cs typeface="Verdana"/>
              </a:rPr>
              <a:t>At</a:t>
            </a:r>
            <a:r>
              <a:rPr lang="en-US" sz="1400" spc="14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1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end</a:t>
            </a:r>
            <a:r>
              <a:rPr lang="en-US" sz="1400" spc="1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of</a:t>
            </a:r>
            <a:r>
              <a:rPr lang="en-US" sz="1400" spc="1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negotiations,</a:t>
            </a:r>
            <a:r>
              <a:rPr lang="en-US" sz="1400" spc="1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all</a:t>
            </a:r>
            <a:r>
              <a:rPr lang="en-US" sz="1400" spc="1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negotiating</a:t>
            </a:r>
            <a:r>
              <a:rPr lang="en-US" sz="1400" spc="1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tenderers shall</a:t>
            </a:r>
            <a:r>
              <a:rPr lang="en-US" sz="1400" spc="1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receive</a:t>
            </a:r>
            <a:r>
              <a:rPr lang="en-US" sz="1400" spc="140" dirty="0">
                <a:solidFill>
                  <a:srgbClr val="545454"/>
                </a:solidFill>
                <a:latin typeface="Montserrat" panose="00000500000000000000" pitchFamily="50" charset="-70"/>
                <a:cs typeface="Verdana"/>
              </a:rPr>
              <a:t> individual </a:t>
            </a:r>
            <a:r>
              <a:rPr lang="en-US" sz="1400" dirty="0">
                <a:solidFill>
                  <a:srgbClr val="545454"/>
                </a:solidFill>
                <a:latin typeface="Montserrat" panose="00000500000000000000" pitchFamily="50" charset="-70"/>
                <a:cs typeface="Verdana"/>
              </a:rPr>
              <a:t>written</a:t>
            </a:r>
            <a:r>
              <a:rPr lang="en-US" sz="1400" spc="1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instructions</a:t>
            </a:r>
            <a:r>
              <a:rPr lang="en-US" sz="1400" spc="1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on</a:t>
            </a:r>
            <a:r>
              <a:rPr lang="en-US" sz="1400" spc="1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how</a:t>
            </a:r>
            <a:r>
              <a:rPr lang="en-US" sz="1400" spc="1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to</a:t>
            </a:r>
            <a:r>
              <a:rPr lang="en-US" sz="1400" spc="140"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improve </a:t>
            </a:r>
            <a:r>
              <a:rPr lang="en-US" sz="1400" dirty="0">
                <a:solidFill>
                  <a:srgbClr val="545454"/>
                </a:solidFill>
                <a:latin typeface="Montserrat" panose="00000500000000000000" pitchFamily="50" charset="-70"/>
                <a:cs typeface="Verdana"/>
              </a:rPr>
              <a:t>their</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initial</a:t>
            </a:r>
            <a:r>
              <a:rPr lang="en-US" sz="1400" spc="-20" dirty="0">
                <a:solidFill>
                  <a:srgbClr val="545454"/>
                </a:solidFill>
                <a:latin typeface="Montserrat" panose="00000500000000000000" pitchFamily="50" charset="-70"/>
                <a:cs typeface="Verdana"/>
              </a:rPr>
              <a:t> offer,</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so</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that</a:t>
            </a:r>
            <a:r>
              <a:rPr lang="en-US" sz="1400" spc="-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it</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can</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be</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submitted</a:t>
            </a:r>
            <a:r>
              <a:rPr lang="en-US" sz="1400" spc="-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for</a:t>
            </a:r>
            <a:r>
              <a:rPr lang="en-US" sz="1400" spc="-30"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BAFO.</a:t>
            </a:r>
            <a:endParaRPr lang="en-US" sz="1400" dirty="0">
              <a:solidFill>
                <a:srgbClr val="545454"/>
              </a:solidFill>
              <a:latin typeface="Montserrat" panose="00000500000000000000" pitchFamily="50" charset="-70"/>
              <a:cs typeface="Verdana"/>
            </a:endParaRPr>
          </a:p>
          <a:p>
            <a:pPr marL="297815" marR="5715" indent="-285750" algn="just">
              <a:spcBef>
                <a:spcPts val="994"/>
              </a:spcBef>
              <a:buClr>
                <a:srgbClr val="FFC000"/>
              </a:buClr>
              <a:buSzPct val="150000"/>
              <a:buFont typeface="Wingdings" panose="05000000000000000000" pitchFamily="2" charset="2"/>
              <a:buChar char="§"/>
              <a:tabLst>
                <a:tab pos="182880" algn="l"/>
              </a:tabLst>
            </a:pPr>
            <a:r>
              <a:rPr lang="en-US" sz="1400" dirty="0">
                <a:solidFill>
                  <a:srgbClr val="545454"/>
                </a:solidFill>
                <a:latin typeface="Montserrat" panose="00000500000000000000" pitchFamily="50" charset="-70"/>
                <a:cs typeface="Verdana"/>
              </a:rPr>
              <a:t>Following</a:t>
            </a:r>
            <a:r>
              <a:rPr lang="en-US" sz="1400" spc="10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 valuation of the BAFO, the tenderer awarded the right to enter into the PPP contract shall be announced. Prior to</a:t>
            </a:r>
            <a:r>
              <a:rPr lang="en-US" sz="1400" spc="114"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signing</a:t>
            </a:r>
            <a:r>
              <a:rPr lang="en-US" sz="1400" spc="1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1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PPP</a:t>
            </a:r>
            <a:r>
              <a:rPr lang="en-US" sz="1400" spc="114"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contract,</a:t>
            </a:r>
            <a:r>
              <a:rPr lang="en-US" sz="1400" spc="125" dirty="0">
                <a:solidFill>
                  <a:srgbClr val="545454"/>
                </a:solidFill>
                <a:latin typeface="Montserrat" panose="00000500000000000000" pitchFamily="50" charset="-70"/>
                <a:cs typeface="Verdana"/>
              </a:rPr>
              <a:t> the </a:t>
            </a:r>
            <a:r>
              <a:rPr lang="en-US" sz="1400" dirty="0">
                <a:solidFill>
                  <a:srgbClr val="545454"/>
                </a:solidFill>
                <a:latin typeface="Montserrat" panose="00000500000000000000" pitchFamily="50" charset="-70"/>
                <a:cs typeface="Verdana"/>
              </a:rPr>
              <a:t>financiers</a:t>
            </a:r>
            <a:r>
              <a:rPr lang="en-US" sz="1400" spc="120" dirty="0">
                <a:solidFill>
                  <a:srgbClr val="545454"/>
                </a:solidFill>
                <a:latin typeface="Montserrat" panose="00000500000000000000" pitchFamily="50" charset="-70"/>
                <a:cs typeface="Verdana"/>
              </a:rPr>
              <a:t> shall </a:t>
            </a:r>
            <a:r>
              <a:rPr lang="en-US" sz="1400" dirty="0">
                <a:solidFill>
                  <a:srgbClr val="545454"/>
                </a:solidFill>
                <a:latin typeface="Montserrat" panose="00000500000000000000" pitchFamily="50" charset="-70"/>
                <a:cs typeface="Verdana"/>
              </a:rPr>
              <a:t>perform</a:t>
            </a:r>
            <a:r>
              <a:rPr lang="en-US" sz="1400" spc="10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their</a:t>
            </a:r>
            <a:r>
              <a:rPr lang="en-US" sz="1400" spc="1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due</a:t>
            </a:r>
            <a:r>
              <a:rPr lang="en-US" sz="1400" spc="1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diligence</a:t>
            </a:r>
            <a:r>
              <a:rPr lang="en-US" sz="1400" spc="125"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(financial, </a:t>
            </a:r>
            <a:r>
              <a:rPr lang="en-US" sz="1400" dirty="0">
                <a:solidFill>
                  <a:srgbClr val="545454"/>
                </a:solidFill>
                <a:latin typeface="Montserrat" panose="00000500000000000000" pitchFamily="50" charset="-70"/>
                <a:cs typeface="Verdana"/>
              </a:rPr>
              <a:t>tax,</a:t>
            </a:r>
            <a:r>
              <a:rPr lang="en-US" sz="1400" spc="8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legal,</a:t>
            </a:r>
            <a:r>
              <a:rPr lang="en-US" sz="1400" spc="8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and</a:t>
            </a:r>
            <a:r>
              <a:rPr lang="en-US" sz="1400" spc="9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technical), and a Direct Agreement shall be negotiated with the financiers.</a:t>
            </a:r>
            <a:r>
              <a:rPr lang="en-US" sz="1400" spc="95" dirty="0">
                <a:solidFill>
                  <a:srgbClr val="545454"/>
                </a:solidFill>
                <a:latin typeface="Montserrat" panose="00000500000000000000" pitchFamily="50" charset="-70"/>
                <a:ea typeface="Calibri"/>
                <a:cs typeface="Calibri"/>
              </a:rPr>
              <a:t> </a:t>
            </a:r>
            <a:r>
              <a:rPr lang="en-US" sz="1400" dirty="0">
                <a:solidFill>
                  <a:srgbClr val="545454"/>
                </a:solidFill>
                <a:latin typeface="Montserrat" panose="00000500000000000000" pitchFamily="50" charset="-70"/>
                <a:cs typeface="Verdana"/>
              </a:rPr>
              <a:t>Following</a:t>
            </a:r>
            <a:r>
              <a:rPr lang="en-US" sz="1400" spc="9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 granting of financing, the PPP contract shall be signed on the same date as the Financial Close, the Contract Date,</a:t>
            </a:r>
            <a:r>
              <a:rPr lang="en-US" sz="1400" spc="370" dirty="0">
                <a:solidFill>
                  <a:srgbClr val="545454"/>
                </a:solidFill>
                <a:latin typeface="Montserrat" panose="00000500000000000000" pitchFamily="50" charset="-70"/>
                <a:cs typeface="Verdana"/>
              </a:rPr>
              <a:t> the </a:t>
            </a:r>
            <a:r>
              <a:rPr lang="en-US" sz="1400" dirty="0">
                <a:solidFill>
                  <a:srgbClr val="545454"/>
                </a:solidFill>
                <a:latin typeface="Montserrat" panose="00000500000000000000" pitchFamily="50" charset="-70"/>
                <a:cs typeface="Verdana"/>
              </a:rPr>
              <a:t>Commencement</a:t>
            </a:r>
            <a:r>
              <a:rPr lang="en-US" sz="1400" spc="36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Date, and the signing of the Direct Agreement.</a:t>
            </a:r>
            <a:r>
              <a:rPr lang="en-US" sz="1400" spc="36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If financiers do not grant financing, the second-highest-ranked tenderer shall be invited to undergo the due diligence and</a:t>
            </a:r>
            <a:r>
              <a:rPr lang="en-US" sz="1400" spc="-1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enter</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into</a:t>
            </a:r>
            <a:r>
              <a:rPr lang="en-US" sz="1400" spc="-1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1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PPP</a:t>
            </a:r>
            <a:r>
              <a:rPr lang="en-US" sz="1400" spc="-20"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contract.</a:t>
            </a:r>
            <a:endParaRPr lang="en-US" sz="1400" dirty="0">
              <a:solidFill>
                <a:srgbClr val="545454"/>
              </a:solidFill>
              <a:latin typeface="Montserrat" panose="00000500000000000000" pitchFamily="50" charset="-70"/>
              <a:cs typeface="Verdana"/>
            </a:endParaRPr>
          </a:p>
          <a:p>
            <a:pPr marL="297815" marR="5715" indent="-285750" algn="just">
              <a:spcBef>
                <a:spcPts val="1000"/>
              </a:spcBef>
              <a:buClr>
                <a:srgbClr val="FFC000"/>
              </a:buClr>
              <a:buSzPct val="150000"/>
              <a:buFont typeface="Wingdings" panose="05000000000000000000" pitchFamily="2" charset="2"/>
              <a:buChar char="§"/>
              <a:tabLst>
                <a:tab pos="182880" algn="l"/>
              </a:tabLst>
            </a:pPr>
            <a:r>
              <a:rPr lang="en-US" sz="1400" dirty="0">
                <a:solidFill>
                  <a:srgbClr val="545454"/>
                </a:solidFill>
                <a:latin typeface="Montserrat" panose="00000500000000000000" pitchFamily="50" charset="-70"/>
                <a:cs typeface="Verdana"/>
              </a:rPr>
              <a:t>In</a:t>
            </a:r>
            <a:r>
              <a:rPr lang="en-US" sz="1400" spc="30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case</a:t>
            </a:r>
            <a:r>
              <a:rPr lang="en-US" sz="1400" spc="31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3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second-highest-ranked tenderer is not be granted the</a:t>
            </a:r>
            <a:r>
              <a:rPr lang="en-US" sz="1400" spc="32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financing,</a:t>
            </a:r>
            <a:r>
              <a:rPr lang="en-US" sz="1400" spc="3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320"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procurement </a:t>
            </a:r>
            <a:r>
              <a:rPr lang="en-US" sz="1400" dirty="0">
                <a:solidFill>
                  <a:srgbClr val="545454"/>
                </a:solidFill>
                <a:latin typeface="Montserrat" panose="00000500000000000000" pitchFamily="50" charset="-70"/>
                <a:cs typeface="Verdana"/>
              </a:rPr>
              <a:t>procedure</a:t>
            </a:r>
            <a:r>
              <a:rPr lang="en-US" sz="1400" spc="-4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shall</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be</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terminated</a:t>
            </a:r>
            <a:r>
              <a:rPr lang="en-US" sz="1400" spc="-3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without</a:t>
            </a:r>
            <a:r>
              <a:rPr lang="en-US" sz="1400" spc="-3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awarding</a:t>
            </a:r>
            <a:r>
              <a:rPr lang="en-US" sz="1400" spc="-10"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the</a:t>
            </a:r>
            <a:r>
              <a:rPr lang="en-US" sz="1400" spc="-25" dirty="0">
                <a:solidFill>
                  <a:srgbClr val="545454"/>
                </a:solidFill>
                <a:latin typeface="Montserrat" panose="00000500000000000000" pitchFamily="50" charset="-70"/>
                <a:cs typeface="Verdana"/>
              </a:rPr>
              <a:t> </a:t>
            </a:r>
            <a:r>
              <a:rPr lang="en-US" sz="1400" dirty="0">
                <a:solidFill>
                  <a:srgbClr val="545454"/>
                </a:solidFill>
                <a:latin typeface="Montserrat" panose="00000500000000000000" pitchFamily="50" charset="-70"/>
                <a:cs typeface="Verdana"/>
              </a:rPr>
              <a:t>PPP</a:t>
            </a:r>
            <a:r>
              <a:rPr lang="en-US" sz="1400" spc="-40" dirty="0">
                <a:solidFill>
                  <a:srgbClr val="545454"/>
                </a:solidFill>
                <a:latin typeface="Montserrat" panose="00000500000000000000" pitchFamily="50" charset="-70"/>
                <a:cs typeface="Verdana"/>
              </a:rPr>
              <a:t> </a:t>
            </a:r>
            <a:r>
              <a:rPr lang="en-US" sz="1400" spc="-10" dirty="0">
                <a:solidFill>
                  <a:srgbClr val="545454"/>
                </a:solidFill>
                <a:latin typeface="Montserrat" panose="00000500000000000000" pitchFamily="50" charset="-70"/>
                <a:cs typeface="Verdana"/>
              </a:rPr>
              <a:t>contract.</a:t>
            </a:r>
            <a:endParaRPr lang="en-US" sz="1400" dirty="0">
              <a:solidFill>
                <a:srgbClr val="545454"/>
              </a:solidFill>
              <a:latin typeface="Montserrat" panose="00000500000000000000" pitchFamily="50" charset="-70"/>
              <a:cs typeface="Verdana"/>
            </a:endParaRPr>
          </a:p>
          <a:p>
            <a:pPr marL="285750" marR="0" lvl="0" indent="-285750" algn="l" defTabSz="914400" rtl="0" eaLnBrk="1" fontAlgn="auto" latinLnBrk="0" hangingPunct="1">
              <a:lnSpc>
                <a:spcPct val="100000"/>
              </a:lnSpc>
              <a:spcBef>
                <a:spcPts val="0"/>
              </a:spcBef>
              <a:spcAft>
                <a:spcPts val="0"/>
              </a:spcAft>
              <a:buClr>
                <a:srgbClr val="FFC000"/>
              </a:buClr>
              <a:buSzPct val="150000"/>
              <a:buFont typeface="Wingdings" panose="05000000000000000000" pitchFamily="2" charset="2"/>
              <a:buChar char="§"/>
              <a:tabLst/>
              <a:defRPr/>
            </a:pPr>
            <a:endParaRPr lang="en-GB" sz="1400" b="0" i="0" u="none" strike="noStrike" kern="1200" cap="none" spc="0" normalizeH="0" baseline="0" noProof="0" dirty="0">
              <a:ln>
                <a:noFill/>
              </a:ln>
              <a:solidFill>
                <a:srgbClr val="545454"/>
              </a:solidFill>
              <a:effectLst/>
              <a:highlight>
                <a:srgbClr val="FFFF00"/>
              </a:highlight>
              <a:uLnTx/>
              <a:uFillTx/>
              <a:latin typeface="Montserrat" panose="00000500000000000000" pitchFamily="50" charset="-70"/>
            </a:endParaRPr>
          </a:p>
        </p:txBody>
      </p:sp>
      <p:sp>
        <p:nvSpPr>
          <p:cNvPr id="8" name="object 8">
            <a:extLst>
              <a:ext uri="{FF2B5EF4-FFF2-40B4-BE49-F238E27FC236}">
                <a16:creationId xmlns:a16="http://schemas.microsoft.com/office/drawing/2014/main" id="{A739E1DE-62A2-E1E5-A478-A7101F415B6C}"/>
              </a:ext>
            </a:extLst>
          </p:cNvPr>
          <p:cNvSpPr txBox="1">
            <a:spLocks noGrp="1"/>
          </p:cNvSpPr>
          <p:nvPr>
            <p:ph type="sldNum" sz="quarter" idx="7"/>
          </p:nvPr>
        </p:nvSpPr>
        <p:spPr>
          <a:xfrm>
            <a:off x="14550306" y="6465079"/>
            <a:ext cx="257893" cy="112851"/>
          </a:xfrm>
          <a:prstGeom prst="rect">
            <a:avLst/>
          </a:prstGeom>
        </p:spPr>
        <p:txBody>
          <a:bodyPr vert="horz" wrap="square" lIns="0" tIns="12700" rIns="0" bIns="0" rtlCol="0">
            <a:spAutoFit/>
          </a:bodyPr>
          <a:lstStyle/>
          <a:p>
            <a:pPr marL="38100">
              <a:spcBef>
                <a:spcPts val="100"/>
              </a:spcBef>
            </a:pPr>
            <a:fld id="{81D60167-4931-47E6-BA6A-407CBD079E47}" type="slidenum">
              <a:rPr spc="-25" dirty="0"/>
              <a:pPr marL="38100">
                <a:spcBef>
                  <a:spcPts val="100"/>
                </a:spcBef>
              </a:pPr>
              <a:t>18</a:t>
            </a:fld>
            <a:endParaRPr spc="-25"/>
          </a:p>
        </p:txBody>
      </p:sp>
      <p:cxnSp>
        <p:nvCxnSpPr>
          <p:cNvPr id="4" name="Straight Connector 27">
            <a:extLst>
              <a:ext uri="{FF2B5EF4-FFF2-40B4-BE49-F238E27FC236}">
                <a16:creationId xmlns:a16="http://schemas.microsoft.com/office/drawing/2014/main" id="{4FA9B002-C14E-F029-5B5E-ECDDA961BB04}"/>
              </a:ext>
            </a:extLst>
          </p:cNvPr>
          <p:cNvCxnSpPr>
            <a:cxnSpLocks/>
          </p:cNvCxnSpPr>
          <p:nvPr/>
        </p:nvCxnSpPr>
        <p:spPr>
          <a:xfrm>
            <a:off x="519827" y="861273"/>
            <a:ext cx="11101902" cy="0"/>
          </a:xfrm>
          <a:prstGeom prst="line">
            <a:avLst/>
          </a:prstGeom>
          <a:noFill/>
          <a:ln w="25400" cap="flat" cmpd="sng" algn="ctr">
            <a:solidFill>
              <a:srgbClr val="FFC000"/>
            </a:solidFill>
            <a:prstDash val="solid"/>
            <a:miter lim="800000"/>
          </a:ln>
          <a:effectLst/>
        </p:spPr>
      </p:cxnSp>
      <p:sp>
        <p:nvSpPr>
          <p:cNvPr id="5" name="TextBox 4">
            <a:extLst>
              <a:ext uri="{FF2B5EF4-FFF2-40B4-BE49-F238E27FC236}">
                <a16:creationId xmlns:a16="http://schemas.microsoft.com/office/drawing/2014/main" id="{3FCD2271-9408-1994-205E-17B581B179B3}"/>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Awarding</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Phase</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spTree>
    <p:extLst>
      <p:ext uri="{BB962C8B-B14F-4D97-AF65-F5344CB8AC3E}">
        <p14:creationId xmlns:p14="http://schemas.microsoft.com/office/powerpoint/2010/main" val="1291805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7D1F5-07DA-673E-8202-F0681BA624FB}"/>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1F5370E0-2327-4406-AB24-AE3F0C1F4386}"/>
              </a:ext>
            </a:extLst>
          </p:cNvPr>
          <p:cNvSpPr txBox="1">
            <a:spLocks noGrp="1"/>
          </p:cNvSpPr>
          <p:nvPr>
            <p:ph type="sldNum" sz="quarter" idx="7"/>
          </p:nvPr>
        </p:nvSpPr>
        <p:spPr>
          <a:xfrm>
            <a:off x="14550306" y="6465079"/>
            <a:ext cx="257893" cy="112851"/>
          </a:xfrm>
          <a:prstGeom prst="rect">
            <a:avLst/>
          </a:prstGeom>
        </p:spPr>
        <p:txBody>
          <a:bodyPr vert="horz" wrap="square" lIns="0" tIns="12700" rIns="0" bIns="0" rtlCol="0">
            <a:spAutoFit/>
          </a:bodyPr>
          <a:lstStyle/>
          <a:p>
            <a:pPr marL="38100">
              <a:spcBef>
                <a:spcPts val="100"/>
              </a:spcBef>
            </a:pPr>
            <a:fld id="{81D60167-4931-47E6-BA6A-407CBD079E47}" type="slidenum">
              <a:rPr spc="-25" dirty="0"/>
              <a:pPr marL="38100">
                <a:spcBef>
                  <a:spcPts val="100"/>
                </a:spcBef>
              </a:pPr>
              <a:t>19</a:t>
            </a:fld>
            <a:endParaRPr spc="-25"/>
          </a:p>
        </p:txBody>
      </p:sp>
      <p:cxnSp>
        <p:nvCxnSpPr>
          <p:cNvPr id="4" name="Straight Connector 27">
            <a:extLst>
              <a:ext uri="{FF2B5EF4-FFF2-40B4-BE49-F238E27FC236}">
                <a16:creationId xmlns:a16="http://schemas.microsoft.com/office/drawing/2014/main" id="{7148264A-BFCA-2D60-9EA3-206155A342E4}"/>
              </a:ext>
            </a:extLst>
          </p:cNvPr>
          <p:cNvCxnSpPr>
            <a:cxnSpLocks/>
          </p:cNvCxnSpPr>
          <p:nvPr/>
        </p:nvCxnSpPr>
        <p:spPr>
          <a:xfrm>
            <a:off x="519827" y="861273"/>
            <a:ext cx="11101902" cy="0"/>
          </a:xfrm>
          <a:prstGeom prst="line">
            <a:avLst/>
          </a:prstGeom>
          <a:noFill/>
          <a:ln w="25400" cap="flat" cmpd="sng" algn="ctr">
            <a:solidFill>
              <a:srgbClr val="FFC000"/>
            </a:solidFill>
            <a:prstDash val="solid"/>
            <a:miter lim="800000"/>
          </a:ln>
          <a:effectLst/>
        </p:spPr>
      </p:cxnSp>
      <p:sp>
        <p:nvSpPr>
          <p:cNvPr id="5" name="TextBox 4">
            <a:extLst>
              <a:ext uri="{FF2B5EF4-FFF2-40B4-BE49-F238E27FC236}">
                <a16:creationId xmlns:a16="http://schemas.microsoft.com/office/drawing/2014/main" id="{2C82920B-4C4C-D971-0E2C-FE6F1D7A58AB}"/>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Negotiations</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Phase</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sp>
        <p:nvSpPr>
          <p:cNvPr id="3" name="TextBox 2">
            <a:extLst>
              <a:ext uri="{FF2B5EF4-FFF2-40B4-BE49-F238E27FC236}">
                <a16:creationId xmlns:a16="http://schemas.microsoft.com/office/drawing/2014/main" id="{B1888F61-CA24-4B37-6CC7-D887531DAAC5}"/>
              </a:ext>
            </a:extLst>
          </p:cNvPr>
          <p:cNvSpPr txBox="1"/>
          <p:nvPr/>
        </p:nvSpPr>
        <p:spPr>
          <a:xfrm>
            <a:off x="2621280" y="1228396"/>
            <a:ext cx="9000450" cy="5016758"/>
          </a:xfrm>
          <a:prstGeom prst="rect">
            <a:avLst/>
          </a:prstGeom>
          <a:noFill/>
        </p:spPr>
        <p:txBody>
          <a:bodyPr wrap="square" lIns="91440" tIns="45720" rIns="91440" bIns="45720" anchor="t">
            <a:spAutoFit/>
          </a:bodyPr>
          <a:lstStyle/>
          <a:p>
            <a:pPr marL="285750" indent="-285750">
              <a:buClr>
                <a:srgbClr val="FFC000"/>
              </a:buClr>
              <a:buSzPct val="150000"/>
              <a:buFont typeface="Arial" panose="020B0604020202020204" pitchFamily="34" charset="0"/>
              <a:buChar char="•"/>
              <a:defRPr/>
            </a:pPr>
            <a:r>
              <a:rPr lang="en-US" sz="2000" dirty="0">
                <a:solidFill>
                  <a:srgbClr val="545454"/>
                </a:solidFill>
                <a:latin typeface="Montserrat"/>
              </a:rPr>
              <a:t>The goal during this phase is to establish clear communication channels with bidders, ensure alignment of technical offers with the project's objectives, and discuss the open parts of the PPP contract. Discussions will focus on refining the initial bids from no more than the top three bidders.</a:t>
            </a:r>
            <a:endParaRPr lang="lv-LV" sz="2000" dirty="0">
              <a:solidFill>
                <a:srgbClr val="545454"/>
              </a:solidFill>
              <a:latin typeface="Montserrat"/>
            </a:endParaRPr>
          </a:p>
          <a:p>
            <a:pPr marL="285750" indent="-285750">
              <a:buClr>
                <a:srgbClr val="FFC000"/>
              </a:buClr>
              <a:buSzPct val="150000"/>
              <a:buFont typeface="Arial" panose="020B0604020202020204" pitchFamily="34" charset="0"/>
              <a:buChar char="•"/>
              <a:defRPr/>
            </a:pPr>
            <a:endParaRPr lang="en-US" sz="2000" dirty="0">
              <a:solidFill>
                <a:srgbClr val="545454"/>
              </a:solidFill>
              <a:latin typeface="Montserrat"/>
            </a:endParaRPr>
          </a:p>
          <a:p>
            <a:pPr marL="285750" indent="-285750">
              <a:buClr>
                <a:srgbClr val="FFC000"/>
              </a:buClr>
              <a:buSzPct val="150000"/>
              <a:buFont typeface="Arial" panose="020B0604020202020204" pitchFamily="34" charset="0"/>
              <a:buChar char="•"/>
              <a:defRPr/>
            </a:pPr>
            <a:r>
              <a:rPr lang="en-US" sz="2000" dirty="0">
                <a:solidFill>
                  <a:srgbClr val="545454"/>
                </a:solidFill>
                <a:latin typeface="Montserrat"/>
              </a:rPr>
              <a:t>Negotiations will mainly focus on technical, financial, and legal issues raised by the bidder. In parallel, LSR shall retain the right to propose its own topics for negotiation.</a:t>
            </a:r>
            <a:endParaRPr lang="lv-LV" sz="2000" dirty="0">
              <a:solidFill>
                <a:srgbClr val="545454"/>
              </a:solidFill>
              <a:latin typeface="Montserrat"/>
            </a:endParaRPr>
          </a:p>
          <a:p>
            <a:pPr marL="285750" indent="-285750">
              <a:buClr>
                <a:srgbClr val="FFC000"/>
              </a:buClr>
              <a:buSzPct val="150000"/>
              <a:buFont typeface="Arial" panose="020B0604020202020204" pitchFamily="34" charset="0"/>
              <a:buChar char="•"/>
              <a:defRPr/>
            </a:pPr>
            <a:endParaRPr lang="en-US" sz="2000" dirty="0">
              <a:solidFill>
                <a:srgbClr val="545454"/>
              </a:solidFill>
              <a:latin typeface="Montserrat"/>
            </a:endParaRPr>
          </a:p>
          <a:p>
            <a:pPr marL="285750" indent="-285750">
              <a:buClr>
                <a:srgbClr val="FFC000"/>
              </a:buClr>
              <a:buSzPct val="150000"/>
              <a:buFont typeface="Arial" panose="020B0604020202020204" pitchFamily="34" charset="0"/>
              <a:buChar char="•"/>
              <a:defRPr/>
            </a:pPr>
            <a:r>
              <a:rPr lang="en-US" sz="2000" dirty="0">
                <a:solidFill>
                  <a:srgbClr val="545454"/>
                </a:solidFill>
                <a:latin typeface="Montserrat"/>
              </a:rPr>
              <a:t>The primary focus will be on ensuring compliance with project requirements and standards. </a:t>
            </a:r>
            <a:endParaRPr lang="lv-LV" sz="2000" dirty="0">
              <a:solidFill>
                <a:srgbClr val="545454"/>
              </a:solidFill>
              <a:latin typeface="Montserrat"/>
            </a:endParaRPr>
          </a:p>
          <a:p>
            <a:pPr marL="285750" indent="-285750">
              <a:buClr>
                <a:srgbClr val="FFC000"/>
              </a:buClr>
              <a:buSzPct val="150000"/>
              <a:buFont typeface="Arial" panose="020B0604020202020204" pitchFamily="34" charset="0"/>
              <a:buChar char="•"/>
              <a:defRPr/>
            </a:pPr>
            <a:endParaRPr lang="en-US" sz="2000" dirty="0">
              <a:solidFill>
                <a:srgbClr val="545454"/>
              </a:solidFill>
              <a:latin typeface="Montserrat"/>
            </a:endParaRPr>
          </a:p>
          <a:p>
            <a:pPr marL="285750" indent="-285750">
              <a:buClr>
                <a:srgbClr val="FFC000"/>
              </a:buClr>
              <a:buSzPct val="150000"/>
              <a:buFont typeface="Arial" panose="020B0604020202020204" pitchFamily="34" charset="0"/>
              <a:buChar char="•"/>
              <a:defRPr/>
            </a:pPr>
            <a:r>
              <a:rPr lang="en-US" sz="2000" dirty="0">
                <a:solidFill>
                  <a:srgbClr val="545454"/>
                </a:solidFill>
                <a:latin typeface="Montserrat"/>
              </a:rPr>
              <a:t>The sections of the PPP agreement open for discussion will be clearly identified. </a:t>
            </a:r>
          </a:p>
          <a:p>
            <a:pPr marL="285750" marR="0" lvl="0" indent="-285750" algn="l" defTabSz="914400" rtl="0" eaLnBrk="1" fontAlgn="auto" latinLnBrk="0" hangingPunct="1">
              <a:lnSpc>
                <a:spcPct val="100000"/>
              </a:lnSpc>
              <a:spcBef>
                <a:spcPts val="0"/>
              </a:spcBef>
              <a:spcAft>
                <a:spcPts val="0"/>
              </a:spcAft>
              <a:buClr>
                <a:srgbClr val="FFC000"/>
              </a:buClr>
              <a:buSzPct val="150000"/>
              <a:buFont typeface="Arial" panose="020B0604020202020204" pitchFamily="34" charset="0"/>
              <a:buChar char="•"/>
              <a:tabLst/>
              <a:defRPr/>
            </a:pPr>
            <a:endParaRPr lang="en-GB" sz="2000" b="0" i="0" u="none" strike="noStrike" kern="1200" cap="none" spc="0" normalizeH="0" baseline="0" noProof="0" dirty="0">
              <a:ln>
                <a:noFill/>
              </a:ln>
              <a:solidFill>
                <a:srgbClr val="545454"/>
              </a:solidFill>
              <a:effectLst/>
              <a:highlight>
                <a:srgbClr val="FFFF00"/>
              </a:highlight>
              <a:uLnTx/>
              <a:uFillTx/>
              <a:latin typeface="Montserrat"/>
            </a:endParaRPr>
          </a:p>
        </p:txBody>
      </p:sp>
      <p:pic>
        <p:nvPicPr>
          <p:cNvPr id="6" name="Picture 5">
            <a:extLst>
              <a:ext uri="{FF2B5EF4-FFF2-40B4-BE49-F238E27FC236}">
                <a16:creationId xmlns:a16="http://schemas.microsoft.com/office/drawing/2014/main" id="{733C3BD1-D9D5-E2D7-33EA-D0C5A05F082A}"/>
              </a:ext>
            </a:extLst>
          </p:cNvPr>
          <p:cNvPicPr>
            <a:picLocks noChangeAspect="1"/>
          </p:cNvPicPr>
          <p:nvPr/>
        </p:nvPicPr>
        <p:blipFill>
          <a:blip r:embed="rId2"/>
          <a:stretch>
            <a:fillRect/>
          </a:stretch>
        </p:blipFill>
        <p:spPr>
          <a:xfrm>
            <a:off x="837581" y="1318256"/>
            <a:ext cx="1144556" cy="1499457"/>
          </a:xfrm>
          <a:prstGeom prst="rect">
            <a:avLst/>
          </a:prstGeom>
        </p:spPr>
      </p:pic>
    </p:spTree>
    <p:extLst>
      <p:ext uri="{BB962C8B-B14F-4D97-AF65-F5344CB8AC3E}">
        <p14:creationId xmlns:p14="http://schemas.microsoft.com/office/powerpoint/2010/main" val="408952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14E4-7C78-9849-4B4A-CBC070437AC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97CFC7B-4FE2-8B9B-412A-E8ED28FA569E}"/>
              </a:ext>
            </a:extLst>
          </p:cNvPr>
          <p:cNvGraphicFramePr>
            <a:graphicFrameLocks noGrp="1"/>
          </p:cNvGraphicFramePr>
          <p:nvPr>
            <p:extLst>
              <p:ext uri="{D42A27DB-BD31-4B8C-83A1-F6EECF244321}">
                <p14:modId xmlns:p14="http://schemas.microsoft.com/office/powerpoint/2010/main" val="3723126524"/>
              </p:ext>
            </p:extLst>
          </p:nvPr>
        </p:nvGraphicFramePr>
        <p:xfrm>
          <a:off x="2621280" y="1228394"/>
          <a:ext cx="9000448" cy="5016753"/>
        </p:xfrm>
        <a:graphic>
          <a:graphicData uri="http://schemas.openxmlformats.org/drawingml/2006/table">
            <a:tbl>
              <a:tblPr firstRow="1" bandRow="1">
                <a:tableStyleId>{5C22544A-7EE6-4342-B048-85BDC9FD1C3A}</a:tableStyleId>
              </a:tblPr>
              <a:tblGrid>
                <a:gridCol w="8141208">
                  <a:extLst>
                    <a:ext uri="{9D8B030D-6E8A-4147-A177-3AD203B41FA5}">
                      <a16:colId xmlns:a16="http://schemas.microsoft.com/office/drawing/2014/main" val="1774550892"/>
                    </a:ext>
                  </a:extLst>
                </a:gridCol>
                <a:gridCol w="859240">
                  <a:extLst>
                    <a:ext uri="{9D8B030D-6E8A-4147-A177-3AD203B41FA5}">
                      <a16:colId xmlns:a16="http://schemas.microsoft.com/office/drawing/2014/main" val="733001682"/>
                    </a:ext>
                  </a:extLst>
                </a:gridCol>
              </a:tblGrid>
              <a:tr h="557417">
                <a:tc>
                  <a:txBody>
                    <a:bodyPr/>
                    <a:lstStyle/>
                    <a:p>
                      <a:pPr marL="342900" indent="-342900">
                        <a:buClr>
                          <a:srgbClr val="FFC000"/>
                        </a:buClr>
                        <a:buSzPct val="150000"/>
                        <a:buFont typeface="Arial" panose="020B0604020202020204" pitchFamily="34" charset="0"/>
                        <a:buChar char="•"/>
                      </a:pPr>
                      <a:r>
                        <a:rPr lang="en-US" sz="2000" b="1" noProof="0" dirty="0">
                          <a:solidFill>
                            <a:srgbClr val="545454"/>
                          </a:solidFill>
                          <a:latin typeface="Montserrat" panose="00000500000000000000" pitchFamily="50" charset="-70"/>
                        </a:rPr>
                        <a:t>Project Description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noProof="0" dirty="0">
                          <a:solidFill>
                            <a:srgbClr val="545454"/>
                          </a:solidFill>
                          <a:latin typeface="Montserrat" panose="00000500000000000000" pitchFamily="50" charset="-70"/>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5758666"/>
                  </a:ext>
                </a:extLst>
              </a:tr>
              <a:tr h="557417">
                <a:tc>
                  <a:txBody>
                    <a:bodyPr/>
                    <a:lstStyle/>
                    <a:p>
                      <a:pPr marL="342900" indent="-342900">
                        <a:buClr>
                          <a:srgbClr val="FFC000"/>
                        </a:buClr>
                        <a:buSzPct val="150000"/>
                        <a:buFont typeface="Arial" panose="020B0604020202020204" pitchFamily="34" charset="0"/>
                        <a:buChar char="•"/>
                      </a:pPr>
                      <a:r>
                        <a:rPr lang="en-US" sz="2000" b="1" noProof="0" dirty="0">
                          <a:solidFill>
                            <a:srgbClr val="545454"/>
                          </a:solidFill>
                          <a:latin typeface="Montserrat" panose="00000500000000000000" pitchFamily="50" charset="-70"/>
                        </a:rPr>
                        <a:t>Technical Readiness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000" b="1" noProof="0" dirty="0">
                          <a:solidFill>
                            <a:srgbClr val="545454"/>
                          </a:solidFill>
                          <a:latin typeface="Montserrat" panose="00000500000000000000" pitchFamily="50" charset="-70"/>
                        </a:rPr>
                        <a:t>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4885001"/>
                  </a:ext>
                </a:extLst>
              </a:tr>
              <a:tr h="557417">
                <a:tc>
                  <a:txBody>
                    <a:bodyPr/>
                    <a:lstStyle/>
                    <a:p>
                      <a:pPr marL="342900" indent="-342900">
                        <a:buClr>
                          <a:srgbClr val="FFC000"/>
                        </a:buClr>
                        <a:buSzPct val="150000"/>
                        <a:buFont typeface="Arial" panose="020B0604020202020204" pitchFamily="34" charset="0"/>
                        <a:buChar char="•"/>
                      </a:pPr>
                      <a:r>
                        <a:rPr lang="lv-LV" sz="2000" b="1" noProof="0" dirty="0" err="1">
                          <a:solidFill>
                            <a:srgbClr val="545454"/>
                          </a:solidFill>
                          <a:latin typeface="Montserrat" panose="00000500000000000000" pitchFamily="50" charset="-70"/>
                        </a:rPr>
                        <a:t>Indicative</a:t>
                      </a:r>
                      <a:r>
                        <a:rPr lang="lv-LV" sz="2000" b="1" noProof="0" dirty="0">
                          <a:solidFill>
                            <a:srgbClr val="545454"/>
                          </a:solidFill>
                          <a:latin typeface="Montserrat" panose="00000500000000000000" pitchFamily="50" charset="-70"/>
                        </a:rPr>
                        <a:t> </a:t>
                      </a:r>
                      <a:r>
                        <a:rPr lang="en-US" sz="2000" b="1" noProof="0" dirty="0">
                          <a:solidFill>
                            <a:srgbClr val="545454"/>
                          </a:solidFill>
                          <a:latin typeface="Montserrat" panose="00000500000000000000" pitchFamily="50" charset="-70"/>
                        </a:rPr>
                        <a:t>Timeline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1" noProof="0" dirty="0">
                          <a:solidFill>
                            <a:srgbClr val="545454"/>
                          </a:solidFill>
                          <a:latin typeface="Montserrat" panose="00000500000000000000" pitchFamily="50" charset="-7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5061062"/>
                  </a:ext>
                </a:extLst>
              </a:tr>
              <a:tr h="557417">
                <a:tc>
                  <a:txBody>
                    <a:bodyPr/>
                    <a:lstStyle/>
                    <a:p>
                      <a:pPr marL="342900" indent="-342900">
                        <a:buClr>
                          <a:srgbClr val="FFC000"/>
                        </a:buClr>
                        <a:buSzPct val="150000"/>
                        <a:buFont typeface="Arial" panose="020B0604020202020204" pitchFamily="34" charset="0"/>
                        <a:buChar char="•"/>
                      </a:pPr>
                      <a:r>
                        <a:rPr lang="en-US" sz="2000" b="1" noProof="0" dirty="0">
                          <a:solidFill>
                            <a:srgbClr val="545454"/>
                          </a:solidFill>
                          <a:latin typeface="Montserrat" panose="00000500000000000000" pitchFamily="50" charset="-70"/>
                        </a:rPr>
                        <a:t>Indicative Awarding Process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1" noProof="0" dirty="0">
                          <a:solidFill>
                            <a:srgbClr val="545454"/>
                          </a:solidFill>
                          <a:latin typeface="Montserrat" panose="00000500000000000000" pitchFamily="50" charset="-7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8978616"/>
                  </a:ext>
                </a:extLst>
              </a:tr>
              <a:tr h="557417">
                <a:tc>
                  <a:txBody>
                    <a:bodyPr/>
                    <a:lstStyle/>
                    <a:p>
                      <a:pPr marL="342900" indent="-342900">
                        <a:buClr>
                          <a:srgbClr val="FFC000"/>
                        </a:buClr>
                        <a:buSzPct val="150000"/>
                        <a:buFont typeface="Arial" panose="020B0604020202020204" pitchFamily="34" charset="0"/>
                        <a:buChar char="•"/>
                      </a:pPr>
                      <a:r>
                        <a:rPr lang="en-US" sz="2000" b="1" noProof="0" dirty="0">
                          <a:solidFill>
                            <a:srgbClr val="545454"/>
                          </a:solidFill>
                          <a:latin typeface="Montserrat" panose="00000500000000000000" pitchFamily="50" charset="-70"/>
                        </a:rPr>
                        <a:t>Qualification Phase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1" noProof="0" dirty="0">
                          <a:solidFill>
                            <a:srgbClr val="545454"/>
                          </a:solidFill>
                          <a:latin typeface="Montserrat" panose="00000500000000000000" pitchFamily="50" charset="-70"/>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6021121"/>
                  </a:ext>
                </a:extLst>
              </a:tr>
              <a:tr h="557417">
                <a:tc>
                  <a:txBody>
                    <a:bodyPr/>
                    <a:lstStyle/>
                    <a:p>
                      <a:pPr marL="342900" indent="-342900">
                        <a:buClr>
                          <a:srgbClr val="FFC000"/>
                        </a:buClr>
                        <a:buSzPct val="150000"/>
                        <a:buFont typeface="Arial" panose="020B0604020202020204" pitchFamily="34" charset="0"/>
                        <a:buChar char="•"/>
                      </a:pPr>
                      <a:r>
                        <a:rPr lang="en-US" sz="2000" b="1" noProof="0" dirty="0">
                          <a:solidFill>
                            <a:srgbClr val="545454"/>
                          </a:solidFill>
                          <a:latin typeface="Montserrat" panose="00000500000000000000" pitchFamily="50" charset="-70"/>
                        </a:rPr>
                        <a:t>Awarding Phase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1" noProof="0" dirty="0">
                          <a:solidFill>
                            <a:srgbClr val="545454"/>
                          </a:solidFill>
                          <a:latin typeface="Montserrat" panose="00000500000000000000" pitchFamily="50" charset="-70"/>
                        </a:rPr>
                        <a:t>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7764200"/>
                  </a:ext>
                </a:extLst>
              </a:tr>
              <a:tr h="557417">
                <a:tc>
                  <a:txBody>
                    <a:bodyPr/>
                    <a:lstStyle/>
                    <a:p>
                      <a:pPr marL="342900" indent="-342900">
                        <a:buClr>
                          <a:srgbClr val="FFC000"/>
                        </a:buClr>
                        <a:buSzPct val="150000"/>
                        <a:buFont typeface="Arial" panose="020B0604020202020204" pitchFamily="34" charset="0"/>
                        <a:buChar char="•"/>
                      </a:pPr>
                      <a:r>
                        <a:rPr lang="en-US" sz="2000" b="1" noProof="0" dirty="0">
                          <a:solidFill>
                            <a:srgbClr val="545454"/>
                          </a:solidFill>
                          <a:latin typeface="Montserrat" panose="00000500000000000000" pitchFamily="50" charset="-70"/>
                        </a:rPr>
                        <a:t>Negotiations Phase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1" noProof="0" dirty="0">
                          <a:solidFill>
                            <a:srgbClr val="545454"/>
                          </a:solidFill>
                          <a:latin typeface="Montserrat" panose="00000500000000000000" pitchFamily="50" charset="-70"/>
                        </a:rPr>
                        <a:t>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7554079"/>
                  </a:ext>
                </a:extLst>
              </a:tr>
              <a:tr h="557417">
                <a:tc>
                  <a:txBody>
                    <a:bodyPr/>
                    <a:lstStyle/>
                    <a:p>
                      <a:pPr marL="342900" indent="-342900">
                        <a:buClr>
                          <a:srgbClr val="FFC000"/>
                        </a:buClr>
                        <a:buSzPct val="150000"/>
                        <a:buFont typeface="Arial" panose="020B0604020202020204" pitchFamily="34" charset="0"/>
                        <a:buChar char="•"/>
                      </a:pPr>
                      <a:r>
                        <a:rPr lang="en-US" sz="2000" b="1" noProof="0" dirty="0">
                          <a:solidFill>
                            <a:srgbClr val="545454"/>
                          </a:solidFill>
                          <a:latin typeface="Montserrat" panose="00000500000000000000" pitchFamily="50" charset="-70"/>
                        </a:rPr>
                        <a:t>Structure of the PPP Contract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1" noProof="0" dirty="0">
                          <a:solidFill>
                            <a:srgbClr val="545454"/>
                          </a:solidFill>
                          <a:latin typeface="Montserrat" panose="00000500000000000000" pitchFamily="50" charset="-70"/>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0173787"/>
                  </a:ext>
                </a:extLst>
              </a:tr>
              <a:tr h="557417">
                <a:tc>
                  <a:txBody>
                    <a:bodyPr/>
                    <a:lstStyle/>
                    <a:p>
                      <a:pPr marL="342900" indent="-342900">
                        <a:buClr>
                          <a:srgbClr val="FFC000"/>
                        </a:buClr>
                        <a:buSzPct val="150000"/>
                        <a:buFont typeface="Arial" panose="020B0604020202020204" pitchFamily="34" charset="0"/>
                        <a:buChar char="•"/>
                      </a:pPr>
                      <a:r>
                        <a:rPr lang="en-US" sz="2000" b="1" noProof="0" dirty="0">
                          <a:solidFill>
                            <a:srgbClr val="545454"/>
                          </a:solidFill>
                          <a:latin typeface="Montserrat" panose="00000500000000000000" pitchFamily="50" charset="-70"/>
                        </a:rPr>
                        <a:t>Q&amp;A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noProof="0" dirty="0">
                        <a:solidFill>
                          <a:srgbClr val="545454"/>
                        </a:solidFill>
                        <a:latin typeface="Montserrat" panose="00000500000000000000" pitchFamily="50" charset="-7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2557181"/>
                  </a:ext>
                </a:extLst>
              </a:tr>
            </a:tbl>
          </a:graphicData>
        </a:graphic>
      </p:graphicFrame>
      <p:pic>
        <p:nvPicPr>
          <p:cNvPr id="6" name="Picture 5">
            <a:extLst>
              <a:ext uri="{FF2B5EF4-FFF2-40B4-BE49-F238E27FC236}">
                <a16:creationId xmlns:a16="http://schemas.microsoft.com/office/drawing/2014/main" id="{AFA9E061-AE88-3E90-10FB-1F84B914F723}"/>
              </a:ext>
            </a:extLst>
          </p:cNvPr>
          <p:cNvPicPr>
            <a:picLocks noChangeAspect="1"/>
          </p:cNvPicPr>
          <p:nvPr/>
        </p:nvPicPr>
        <p:blipFill>
          <a:blip r:embed="rId2"/>
          <a:stretch>
            <a:fillRect/>
          </a:stretch>
        </p:blipFill>
        <p:spPr>
          <a:xfrm>
            <a:off x="837581" y="1318256"/>
            <a:ext cx="1144556" cy="1499457"/>
          </a:xfrm>
          <a:prstGeom prst="rect">
            <a:avLst/>
          </a:prstGeom>
        </p:spPr>
      </p:pic>
      <p:sp>
        <p:nvSpPr>
          <p:cNvPr id="8" name="TextBox 7">
            <a:extLst>
              <a:ext uri="{FF2B5EF4-FFF2-40B4-BE49-F238E27FC236}">
                <a16:creationId xmlns:a16="http://schemas.microsoft.com/office/drawing/2014/main" id="{5274F239-9F2D-C753-7592-4B2DB84D7691}"/>
              </a:ext>
            </a:extLst>
          </p:cNvPr>
          <p:cNvSpPr txBox="1"/>
          <p:nvPr/>
        </p:nvSpPr>
        <p:spPr>
          <a:xfrm>
            <a:off x="677333" y="338054"/>
            <a:ext cx="1083733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b="1" dirty="0" err="1">
                <a:solidFill>
                  <a:srgbClr val="545454"/>
                </a:solidFill>
                <a:latin typeface="Montserrat" pitchFamily="2" charset="77"/>
                <a:ea typeface="Helvetica Light" charset="0"/>
                <a:cs typeface="Helvetica Light" charset="0"/>
              </a:rPr>
              <a:t>Contents</a:t>
            </a:r>
            <a:endParaRPr lang="lv-LV" sz="2800" b="1" dirty="0">
              <a:solidFill>
                <a:srgbClr val="545454"/>
              </a:solidFill>
              <a:latin typeface="Montserrat" pitchFamily="2" charset="77"/>
              <a:ea typeface="Helvetica Light" charset="0"/>
              <a:cs typeface="Helvetica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cxnSp>
        <p:nvCxnSpPr>
          <p:cNvPr id="9" name="Straight Connector 27">
            <a:extLst>
              <a:ext uri="{FF2B5EF4-FFF2-40B4-BE49-F238E27FC236}">
                <a16:creationId xmlns:a16="http://schemas.microsoft.com/office/drawing/2014/main" id="{C139CEEE-987A-771D-9749-89A589FF383E}"/>
              </a:ext>
            </a:extLst>
          </p:cNvPr>
          <p:cNvCxnSpPr>
            <a:cxnSpLocks/>
          </p:cNvCxnSpPr>
          <p:nvPr/>
        </p:nvCxnSpPr>
        <p:spPr>
          <a:xfrm>
            <a:off x="519827" y="861273"/>
            <a:ext cx="11101902" cy="0"/>
          </a:xfrm>
          <a:prstGeom prst="line">
            <a:avLst/>
          </a:prstGeom>
          <a:ln w="254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929087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940D4-CB07-6720-2F63-86E059808F92}"/>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FA1B6863-87A5-07B7-197D-41F597D46B73}"/>
              </a:ext>
            </a:extLst>
          </p:cNvPr>
          <p:cNvSpPr txBox="1">
            <a:spLocks noGrp="1"/>
          </p:cNvSpPr>
          <p:nvPr>
            <p:ph type="sldNum" sz="quarter" idx="7"/>
          </p:nvPr>
        </p:nvSpPr>
        <p:spPr>
          <a:xfrm>
            <a:off x="14550306" y="6465079"/>
            <a:ext cx="257893" cy="112851"/>
          </a:xfrm>
          <a:prstGeom prst="rect">
            <a:avLst/>
          </a:prstGeom>
        </p:spPr>
        <p:txBody>
          <a:bodyPr vert="horz" wrap="square" lIns="0" tIns="12700" rIns="0" bIns="0" rtlCol="0">
            <a:spAutoFit/>
          </a:bodyPr>
          <a:lstStyle/>
          <a:p>
            <a:pPr marL="38100">
              <a:spcBef>
                <a:spcPts val="100"/>
              </a:spcBef>
            </a:pPr>
            <a:fld id="{81D60167-4931-47E6-BA6A-407CBD079E47}" type="slidenum">
              <a:rPr spc="-25" dirty="0"/>
              <a:pPr marL="38100">
                <a:spcBef>
                  <a:spcPts val="100"/>
                </a:spcBef>
              </a:pPr>
              <a:t>20</a:t>
            </a:fld>
            <a:endParaRPr spc="-25"/>
          </a:p>
        </p:txBody>
      </p:sp>
      <p:cxnSp>
        <p:nvCxnSpPr>
          <p:cNvPr id="4" name="Straight Connector 27">
            <a:extLst>
              <a:ext uri="{FF2B5EF4-FFF2-40B4-BE49-F238E27FC236}">
                <a16:creationId xmlns:a16="http://schemas.microsoft.com/office/drawing/2014/main" id="{37699E96-9170-38DA-8AC3-F0DD19A4DFB7}"/>
              </a:ext>
            </a:extLst>
          </p:cNvPr>
          <p:cNvCxnSpPr>
            <a:cxnSpLocks/>
          </p:cNvCxnSpPr>
          <p:nvPr/>
        </p:nvCxnSpPr>
        <p:spPr>
          <a:xfrm>
            <a:off x="519827" y="861273"/>
            <a:ext cx="11101902" cy="0"/>
          </a:xfrm>
          <a:prstGeom prst="line">
            <a:avLst/>
          </a:prstGeom>
          <a:noFill/>
          <a:ln w="25400" cap="flat" cmpd="sng" algn="ctr">
            <a:solidFill>
              <a:srgbClr val="FFC000"/>
            </a:solidFill>
            <a:prstDash val="solid"/>
            <a:miter lim="800000"/>
          </a:ln>
          <a:effectLst/>
        </p:spPr>
      </p:cxnSp>
      <p:sp>
        <p:nvSpPr>
          <p:cNvPr id="5" name="TextBox 4">
            <a:extLst>
              <a:ext uri="{FF2B5EF4-FFF2-40B4-BE49-F238E27FC236}">
                <a16:creationId xmlns:a16="http://schemas.microsoft.com/office/drawing/2014/main" id="{F0DD05D5-6F09-6A77-8FCD-7B544E915B0A}"/>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Structure</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of the PPP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Contract</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sp>
        <p:nvSpPr>
          <p:cNvPr id="3" name="TextBox 2">
            <a:extLst>
              <a:ext uri="{FF2B5EF4-FFF2-40B4-BE49-F238E27FC236}">
                <a16:creationId xmlns:a16="http://schemas.microsoft.com/office/drawing/2014/main" id="{E166C4F2-5497-33B9-3E8B-6A31DDB1C0FD}"/>
              </a:ext>
            </a:extLst>
          </p:cNvPr>
          <p:cNvSpPr txBox="1"/>
          <p:nvPr/>
        </p:nvSpPr>
        <p:spPr>
          <a:xfrm>
            <a:off x="2621280" y="1228396"/>
            <a:ext cx="9000450" cy="4801314"/>
          </a:xfrm>
          <a:prstGeom prst="rect">
            <a:avLst/>
          </a:prstGeom>
          <a:noFill/>
        </p:spPr>
        <p:txBody>
          <a:bodyPr wrap="square" lIns="91440" tIns="45720" rIns="91440" bIns="45720" anchor="t">
            <a:spAutoFit/>
          </a:bodyPr>
          <a:lstStyle/>
          <a:p>
            <a:r>
              <a:rPr lang="en-GB" sz="1600" b="1" dirty="0">
                <a:solidFill>
                  <a:srgbClr val="545454"/>
                </a:solidFill>
                <a:latin typeface="Montserrat"/>
                <a:ea typeface="Calibri"/>
                <a:cs typeface="Calibri"/>
              </a:rPr>
              <a:t>Main text of the Contract</a:t>
            </a:r>
            <a:endParaRPr lang="lv-LV" sz="1600" b="1" dirty="0">
              <a:solidFill>
                <a:srgbClr val="545454"/>
              </a:solidFill>
              <a:latin typeface="Montserrat"/>
              <a:ea typeface="Calibri"/>
              <a:cs typeface="Calibri"/>
            </a:endParaRPr>
          </a:p>
          <a:p>
            <a:endParaRPr lang="en-GB" sz="1600" b="1" dirty="0">
              <a:solidFill>
                <a:srgbClr val="545454"/>
              </a:solidFill>
              <a:latin typeface="Montserrat"/>
              <a:ea typeface="Calibri"/>
              <a:cs typeface="Calibri"/>
            </a:endParaRPr>
          </a:p>
          <a:p>
            <a:r>
              <a:rPr lang="en-GB" sz="1600" b="1" dirty="0">
                <a:solidFill>
                  <a:srgbClr val="545454"/>
                </a:solidFill>
                <a:latin typeface="Montserrat"/>
                <a:ea typeface="Calibri"/>
                <a:cs typeface="Calibri"/>
              </a:rPr>
              <a:t>Annexes:</a:t>
            </a:r>
          </a:p>
          <a:p>
            <a:pPr marL="342900" indent="-342900">
              <a:buAutoNum type="arabicPeriod"/>
            </a:pPr>
            <a:r>
              <a:rPr lang="en-GB" sz="1600" dirty="0">
                <a:solidFill>
                  <a:srgbClr val="545454"/>
                </a:solidFill>
                <a:latin typeface="Montserrat"/>
                <a:ea typeface="Calibri"/>
                <a:cs typeface="Calibri"/>
              </a:rPr>
              <a:t>Definitions</a:t>
            </a:r>
            <a:endParaRPr lang="lv-LV" sz="1600" dirty="0">
              <a:solidFill>
                <a:srgbClr val="545454"/>
              </a:solidFill>
              <a:latin typeface="Montserrat"/>
              <a:ea typeface="Calibri"/>
              <a:cs typeface="Calibri"/>
            </a:endParaRPr>
          </a:p>
          <a:p>
            <a:pPr marL="342900" indent="-342900">
              <a:buAutoNum type="arabicPeriod"/>
            </a:pPr>
            <a:endParaRPr lang="en-GB" sz="1600" dirty="0">
              <a:solidFill>
                <a:srgbClr val="545454"/>
              </a:solidFill>
              <a:latin typeface="Montserrat"/>
              <a:ea typeface="Calibri"/>
              <a:cs typeface="Calibri"/>
            </a:endParaRPr>
          </a:p>
          <a:p>
            <a:pPr marL="342900" indent="-342900">
              <a:buAutoNum type="arabicPeriod"/>
            </a:pPr>
            <a:r>
              <a:rPr lang="en-GB" sz="1600" dirty="0">
                <a:solidFill>
                  <a:srgbClr val="545454"/>
                </a:solidFill>
                <a:latin typeface="Montserrat"/>
                <a:ea typeface="Calibri"/>
                <a:cs typeface="Calibri"/>
              </a:rPr>
              <a:t>Payment Mechanism</a:t>
            </a:r>
            <a:br>
              <a:rPr lang="lv-LV" sz="1600" dirty="0">
                <a:solidFill>
                  <a:srgbClr val="545454"/>
                </a:solidFill>
                <a:latin typeface="Montserrat"/>
                <a:ea typeface="Calibri"/>
                <a:cs typeface="Calibri"/>
              </a:rPr>
            </a:br>
            <a:endParaRPr lang="en-GB" sz="1600" dirty="0">
              <a:solidFill>
                <a:srgbClr val="545454"/>
              </a:solidFill>
              <a:latin typeface="Montserrat"/>
              <a:ea typeface="Calibri"/>
              <a:cs typeface="Calibri"/>
            </a:endParaRPr>
          </a:p>
          <a:p>
            <a:pPr marL="342900" indent="-342900">
              <a:buAutoNum type="arabicPeriod"/>
            </a:pPr>
            <a:r>
              <a:rPr lang="lv-LV" sz="1600" dirty="0" err="1">
                <a:solidFill>
                  <a:srgbClr val="545454"/>
                </a:solidFill>
                <a:latin typeface="Montserrat"/>
                <a:ea typeface="Calibri"/>
                <a:cs typeface="Calibri"/>
              </a:rPr>
              <a:t>Financial</a:t>
            </a:r>
            <a:r>
              <a:rPr lang="lv-LV" sz="1600" dirty="0">
                <a:solidFill>
                  <a:srgbClr val="545454"/>
                </a:solidFill>
                <a:latin typeface="Montserrat"/>
                <a:ea typeface="Calibri"/>
                <a:cs typeface="Calibri"/>
              </a:rPr>
              <a:t> </a:t>
            </a:r>
            <a:r>
              <a:rPr lang="lv-LV" sz="1600" dirty="0" err="1">
                <a:solidFill>
                  <a:srgbClr val="545454"/>
                </a:solidFill>
                <a:latin typeface="Montserrat"/>
                <a:ea typeface="Calibri"/>
                <a:cs typeface="Calibri"/>
              </a:rPr>
              <a:t>Model</a:t>
            </a:r>
            <a:br>
              <a:rPr lang="lv-LV" sz="1600" dirty="0">
                <a:solidFill>
                  <a:srgbClr val="545454"/>
                </a:solidFill>
                <a:latin typeface="Montserrat"/>
                <a:ea typeface="Calibri"/>
                <a:cs typeface="Calibri"/>
              </a:rPr>
            </a:br>
            <a:endParaRPr lang="en-GB" sz="1600" dirty="0">
              <a:solidFill>
                <a:srgbClr val="545454"/>
              </a:solidFill>
              <a:latin typeface="Montserrat"/>
              <a:ea typeface="Calibri"/>
              <a:cs typeface="Calibri"/>
            </a:endParaRPr>
          </a:p>
          <a:p>
            <a:pPr marL="342900" indent="-342900">
              <a:buAutoNum type="arabicPeriod"/>
            </a:pPr>
            <a:r>
              <a:rPr lang="en-GB" sz="1600" dirty="0">
                <a:solidFill>
                  <a:srgbClr val="545454"/>
                </a:solidFill>
                <a:latin typeface="Montserrat"/>
                <a:ea typeface="Calibri"/>
                <a:cs typeface="Calibri"/>
              </a:rPr>
              <a:t>Technical Requirements for Design, Construction, Maintenance, and </a:t>
            </a:r>
            <a:r>
              <a:rPr lang="en-GB" sz="1600" dirty="0" err="1">
                <a:solidFill>
                  <a:srgbClr val="545454"/>
                </a:solidFill>
                <a:latin typeface="Montserrat"/>
                <a:ea typeface="Calibri"/>
                <a:cs typeface="Calibri"/>
              </a:rPr>
              <a:t>Handback</a:t>
            </a:r>
            <a:br>
              <a:rPr lang="lv-LV" sz="1600" dirty="0">
                <a:solidFill>
                  <a:srgbClr val="545454"/>
                </a:solidFill>
                <a:latin typeface="Montserrat"/>
                <a:ea typeface="Calibri"/>
                <a:cs typeface="Calibri"/>
              </a:rPr>
            </a:br>
            <a:endParaRPr lang="en-GB" sz="1600" dirty="0">
              <a:solidFill>
                <a:srgbClr val="545454"/>
              </a:solidFill>
              <a:latin typeface="Montserrat"/>
              <a:ea typeface="Calibri"/>
              <a:cs typeface="Calibri"/>
            </a:endParaRPr>
          </a:p>
          <a:p>
            <a:pPr marL="342900" indent="-342900">
              <a:buAutoNum type="arabicPeriod"/>
            </a:pPr>
            <a:r>
              <a:rPr lang="en-GB" sz="1600" dirty="0">
                <a:solidFill>
                  <a:srgbClr val="545454"/>
                </a:solidFill>
                <a:latin typeface="Montserrat"/>
                <a:ea typeface="Calibri"/>
                <a:cs typeface="Calibri"/>
              </a:rPr>
              <a:t>Compensation in Case of Early Termination</a:t>
            </a:r>
            <a:br>
              <a:rPr lang="lv-LV" sz="1600" dirty="0">
                <a:solidFill>
                  <a:srgbClr val="545454"/>
                </a:solidFill>
                <a:latin typeface="Montserrat"/>
                <a:ea typeface="Calibri"/>
                <a:cs typeface="Calibri"/>
              </a:rPr>
            </a:br>
            <a:endParaRPr lang="en-GB" sz="1600" dirty="0">
              <a:solidFill>
                <a:srgbClr val="545454"/>
              </a:solidFill>
              <a:latin typeface="Montserrat"/>
              <a:ea typeface="Calibri"/>
              <a:cs typeface="Calibri"/>
            </a:endParaRPr>
          </a:p>
          <a:p>
            <a:pPr marL="342900" indent="-342900">
              <a:buAutoNum type="arabicPeriod"/>
            </a:pPr>
            <a:r>
              <a:rPr lang="en-GB" sz="1600" dirty="0">
                <a:solidFill>
                  <a:srgbClr val="545454"/>
                </a:solidFill>
                <a:latin typeface="Montserrat"/>
                <a:ea typeface="Calibri"/>
                <a:cs typeface="Calibri"/>
              </a:rPr>
              <a:t>Consultation Committee</a:t>
            </a:r>
            <a:br>
              <a:rPr lang="lv-LV" sz="1600" dirty="0">
                <a:solidFill>
                  <a:srgbClr val="545454"/>
                </a:solidFill>
                <a:latin typeface="Montserrat"/>
                <a:ea typeface="Calibri"/>
                <a:cs typeface="Calibri"/>
              </a:rPr>
            </a:br>
            <a:endParaRPr lang="en-GB" sz="1600" dirty="0">
              <a:solidFill>
                <a:srgbClr val="545454"/>
              </a:solidFill>
              <a:latin typeface="Montserrat"/>
              <a:ea typeface="Calibri"/>
              <a:cs typeface="Calibri"/>
            </a:endParaRPr>
          </a:p>
          <a:p>
            <a:pPr marL="342900" indent="-342900">
              <a:buAutoNum type="arabicPeriod"/>
            </a:pPr>
            <a:r>
              <a:rPr lang="en-GB" sz="1600" dirty="0">
                <a:solidFill>
                  <a:srgbClr val="545454"/>
                </a:solidFill>
                <a:latin typeface="Montserrat"/>
                <a:ea typeface="Calibri"/>
                <a:cs typeface="Calibri"/>
              </a:rPr>
              <a:t>Approved Subcontractors</a:t>
            </a:r>
            <a:br>
              <a:rPr lang="lv-LV" sz="1600" dirty="0">
                <a:solidFill>
                  <a:srgbClr val="545454"/>
                </a:solidFill>
                <a:latin typeface="Montserrat"/>
                <a:ea typeface="Calibri"/>
                <a:cs typeface="Calibri"/>
              </a:rPr>
            </a:br>
            <a:endParaRPr lang="en-GB" sz="1600" dirty="0">
              <a:solidFill>
                <a:srgbClr val="545454"/>
              </a:solidFill>
              <a:latin typeface="Montserrat"/>
              <a:ea typeface="Calibri"/>
              <a:cs typeface="Calibri"/>
            </a:endParaRPr>
          </a:p>
          <a:p>
            <a:pPr marL="342900" indent="-342900">
              <a:buAutoNum type="arabicPeriod"/>
            </a:pPr>
            <a:r>
              <a:rPr lang="en-GB" sz="1600" dirty="0">
                <a:solidFill>
                  <a:srgbClr val="545454"/>
                </a:solidFill>
                <a:latin typeface="Montserrat"/>
                <a:ea typeface="Calibri"/>
                <a:cs typeface="Calibri"/>
              </a:rPr>
              <a:t>Other annexes as required</a:t>
            </a:r>
          </a:p>
          <a:p>
            <a:pPr marL="285750" marR="0" lvl="0" indent="-285750" algn="l" defTabSz="914400" rtl="0" eaLnBrk="1" fontAlgn="auto" latinLnBrk="0" hangingPunct="1">
              <a:lnSpc>
                <a:spcPct val="100000"/>
              </a:lnSpc>
              <a:spcBef>
                <a:spcPts val="0"/>
              </a:spcBef>
              <a:spcAft>
                <a:spcPts val="0"/>
              </a:spcAft>
              <a:buClr>
                <a:srgbClr val="FFC000"/>
              </a:buClr>
              <a:buSzPct val="150000"/>
              <a:buFont typeface="Arial" panose="020B0604020202020204" pitchFamily="34" charset="0"/>
              <a:buChar char="•"/>
              <a:tabLst/>
              <a:defRPr/>
            </a:pPr>
            <a:endParaRPr lang="en-GB" sz="1600" b="0" i="0" u="none" strike="noStrike" kern="1200" cap="none" spc="0" normalizeH="0" baseline="0" noProof="0" dirty="0">
              <a:ln>
                <a:noFill/>
              </a:ln>
              <a:solidFill>
                <a:srgbClr val="545454"/>
              </a:solidFill>
              <a:effectLst/>
              <a:highlight>
                <a:srgbClr val="FFFF00"/>
              </a:highlight>
              <a:uLnTx/>
              <a:uFillTx/>
              <a:latin typeface="Montserrat"/>
            </a:endParaRPr>
          </a:p>
        </p:txBody>
      </p:sp>
      <p:pic>
        <p:nvPicPr>
          <p:cNvPr id="6" name="Picture 5">
            <a:extLst>
              <a:ext uri="{FF2B5EF4-FFF2-40B4-BE49-F238E27FC236}">
                <a16:creationId xmlns:a16="http://schemas.microsoft.com/office/drawing/2014/main" id="{5A8056EA-74BF-A5DE-B9BF-F014D3BBCFD0}"/>
              </a:ext>
            </a:extLst>
          </p:cNvPr>
          <p:cNvPicPr>
            <a:picLocks noChangeAspect="1"/>
          </p:cNvPicPr>
          <p:nvPr/>
        </p:nvPicPr>
        <p:blipFill>
          <a:blip r:embed="rId2"/>
          <a:stretch>
            <a:fillRect/>
          </a:stretch>
        </p:blipFill>
        <p:spPr>
          <a:xfrm>
            <a:off x="837581" y="1318256"/>
            <a:ext cx="1144556" cy="1499457"/>
          </a:xfrm>
          <a:prstGeom prst="rect">
            <a:avLst/>
          </a:prstGeom>
        </p:spPr>
      </p:pic>
    </p:spTree>
    <p:extLst>
      <p:ext uri="{BB962C8B-B14F-4D97-AF65-F5344CB8AC3E}">
        <p14:creationId xmlns:p14="http://schemas.microsoft.com/office/powerpoint/2010/main" val="1141954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ECB21-E481-AB88-853D-A4C31AD75A23}"/>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4AA0A315-7A17-A8D1-6B1E-9D5B624C4203}"/>
              </a:ext>
            </a:extLst>
          </p:cNvPr>
          <p:cNvSpPr txBox="1">
            <a:spLocks noGrp="1"/>
          </p:cNvSpPr>
          <p:nvPr>
            <p:ph type="sldNum" sz="quarter" idx="7"/>
          </p:nvPr>
        </p:nvSpPr>
        <p:spPr>
          <a:xfrm>
            <a:off x="14550306" y="6465079"/>
            <a:ext cx="257893" cy="112851"/>
          </a:xfrm>
          <a:prstGeom prst="rect">
            <a:avLst/>
          </a:prstGeom>
        </p:spPr>
        <p:txBody>
          <a:bodyPr vert="horz" wrap="square" lIns="0" tIns="12700" rIns="0" bIns="0" rtlCol="0">
            <a:spAutoFit/>
          </a:bodyPr>
          <a:lstStyle/>
          <a:p>
            <a:pPr marL="38100">
              <a:spcBef>
                <a:spcPts val="100"/>
              </a:spcBef>
            </a:pPr>
            <a:fld id="{81D60167-4931-47E6-BA6A-407CBD079E47}" type="slidenum">
              <a:rPr spc="-25" dirty="0"/>
              <a:pPr marL="38100">
                <a:spcBef>
                  <a:spcPts val="100"/>
                </a:spcBef>
              </a:pPr>
              <a:t>21</a:t>
            </a:fld>
            <a:endParaRPr spc="-25"/>
          </a:p>
        </p:txBody>
      </p:sp>
      <p:cxnSp>
        <p:nvCxnSpPr>
          <p:cNvPr id="4" name="Straight Connector 27">
            <a:extLst>
              <a:ext uri="{FF2B5EF4-FFF2-40B4-BE49-F238E27FC236}">
                <a16:creationId xmlns:a16="http://schemas.microsoft.com/office/drawing/2014/main" id="{D2ED12B4-2EBB-9567-F5D6-A59F425B5FE5}"/>
              </a:ext>
            </a:extLst>
          </p:cNvPr>
          <p:cNvCxnSpPr>
            <a:cxnSpLocks/>
          </p:cNvCxnSpPr>
          <p:nvPr/>
        </p:nvCxnSpPr>
        <p:spPr>
          <a:xfrm>
            <a:off x="519827" y="861273"/>
            <a:ext cx="11101902" cy="0"/>
          </a:xfrm>
          <a:prstGeom prst="line">
            <a:avLst/>
          </a:prstGeom>
          <a:noFill/>
          <a:ln w="25400" cap="flat" cmpd="sng" algn="ctr">
            <a:solidFill>
              <a:srgbClr val="FFC000"/>
            </a:solidFill>
            <a:prstDash val="solid"/>
            <a:miter lim="800000"/>
          </a:ln>
          <a:effectLst/>
        </p:spPr>
      </p:cxnSp>
      <p:sp>
        <p:nvSpPr>
          <p:cNvPr id="5" name="TextBox 4">
            <a:extLst>
              <a:ext uri="{FF2B5EF4-FFF2-40B4-BE49-F238E27FC236}">
                <a16:creationId xmlns:a16="http://schemas.microsoft.com/office/drawing/2014/main" id="{DD61F91A-0B1D-0A1B-E85E-7271197DF4B4}"/>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Structure</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of the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Main</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Text</a:t>
            </a:r>
            <a:r>
              <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rPr>
              <a:t> of the PPP </a:t>
            </a:r>
            <a:r>
              <a:rPr kumimoji="0" lang="lv-LV" sz="2800" b="1" i="0" u="none" strike="noStrike" kern="1200" spc="0" normalizeH="0" noProof="0" dirty="0" err="1">
                <a:ln>
                  <a:noFill/>
                </a:ln>
                <a:solidFill>
                  <a:srgbClr val="545454"/>
                </a:solidFill>
                <a:effectLst/>
                <a:uLnTx/>
                <a:uFillTx/>
                <a:latin typeface="Montserrat" pitchFamily="2" charset="77"/>
                <a:ea typeface="Helvetica Light" charset="0"/>
                <a:cs typeface="Helvetica Light" charset="0"/>
              </a:rPr>
              <a:t>Contract</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pic>
        <p:nvPicPr>
          <p:cNvPr id="6" name="Picture 5">
            <a:extLst>
              <a:ext uri="{FF2B5EF4-FFF2-40B4-BE49-F238E27FC236}">
                <a16:creationId xmlns:a16="http://schemas.microsoft.com/office/drawing/2014/main" id="{81792FF6-D07A-34D7-C9C5-2E4A233D543D}"/>
              </a:ext>
            </a:extLst>
          </p:cNvPr>
          <p:cNvPicPr>
            <a:picLocks noChangeAspect="1"/>
          </p:cNvPicPr>
          <p:nvPr/>
        </p:nvPicPr>
        <p:blipFill>
          <a:blip r:embed="rId2"/>
          <a:stretch>
            <a:fillRect/>
          </a:stretch>
        </p:blipFill>
        <p:spPr>
          <a:xfrm>
            <a:off x="837581" y="1318256"/>
            <a:ext cx="1144556" cy="1499457"/>
          </a:xfrm>
          <a:prstGeom prst="rect">
            <a:avLst/>
          </a:prstGeom>
        </p:spPr>
      </p:pic>
      <p:graphicFrame>
        <p:nvGraphicFramePr>
          <p:cNvPr id="7" name="object 3">
            <a:extLst>
              <a:ext uri="{FF2B5EF4-FFF2-40B4-BE49-F238E27FC236}">
                <a16:creationId xmlns:a16="http://schemas.microsoft.com/office/drawing/2014/main" id="{024312A1-B5A2-17F0-246A-CB12C26AB497}"/>
              </a:ext>
            </a:extLst>
          </p:cNvPr>
          <p:cNvGraphicFramePr>
            <a:graphicFrameLocks noGrp="1"/>
          </p:cNvGraphicFramePr>
          <p:nvPr>
            <p:extLst>
              <p:ext uri="{D42A27DB-BD31-4B8C-83A1-F6EECF244321}">
                <p14:modId xmlns:p14="http://schemas.microsoft.com/office/powerpoint/2010/main" val="3121724257"/>
              </p:ext>
            </p:extLst>
          </p:nvPr>
        </p:nvGraphicFramePr>
        <p:xfrm>
          <a:off x="2621280" y="1220199"/>
          <a:ext cx="7977188" cy="4787446"/>
        </p:xfrm>
        <a:graphic>
          <a:graphicData uri="http://schemas.openxmlformats.org/drawingml/2006/table">
            <a:tbl>
              <a:tblPr firstRow="1" bandRow="1">
                <a:tableStyleId>{2D5ABB26-0587-4C30-8999-92F81FD0307C}</a:tableStyleId>
              </a:tblPr>
              <a:tblGrid>
                <a:gridCol w="7977188">
                  <a:extLst>
                    <a:ext uri="{9D8B030D-6E8A-4147-A177-3AD203B41FA5}">
                      <a16:colId xmlns:a16="http://schemas.microsoft.com/office/drawing/2014/main" val="20000"/>
                    </a:ext>
                  </a:extLst>
                </a:gridCol>
              </a:tblGrid>
              <a:tr h="0">
                <a:tc>
                  <a:txBody>
                    <a:bodyPr/>
                    <a:lstStyle/>
                    <a:p>
                      <a:pPr>
                        <a:lnSpc>
                          <a:spcPts val="1370"/>
                        </a:lnSpc>
                        <a:spcBef>
                          <a:spcPts val="30"/>
                        </a:spcBef>
                      </a:pPr>
                      <a:r>
                        <a:rPr lang="en-GB" sz="1600" b="1" dirty="0">
                          <a:solidFill>
                            <a:srgbClr val="545454"/>
                          </a:solidFill>
                          <a:latin typeface="Montserrat"/>
                          <a:cs typeface="+mn-cs"/>
                        </a:rPr>
                        <a:t>Content</a:t>
                      </a:r>
                      <a:r>
                        <a:rPr lang="en-GB" sz="1600" b="1" spc="-25" dirty="0">
                          <a:solidFill>
                            <a:srgbClr val="545454"/>
                          </a:solidFill>
                          <a:latin typeface="Montserrat"/>
                          <a:cs typeface="+mn-cs"/>
                        </a:rPr>
                        <a:t> </a:t>
                      </a:r>
                      <a:r>
                        <a:rPr lang="en-GB" sz="1600" b="1" dirty="0">
                          <a:solidFill>
                            <a:srgbClr val="545454"/>
                          </a:solidFill>
                          <a:latin typeface="Montserrat"/>
                          <a:cs typeface="+mn-cs"/>
                        </a:rPr>
                        <a:t>of</a:t>
                      </a:r>
                      <a:r>
                        <a:rPr lang="en-GB" sz="1600" b="1" spc="-20" dirty="0">
                          <a:solidFill>
                            <a:srgbClr val="545454"/>
                          </a:solidFill>
                          <a:latin typeface="Montserrat"/>
                          <a:cs typeface="+mn-cs"/>
                        </a:rPr>
                        <a:t> </a:t>
                      </a:r>
                      <a:r>
                        <a:rPr lang="en-GB" sz="1600" b="1" dirty="0">
                          <a:solidFill>
                            <a:srgbClr val="545454"/>
                          </a:solidFill>
                          <a:latin typeface="Montserrat"/>
                          <a:cs typeface="+mn-cs"/>
                        </a:rPr>
                        <a:t>the</a:t>
                      </a:r>
                      <a:r>
                        <a:rPr lang="en-GB" sz="1600" b="1" spc="-25" dirty="0">
                          <a:solidFill>
                            <a:srgbClr val="545454"/>
                          </a:solidFill>
                          <a:latin typeface="Montserrat"/>
                          <a:cs typeface="+mn-cs"/>
                        </a:rPr>
                        <a:t> </a:t>
                      </a:r>
                      <a:r>
                        <a:rPr lang="en-GB" sz="1600" b="1" spc="-10" dirty="0">
                          <a:solidFill>
                            <a:srgbClr val="545454"/>
                          </a:solidFill>
                          <a:latin typeface="Montserrat"/>
                          <a:cs typeface="+mn-cs"/>
                        </a:rPr>
                        <a:t>Contract</a:t>
                      </a:r>
                      <a:endParaRPr lang="en-GB" sz="1600" dirty="0">
                        <a:solidFill>
                          <a:srgbClr val="545454"/>
                        </a:solidFill>
                        <a:latin typeface="Montserrat"/>
                        <a:cs typeface="+mn-cs"/>
                      </a:endParaRPr>
                    </a:p>
                  </a:txBody>
                  <a:tcPr marL="0" marR="0" marT="3810" marB="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250368">
                <a:tc>
                  <a:txBody>
                    <a:bodyPr/>
                    <a:lstStyle/>
                    <a:p>
                      <a:pPr>
                        <a:lnSpc>
                          <a:spcPct val="100000"/>
                        </a:lnSpc>
                        <a:spcBef>
                          <a:spcPts val="475"/>
                        </a:spcBef>
                      </a:pPr>
                      <a:r>
                        <a:rPr lang="en-US" sz="1100" b="1" spc="-25" dirty="0">
                          <a:solidFill>
                            <a:srgbClr val="545454"/>
                          </a:solidFill>
                          <a:latin typeface="Montserrat"/>
                          <a:cs typeface="+mn-cs"/>
                        </a:rPr>
                        <a:t>1.</a:t>
                      </a:r>
                      <a:r>
                        <a:rPr lang="en-US" sz="1100" b="1" dirty="0">
                          <a:solidFill>
                            <a:srgbClr val="545454"/>
                          </a:solidFill>
                          <a:latin typeface="Montserrat"/>
                          <a:cs typeface="+mn-cs"/>
                        </a:rPr>
                        <a:t>	Contractual</a:t>
                      </a:r>
                      <a:r>
                        <a:rPr lang="en-US" sz="1100" b="1" spc="-75" dirty="0">
                          <a:solidFill>
                            <a:srgbClr val="545454"/>
                          </a:solidFill>
                          <a:latin typeface="Montserrat"/>
                          <a:cs typeface="+mn-cs"/>
                        </a:rPr>
                        <a:t> </a:t>
                      </a:r>
                      <a:r>
                        <a:rPr lang="en-US" sz="1100" b="1" dirty="0">
                          <a:solidFill>
                            <a:srgbClr val="545454"/>
                          </a:solidFill>
                          <a:latin typeface="Montserrat"/>
                          <a:cs typeface="+mn-cs"/>
                        </a:rPr>
                        <a:t>Rules</a:t>
                      </a:r>
                      <a:r>
                        <a:rPr lang="en-US" sz="1100" b="1" spc="-60" dirty="0">
                          <a:solidFill>
                            <a:srgbClr val="545454"/>
                          </a:solidFill>
                          <a:latin typeface="Montserrat"/>
                          <a:cs typeface="+mn-cs"/>
                        </a:rPr>
                        <a:t> </a:t>
                      </a:r>
                      <a:r>
                        <a:rPr lang="en-US" sz="1100" b="1" dirty="0">
                          <a:solidFill>
                            <a:srgbClr val="545454"/>
                          </a:solidFill>
                          <a:latin typeface="Montserrat"/>
                          <a:cs typeface="+mn-cs"/>
                        </a:rPr>
                        <a:t>on</a:t>
                      </a:r>
                      <a:r>
                        <a:rPr lang="en-US" sz="1100" b="1" spc="-65" dirty="0">
                          <a:solidFill>
                            <a:srgbClr val="545454"/>
                          </a:solidFill>
                          <a:latin typeface="Montserrat"/>
                          <a:cs typeface="+mn-cs"/>
                        </a:rPr>
                        <a:t> </a:t>
                      </a:r>
                      <a:r>
                        <a:rPr lang="en-US" sz="1100" b="1" dirty="0">
                          <a:solidFill>
                            <a:srgbClr val="545454"/>
                          </a:solidFill>
                          <a:latin typeface="Montserrat"/>
                          <a:cs typeface="+mn-cs"/>
                        </a:rPr>
                        <a:t>interpretation,</a:t>
                      </a:r>
                      <a:r>
                        <a:rPr lang="en-US" sz="1100" b="1" spc="-65" dirty="0">
                          <a:solidFill>
                            <a:srgbClr val="545454"/>
                          </a:solidFill>
                          <a:latin typeface="Montserrat"/>
                          <a:cs typeface="+mn-cs"/>
                        </a:rPr>
                        <a:t> </a:t>
                      </a:r>
                      <a:r>
                        <a:rPr lang="en-US" sz="1100" b="1" dirty="0">
                          <a:solidFill>
                            <a:srgbClr val="545454"/>
                          </a:solidFill>
                          <a:latin typeface="Montserrat"/>
                          <a:cs typeface="+mn-cs"/>
                        </a:rPr>
                        <a:t>application,</a:t>
                      </a:r>
                      <a:r>
                        <a:rPr lang="en-US" sz="1100" b="1" spc="-35" dirty="0">
                          <a:solidFill>
                            <a:srgbClr val="545454"/>
                          </a:solidFill>
                          <a:latin typeface="Montserrat"/>
                          <a:cs typeface="+mn-cs"/>
                        </a:rPr>
                        <a:t> </a:t>
                      </a:r>
                      <a:r>
                        <a:rPr lang="en-US" sz="1100" b="1" dirty="0">
                          <a:solidFill>
                            <a:srgbClr val="545454"/>
                          </a:solidFill>
                          <a:latin typeface="Montserrat"/>
                          <a:cs typeface="+mn-cs"/>
                        </a:rPr>
                        <a:t>adjudication</a:t>
                      </a:r>
                      <a:r>
                        <a:rPr lang="en-US" sz="1100" b="1" spc="-45" dirty="0">
                          <a:solidFill>
                            <a:srgbClr val="545454"/>
                          </a:solidFill>
                          <a:latin typeface="Montserrat"/>
                          <a:cs typeface="+mn-cs"/>
                        </a:rPr>
                        <a:t> </a:t>
                      </a:r>
                      <a:r>
                        <a:rPr lang="en-US" sz="1100" b="1" dirty="0">
                          <a:solidFill>
                            <a:srgbClr val="545454"/>
                          </a:solidFill>
                          <a:latin typeface="Montserrat"/>
                          <a:cs typeface="+mn-cs"/>
                        </a:rPr>
                        <a:t>and</a:t>
                      </a:r>
                      <a:r>
                        <a:rPr lang="en-US" sz="1100" b="1" spc="-50" dirty="0">
                          <a:solidFill>
                            <a:srgbClr val="545454"/>
                          </a:solidFill>
                          <a:latin typeface="Montserrat"/>
                          <a:cs typeface="+mn-cs"/>
                        </a:rPr>
                        <a:t> </a:t>
                      </a:r>
                      <a:r>
                        <a:rPr lang="en-US" sz="1100" b="1" spc="-10" dirty="0">
                          <a:solidFill>
                            <a:srgbClr val="545454"/>
                          </a:solidFill>
                          <a:latin typeface="Montserrat"/>
                          <a:cs typeface="+mn-cs"/>
                        </a:rPr>
                        <a:t>enforcement</a:t>
                      </a:r>
                      <a:endParaRPr lang="en-US" sz="1100" dirty="0">
                        <a:solidFill>
                          <a:srgbClr val="545454"/>
                        </a:solidFill>
                        <a:latin typeface="Montserrat"/>
                        <a:cs typeface="+mn-cs"/>
                      </a:endParaRPr>
                    </a:p>
                  </a:txBody>
                  <a:tcPr marL="0" marR="0" marT="60325" marB="0">
                    <a:solidFill>
                      <a:srgbClr val="FFBD1E"/>
                    </a:solidFill>
                  </a:tcPr>
                </a:tc>
                <a:extLst>
                  <a:ext uri="{0D108BD9-81ED-4DB2-BD59-A6C34878D82A}">
                    <a16:rowId xmlns:a16="http://schemas.microsoft.com/office/drawing/2014/main" val="10001"/>
                  </a:ext>
                </a:extLst>
              </a:tr>
              <a:tr h="217186">
                <a:tc>
                  <a:txBody>
                    <a:bodyPr/>
                    <a:lstStyle/>
                    <a:p>
                      <a:pPr>
                        <a:lnSpc>
                          <a:spcPct val="100000"/>
                        </a:lnSpc>
                        <a:spcBef>
                          <a:spcPts val="280"/>
                        </a:spcBef>
                      </a:pPr>
                      <a:r>
                        <a:rPr lang="en-US" sz="1100" b="1" spc="-25">
                          <a:solidFill>
                            <a:srgbClr val="545454"/>
                          </a:solidFill>
                          <a:latin typeface="Montserrat"/>
                          <a:cs typeface="+mn-cs"/>
                        </a:rPr>
                        <a:t>2. </a:t>
                      </a:r>
                      <a:r>
                        <a:rPr lang="en-US" sz="1100" b="1">
                          <a:solidFill>
                            <a:srgbClr val="545454"/>
                          </a:solidFill>
                          <a:latin typeface="Montserrat"/>
                          <a:cs typeface="+mn-cs"/>
                        </a:rPr>
                        <a:t>	Subject</a:t>
                      </a:r>
                      <a:r>
                        <a:rPr lang="en-US" sz="1100" b="1" spc="-45">
                          <a:solidFill>
                            <a:srgbClr val="545454"/>
                          </a:solidFill>
                          <a:latin typeface="Montserrat"/>
                          <a:cs typeface="+mn-cs"/>
                        </a:rPr>
                        <a:t> </a:t>
                      </a:r>
                      <a:r>
                        <a:rPr lang="en-US" sz="1100" b="1" spc="-10">
                          <a:solidFill>
                            <a:srgbClr val="545454"/>
                          </a:solidFill>
                          <a:latin typeface="Montserrat"/>
                          <a:cs typeface="+mn-cs"/>
                        </a:rPr>
                        <a:t>Matter</a:t>
                      </a:r>
                      <a:endParaRPr lang="en-US" sz="1100">
                        <a:solidFill>
                          <a:srgbClr val="545454"/>
                        </a:solidFill>
                        <a:latin typeface="Montserrat"/>
                        <a:cs typeface="+mn-cs"/>
                      </a:endParaRPr>
                    </a:p>
                  </a:txBody>
                  <a:tcPr marL="0" marR="0" marT="35560" marB="0">
                    <a:solidFill>
                      <a:srgbClr val="FFBD1E"/>
                    </a:solidFill>
                  </a:tcPr>
                </a:tc>
                <a:extLst>
                  <a:ext uri="{0D108BD9-81ED-4DB2-BD59-A6C34878D82A}">
                    <a16:rowId xmlns:a16="http://schemas.microsoft.com/office/drawing/2014/main" val="10002"/>
                  </a:ext>
                </a:extLst>
              </a:tr>
              <a:tr h="222012">
                <a:tc>
                  <a:txBody>
                    <a:bodyPr/>
                    <a:lstStyle/>
                    <a:p>
                      <a:pPr>
                        <a:lnSpc>
                          <a:spcPct val="100000"/>
                        </a:lnSpc>
                        <a:spcBef>
                          <a:spcPts val="200"/>
                        </a:spcBef>
                      </a:pPr>
                      <a:r>
                        <a:rPr lang="en-US" sz="1100" b="1" spc="-25" dirty="0">
                          <a:solidFill>
                            <a:srgbClr val="545454"/>
                          </a:solidFill>
                          <a:latin typeface="Montserrat"/>
                          <a:cs typeface="+mn-cs"/>
                        </a:rPr>
                        <a:t>3.</a:t>
                      </a:r>
                      <a:r>
                        <a:rPr lang="en-US" sz="1100" b="1" dirty="0">
                          <a:solidFill>
                            <a:srgbClr val="545454"/>
                          </a:solidFill>
                          <a:latin typeface="Montserrat"/>
                          <a:cs typeface="+mn-cs"/>
                        </a:rPr>
                        <a:t>	Payments</a:t>
                      </a:r>
                      <a:r>
                        <a:rPr lang="en-US" sz="1100" b="1" spc="-60" dirty="0">
                          <a:solidFill>
                            <a:srgbClr val="545454"/>
                          </a:solidFill>
                          <a:latin typeface="Montserrat"/>
                          <a:cs typeface="+mn-cs"/>
                        </a:rPr>
                        <a:t> </a:t>
                      </a:r>
                      <a:r>
                        <a:rPr lang="en-US" sz="1100" b="1" dirty="0">
                          <a:solidFill>
                            <a:srgbClr val="545454"/>
                          </a:solidFill>
                          <a:latin typeface="Montserrat"/>
                          <a:cs typeface="+mn-cs"/>
                        </a:rPr>
                        <a:t>in</a:t>
                      </a:r>
                      <a:r>
                        <a:rPr lang="en-US" sz="1100" b="1" spc="-35" dirty="0">
                          <a:solidFill>
                            <a:srgbClr val="545454"/>
                          </a:solidFill>
                          <a:latin typeface="Montserrat"/>
                          <a:cs typeface="+mn-cs"/>
                        </a:rPr>
                        <a:t> G</a:t>
                      </a:r>
                      <a:r>
                        <a:rPr lang="en-US" sz="1100" b="1" spc="-10" dirty="0">
                          <a:solidFill>
                            <a:srgbClr val="545454"/>
                          </a:solidFill>
                          <a:latin typeface="Montserrat"/>
                          <a:cs typeface="+mn-cs"/>
                        </a:rPr>
                        <a:t>eneral</a:t>
                      </a:r>
                      <a:endParaRPr lang="en-US" sz="1100" dirty="0">
                        <a:solidFill>
                          <a:srgbClr val="545454"/>
                        </a:solidFill>
                        <a:latin typeface="Montserrat" panose="00000500000000000000" pitchFamily="2" charset="0"/>
                        <a:cs typeface="+mn-cs"/>
                      </a:endParaRPr>
                    </a:p>
                  </a:txBody>
                  <a:tcPr marL="0" marR="0" marT="25400" marB="0">
                    <a:solidFill>
                      <a:srgbClr val="FFBD1E"/>
                    </a:solidFill>
                  </a:tcPr>
                </a:tc>
                <a:extLst>
                  <a:ext uri="{0D108BD9-81ED-4DB2-BD59-A6C34878D82A}">
                    <a16:rowId xmlns:a16="http://schemas.microsoft.com/office/drawing/2014/main" val="10003"/>
                  </a:ext>
                </a:extLst>
              </a:tr>
              <a:tr h="201501">
                <a:tc>
                  <a:txBody>
                    <a:bodyPr/>
                    <a:lstStyle/>
                    <a:p>
                      <a:pPr>
                        <a:lnSpc>
                          <a:spcPct val="100000"/>
                        </a:lnSpc>
                        <a:spcBef>
                          <a:spcPts val="190"/>
                        </a:spcBef>
                      </a:pPr>
                      <a:r>
                        <a:rPr lang="en-US" sz="1100" spc="-25" dirty="0">
                          <a:solidFill>
                            <a:srgbClr val="545454"/>
                          </a:solidFill>
                          <a:latin typeface="Montserrat"/>
                          <a:cs typeface="+mn-cs"/>
                        </a:rPr>
                        <a:t>4. </a:t>
                      </a:r>
                      <a:r>
                        <a:rPr lang="en-US" sz="1100" dirty="0">
                          <a:solidFill>
                            <a:srgbClr val="545454"/>
                          </a:solidFill>
                          <a:latin typeface="Montserrat"/>
                          <a:cs typeface="+mn-cs"/>
                        </a:rPr>
                        <a:t>	Availability</a:t>
                      </a:r>
                      <a:r>
                        <a:rPr lang="en-US" sz="1100" spc="-30" dirty="0">
                          <a:solidFill>
                            <a:srgbClr val="545454"/>
                          </a:solidFill>
                          <a:latin typeface="Montserrat"/>
                          <a:cs typeface="+mn-cs"/>
                        </a:rPr>
                        <a:t> P</a:t>
                      </a:r>
                      <a:r>
                        <a:rPr lang="en-US" sz="1100" spc="-10" dirty="0">
                          <a:solidFill>
                            <a:srgbClr val="545454"/>
                          </a:solidFill>
                          <a:latin typeface="Montserrat"/>
                          <a:cs typeface="+mn-cs"/>
                        </a:rPr>
                        <a:t>ayment</a:t>
                      </a:r>
                      <a:endParaRPr lang="en-US" sz="1100" dirty="0">
                        <a:solidFill>
                          <a:srgbClr val="545454"/>
                        </a:solidFill>
                        <a:latin typeface="Montserrat" panose="00000500000000000000" pitchFamily="2" charset="0"/>
                        <a:cs typeface="+mn-cs"/>
                      </a:endParaRPr>
                    </a:p>
                  </a:txBody>
                  <a:tcPr marL="0" marR="0" marT="24130" marB="0"/>
                </a:tc>
                <a:extLst>
                  <a:ext uri="{0D108BD9-81ED-4DB2-BD59-A6C34878D82A}">
                    <a16:rowId xmlns:a16="http://schemas.microsoft.com/office/drawing/2014/main" val="10004"/>
                  </a:ext>
                </a:extLst>
              </a:tr>
              <a:tr h="194863">
                <a:tc>
                  <a:txBody>
                    <a:bodyPr/>
                    <a:lstStyle/>
                    <a:p>
                      <a:pPr>
                        <a:lnSpc>
                          <a:spcPct val="100000"/>
                        </a:lnSpc>
                        <a:spcBef>
                          <a:spcPts val="160"/>
                        </a:spcBef>
                      </a:pPr>
                      <a:r>
                        <a:rPr lang="en-US" sz="1100" spc="-25">
                          <a:solidFill>
                            <a:srgbClr val="545454"/>
                          </a:solidFill>
                          <a:latin typeface="Montserrat"/>
                          <a:cs typeface="+mn-cs"/>
                        </a:rPr>
                        <a:t>5. </a:t>
                      </a:r>
                      <a:r>
                        <a:rPr lang="en-US" sz="1100">
                          <a:solidFill>
                            <a:srgbClr val="545454"/>
                          </a:solidFill>
                          <a:latin typeface="Montserrat"/>
                          <a:cs typeface="+mn-cs"/>
                        </a:rPr>
                        <a:t>	</a:t>
                      </a:r>
                      <a:r>
                        <a:rPr lang="en-US" sz="1100" spc="-10">
                          <a:solidFill>
                            <a:srgbClr val="545454"/>
                          </a:solidFill>
                          <a:latin typeface="Montserrat"/>
                          <a:cs typeface="+mn-cs"/>
                        </a:rPr>
                        <a:t>Invoicing</a:t>
                      </a:r>
                      <a:endParaRPr lang="en-US" sz="1100">
                        <a:solidFill>
                          <a:srgbClr val="545454"/>
                        </a:solidFill>
                        <a:latin typeface="Montserrat"/>
                        <a:cs typeface="+mn-cs"/>
                      </a:endParaRPr>
                    </a:p>
                  </a:txBody>
                  <a:tcPr marL="0" marR="0" marT="20320" marB="0"/>
                </a:tc>
                <a:extLst>
                  <a:ext uri="{0D108BD9-81ED-4DB2-BD59-A6C34878D82A}">
                    <a16:rowId xmlns:a16="http://schemas.microsoft.com/office/drawing/2014/main" val="10005"/>
                  </a:ext>
                </a:extLst>
              </a:tr>
              <a:tr h="182799">
                <a:tc>
                  <a:txBody>
                    <a:bodyPr/>
                    <a:lstStyle/>
                    <a:p>
                      <a:pPr>
                        <a:lnSpc>
                          <a:spcPct val="100000"/>
                        </a:lnSpc>
                        <a:spcBef>
                          <a:spcPts val="85"/>
                        </a:spcBef>
                      </a:pPr>
                      <a:r>
                        <a:rPr lang="en-US" sz="1100" b="1" spc="-25" dirty="0">
                          <a:solidFill>
                            <a:srgbClr val="545454"/>
                          </a:solidFill>
                          <a:latin typeface="Montserrat"/>
                          <a:cs typeface="+mn-cs"/>
                        </a:rPr>
                        <a:t>6.</a:t>
                      </a:r>
                      <a:r>
                        <a:rPr lang="en-US" sz="1100" b="1" dirty="0">
                          <a:solidFill>
                            <a:srgbClr val="545454"/>
                          </a:solidFill>
                          <a:latin typeface="Montserrat"/>
                          <a:cs typeface="+mn-cs"/>
                        </a:rPr>
                        <a:t>	</a:t>
                      </a:r>
                      <a:r>
                        <a:rPr lang="en-US" sz="1100" b="1" spc="-20" dirty="0">
                          <a:solidFill>
                            <a:srgbClr val="545454"/>
                          </a:solidFill>
                          <a:latin typeface="Montserrat"/>
                          <a:cs typeface="+mn-cs"/>
                        </a:rPr>
                        <a:t>Term</a:t>
                      </a:r>
                      <a:endParaRPr lang="en-US" sz="1100" dirty="0">
                        <a:solidFill>
                          <a:srgbClr val="545454"/>
                        </a:solidFill>
                        <a:latin typeface="Montserrat"/>
                        <a:cs typeface="+mn-cs"/>
                      </a:endParaRPr>
                    </a:p>
                  </a:txBody>
                  <a:tcPr marL="0" marR="0" marT="10795" marB="0">
                    <a:solidFill>
                      <a:srgbClr val="FFC000"/>
                    </a:solidFill>
                  </a:tcPr>
                </a:tc>
                <a:extLst>
                  <a:ext uri="{0D108BD9-81ED-4DB2-BD59-A6C34878D82A}">
                    <a16:rowId xmlns:a16="http://schemas.microsoft.com/office/drawing/2014/main" val="10006"/>
                  </a:ext>
                </a:extLst>
              </a:tr>
              <a:tr h="188228">
                <a:tc>
                  <a:txBody>
                    <a:bodyPr/>
                    <a:lstStyle/>
                    <a:p>
                      <a:pPr>
                        <a:lnSpc>
                          <a:spcPct val="100000"/>
                        </a:lnSpc>
                        <a:spcBef>
                          <a:spcPts val="110"/>
                        </a:spcBef>
                      </a:pPr>
                      <a:r>
                        <a:rPr lang="en-US" sz="1100" b="1" spc="-25" dirty="0">
                          <a:solidFill>
                            <a:srgbClr val="545454"/>
                          </a:solidFill>
                          <a:latin typeface="Montserrat"/>
                          <a:cs typeface="+mn-cs"/>
                        </a:rPr>
                        <a:t>7.</a:t>
                      </a:r>
                      <a:r>
                        <a:rPr lang="en-US" sz="1100" b="1" dirty="0">
                          <a:solidFill>
                            <a:srgbClr val="545454"/>
                          </a:solidFill>
                          <a:latin typeface="Montserrat"/>
                          <a:cs typeface="+mn-cs"/>
                        </a:rPr>
                        <a:t>	Amendments</a:t>
                      </a:r>
                      <a:r>
                        <a:rPr lang="en-US" sz="1100" b="1" spc="-40" dirty="0">
                          <a:solidFill>
                            <a:srgbClr val="545454"/>
                          </a:solidFill>
                          <a:latin typeface="Montserrat"/>
                          <a:cs typeface="+mn-cs"/>
                        </a:rPr>
                        <a:t> </a:t>
                      </a:r>
                      <a:r>
                        <a:rPr lang="en-US" sz="1100" b="1" dirty="0">
                          <a:solidFill>
                            <a:srgbClr val="545454"/>
                          </a:solidFill>
                          <a:latin typeface="Montserrat"/>
                          <a:cs typeface="+mn-cs"/>
                        </a:rPr>
                        <a:t>to</a:t>
                      </a:r>
                      <a:r>
                        <a:rPr lang="en-US" sz="1100" b="1" spc="-30" dirty="0">
                          <a:solidFill>
                            <a:srgbClr val="545454"/>
                          </a:solidFill>
                          <a:latin typeface="Montserrat"/>
                          <a:cs typeface="+mn-cs"/>
                        </a:rPr>
                        <a:t> </a:t>
                      </a:r>
                      <a:r>
                        <a:rPr lang="en-US" sz="1100" b="1" dirty="0">
                          <a:solidFill>
                            <a:srgbClr val="545454"/>
                          </a:solidFill>
                          <a:latin typeface="Montserrat"/>
                          <a:cs typeface="+mn-cs"/>
                        </a:rPr>
                        <a:t>the</a:t>
                      </a:r>
                      <a:r>
                        <a:rPr lang="en-US" sz="1100" b="1" spc="-35" dirty="0">
                          <a:solidFill>
                            <a:srgbClr val="545454"/>
                          </a:solidFill>
                          <a:latin typeface="Montserrat"/>
                          <a:cs typeface="+mn-cs"/>
                        </a:rPr>
                        <a:t> </a:t>
                      </a:r>
                      <a:r>
                        <a:rPr lang="en-US" sz="1100" b="1" spc="-10" dirty="0">
                          <a:solidFill>
                            <a:srgbClr val="545454"/>
                          </a:solidFill>
                          <a:latin typeface="Montserrat"/>
                          <a:cs typeface="+mn-cs"/>
                        </a:rPr>
                        <a:t>Contract</a:t>
                      </a:r>
                      <a:endParaRPr lang="en-US" sz="1100" dirty="0">
                        <a:solidFill>
                          <a:srgbClr val="545454"/>
                        </a:solidFill>
                        <a:latin typeface="Montserrat"/>
                        <a:cs typeface="+mn-cs"/>
                      </a:endParaRPr>
                    </a:p>
                  </a:txBody>
                  <a:tcPr marL="0" marR="0" marT="13970" marB="0">
                    <a:solidFill>
                      <a:srgbClr val="FFC000"/>
                    </a:solidFill>
                  </a:tcPr>
                </a:tc>
                <a:extLst>
                  <a:ext uri="{0D108BD9-81ED-4DB2-BD59-A6C34878D82A}">
                    <a16:rowId xmlns:a16="http://schemas.microsoft.com/office/drawing/2014/main" val="10007"/>
                  </a:ext>
                </a:extLst>
              </a:tr>
              <a:tr h="190038">
                <a:tc>
                  <a:txBody>
                    <a:bodyPr/>
                    <a:lstStyle/>
                    <a:p>
                      <a:pPr>
                        <a:lnSpc>
                          <a:spcPct val="100000"/>
                        </a:lnSpc>
                        <a:spcBef>
                          <a:spcPts val="125"/>
                        </a:spcBef>
                      </a:pPr>
                      <a:r>
                        <a:rPr lang="en-US" sz="1100" spc="-25" dirty="0">
                          <a:solidFill>
                            <a:srgbClr val="545454"/>
                          </a:solidFill>
                          <a:latin typeface="Montserrat"/>
                          <a:cs typeface="+mn-cs"/>
                        </a:rPr>
                        <a:t>8.</a:t>
                      </a:r>
                      <a:r>
                        <a:rPr lang="en-US" sz="1100" dirty="0">
                          <a:solidFill>
                            <a:srgbClr val="545454"/>
                          </a:solidFill>
                          <a:latin typeface="Montserrat"/>
                          <a:cs typeface="+mn-cs"/>
                        </a:rPr>
                        <a:t>	Changes</a:t>
                      </a:r>
                      <a:r>
                        <a:rPr lang="en-US" sz="1100" spc="-35" dirty="0">
                          <a:solidFill>
                            <a:srgbClr val="545454"/>
                          </a:solidFill>
                          <a:latin typeface="Montserrat"/>
                          <a:cs typeface="+mn-cs"/>
                        </a:rPr>
                        <a:t> </a:t>
                      </a:r>
                      <a:r>
                        <a:rPr lang="en-US" sz="1100" dirty="0">
                          <a:solidFill>
                            <a:srgbClr val="545454"/>
                          </a:solidFill>
                          <a:latin typeface="Montserrat"/>
                          <a:cs typeface="+mn-cs"/>
                        </a:rPr>
                        <a:t>in</a:t>
                      </a:r>
                      <a:r>
                        <a:rPr lang="en-US" sz="1100" spc="-25" dirty="0">
                          <a:solidFill>
                            <a:srgbClr val="545454"/>
                          </a:solidFill>
                          <a:latin typeface="Montserrat"/>
                          <a:cs typeface="+mn-cs"/>
                        </a:rPr>
                        <a:t> </a:t>
                      </a:r>
                      <a:r>
                        <a:rPr lang="en-US" sz="1100" spc="-10" dirty="0">
                          <a:solidFill>
                            <a:srgbClr val="545454"/>
                          </a:solidFill>
                          <a:latin typeface="Montserrat"/>
                          <a:cs typeface="+mn-cs"/>
                        </a:rPr>
                        <a:t>Works</a:t>
                      </a:r>
                      <a:endParaRPr lang="en-US" sz="1100" dirty="0">
                        <a:solidFill>
                          <a:srgbClr val="545454"/>
                        </a:solidFill>
                        <a:latin typeface="Montserrat"/>
                        <a:cs typeface="+mn-cs"/>
                      </a:endParaRPr>
                    </a:p>
                  </a:txBody>
                  <a:tcPr marL="0" marR="0" marT="15875" marB="0"/>
                </a:tc>
                <a:extLst>
                  <a:ext uri="{0D108BD9-81ED-4DB2-BD59-A6C34878D82A}">
                    <a16:rowId xmlns:a16="http://schemas.microsoft.com/office/drawing/2014/main" val="10008"/>
                  </a:ext>
                </a:extLst>
              </a:tr>
              <a:tr h="190641">
                <a:tc>
                  <a:txBody>
                    <a:bodyPr/>
                    <a:lstStyle/>
                    <a:p>
                      <a:pPr>
                        <a:lnSpc>
                          <a:spcPct val="100000"/>
                        </a:lnSpc>
                        <a:spcBef>
                          <a:spcPts val="130"/>
                        </a:spcBef>
                      </a:pPr>
                      <a:r>
                        <a:rPr lang="en-US" sz="1100" spc="-25">
                          <a:solidFill>
                            <a:srgbClr val="545454"/>
                          </a:solidFill>
                          <a:latin typeface="Montserrat"/>
                          <a:cs typeface="+mn-cs"/>
                        </a:rPr>
                        <a:t>9. </a:t>
                      </a:r>
                      <a:r>
                        <a:rPr lang="en-US" sz="1100">
                          <a:solidFill>
                            <a:srgbClr val="545454"/>
                          </a:solidFill>
                          <a:latin typeface="Montserrat"/>
                          <a:cs typeface="+mn-cs"/>
                        </a:rPr>
                        <a:t>	Period</a:t>
                      </a:r>
                      <a:r>
                        <a:rPr lang="en-US" sz="1100" spc="-30">
                          <a:solidFill>
                            <a:srgbClr val="545454"/>
                          </a:solidFill>
                          <a:latin typeface="Montserrat"/>
                          <a:cs typeface="+mn-cs"/>
                        </a:rPr>
                        <a:t> </a:t>
                      </a:r>
                      <a:r>
                        <a:rPr lang="en-US" sz="1100">
                          <a:solidFill>
                            <a:srgbClr val="545454"/>
                          </a:solidFill>
                          <a:latin typeface="Montserrat"/>
                          <a:cs typeface="+mn-cs"/>
                        </a:rPr>
                        <a:t>up</a:t>
                      </a:r>
                      <a:r>
                        <a:rPr lang="en-US" sz="1100" spc="-30">
                          <a:solidFill>
                            <a:srgbClr val="545454"/>
                          </a:solidFill>
                          <a:latin typeface="Montserrat"/>
                          <a:cs typeface="+mn-cs"/>
                        </a:rPr>
                        <a:t> </a:t>
                      </a:r>
                      <a:r>
                        <a:rPr lang="en-US" sz="1100">
                          <a:solidFill>
                            <a:srgbClr val="545454"/>
                          </a:solidFill>
                          <a:latin typeface="Montserrat"/>
                          <a:cs typeface="+mn-cs"/>
                        </a:rPr>
                        <a:t>to</a:t>
                      </a:r>
                      <a:r>
                        <a:rPr lang="en-US" sz="1100" spc="-40">
                          <a:solidFill>
                            <a:srgbClr val="545454"/>
                          </a:solidFill>
                          <a:latin typeface="Montserrat"/>
                          <a:cs typeface="+mn-cs"/>
                        </a:rPr>
                        <a:t> </a:t>
                      </a:r>
                      <a:r>
                        <a:rPr lang="en-US" sz="1100">
                          <a:solidFill>
                            <a:srgbClr val="545454"/>
                          </a:solidFill>
                          <a:latin typeface="Montserrat"/>
                          <a:cs typeface="+mn-cs"/>
                        </a:rPr>
                        <a:t>the</a:t>
                      </a:r>
                      <a:r>
                        <a:rPr lang="en-US" sz="1100" spc="-30">
                          <a:solidFill>
                            <a:srgbClr val="545454"/>
                          </a:solidFill>
                          <a:latin typeface="Montserrat"/>
                          <a:cs typeface="+mn-cs"/>
                        </a:rPr>
                        <a:t> </a:t>
                      </a:r>
                      <a:r>
                        <a:rPr lang="en-US" sz="1100">
                          <a:solidFill>
                            <a:srgbClr val="545454"/>
                          </a:solidFill>
                          <a:latin typeface="Montserrat"/>
                          <a:cs typeface="+mn-cs"/>
                        </a:rPr>
                        <a:t>Financial</a:t>
                      </a:r>
                      <a:r>
                        <a:rPr lang="en-US" sz="1100" spc="5">
                          <a:solidFill>
                            <a:srgbClr val="545454"/>
                          </a:solidFill>
                          <a:latin typeface="Montserrat"/>
                          <a:cs typeface="+mn-cs"/>
                        </a:rPr>
                        <a:t> </a:t>
                      </a:r>
                      <a:r>
                        <a:rPr lang="en-US" sz="1100" spc="-10">
                          <a:solidFill>
                            <a:srgbClr val="545454"/>
                          </a:solidFill>
                          <a:latin typeface="Montserrat"/>
                          <a:cs typeface="+mn-cs"/>
                        </a:rPr>
                        <a:t>Close</a:t>
                      </a:r>
                      <a:endParaRPr lang="en-US" sz="1100">
                        <a:solidFill>
                          <a:srgbClr val="545454"/>
                        </a:solidFill>
                        <a:latin typeface="Montserrat"/>
                        <a:cs typeface="+mn-cs"/>
                      </a:endParaRPr>
                    </a:p>
                  </a:txBody>
                  <a:tcPr marL="0" marR="0" marT="16510" marB="0"/>
                </a:tc>
                <a:extLst>
                  <a:ext uri="{0D108BD9-81ED-4DB2-BD59-A6C34878D82A}">
                    <a16:rowId xmlns:a16="http://schemas.microsoft.com/office/drawing/2014/main" val="10009"/>
                  </a:ext>
                </a:extLst>
              </a:tr>
              <a:tr h="190641">
                <a:tc>
                  <a:txBody>
                    <a:bodyPr/>
                    <a:lstStyle/>
                    <a:p>
                      <a:pPr>
                        <a:lnSpc>
                          <a:spcPct val="100000"/>
                        </a:lnSpc>
                        <a:spcBef>
                          <a:spcPts val="130"/>
                        </a:spcBef>
                      </a:pPr>
                      <a:r>
                        <a:rPr lang="en-US" sz="1100" spc="-25">
                          <a:solidFill>
                            <a:srgbClr val="545454"/>
                          </a:solidFill>
                          <a:latin typeface="Montserrat"/>
                          <a:cs typeface="+mn-cs"/>
                        </a:rPr>
                        <a:t>10. </a:t>
                      </a:r>
                      <a:r>
                        <a:rPr lang="en-US" sz="1100">
                          <a:solidFill>
                            <a:srgbClr val="545454"/>
                          </a:solidFill>
                          <a:latin typeface="Montserrat"/>
                          <a:cs typeface="+mn-cs"/>
                        </a:rPr>
                        <a:t>	</a:t>
                      </a:r>
                      <a:r>
                        <a:rPr lang="en-US" sz="1100" spc="-10">
                          <a:solidFill>
                            <a:srgbClr val="545454"/>
                          </a:solidFill>
                          <a:latin typeface="Montserrat"/>
                          <a:cs typeface="+mn-cs"/>
                        </a:rPr>
                        <a:t>Design</a:t>
                      </a:r>
                      <a:endParaRPr lang="en-US" sz="1100">
                        <a:solidFill>
                          <a:srgbClr val="545454"/>
                        </a:solidFill>
                        <a:latin typeface="Montserrat"/>
                        <a:cs typeface="+mn-cs"/>
                      </a:endParaRPr>
                    </a:p>
                  </a:txBody>
                  <a:tcPr marL="0" marR="0" marT="16510" marB="0"/>
                </a:tc>
                <a:extLst>
                  <a:ext uri="{0D108BD9-81ED-4DB2-BD59-A6C34878D82A}">
                    <a16:rowId xmlns:a16="http://schemas.microsoft.com/office/drawing/2014/main" val="10010"/>
                  </a:ext>
                </a:extLst>
              </a:tr>
              <a:tr h="190641">
                <a:tc>
                  <a:txBody>
                    <a:bodyPr/>
                    <a:lstStyle/>
                    <a:p>
                      <a:pPr>
                        <a:lnSpc>
                          <a:spcPct val="100000"/>
                        </a:lnSpc>
                        <a:spcBef>
                          <a:spcPts val="130"/>
                        </a:spcBef>
                      </a:pPr>
                      <a:r>
                        <a:rPr lang="en-US" sz="1100" spc="-25" dirty="0">
                          <a:solidFill>
                            <a:srgbClr val="545454"/>
                          </a:solidFill>
                          <a:latin typeface="Montserrat"/>
                          <a:cs typeface="+mn-cs"/>
                        </a:rPr>
                        <a:t>11.</a:t>
                      </a:r>
                      <a:r>
                        <a:rPr lang="en-US" sz="1100" dirty="0">
                          <a:solidFill>
                            <a:srgbClr val="545454"/>
                          </a:solidFill>
                          <a:latin typeface="Montserrat"/>
                          <a:cs typeface="+mn-cs"/>
                        </a:rPr>
                        <a:t>	Construction</a:t>
                      </a:r>
                      <a:r>
                        <a:rPr lang="en-US" sz="1100" spc="-60" dirty="0">
                          <a:solidFill>
                            <a:srgbClr val="545454"/>
                          </a:solidFill>
                          <a:latin typeface="Montserrat"/>
                          <a:cs typeface="+mn-cs"/>
                        </a:rPr>
                        <a:t> </a:t>
                      </a:r>
                      <a:r>
                        <a:rPr lang="en-US" sz="1100" spc="-20" dirty="0">
                          <a:solidFill>
                            <a:srgbClr val="545454"/>
                          </a:solidFill>
                          <a:latin typeface="Montserrat"/>
                          <a:cs typeface="+mn-cs"/>
                        </a:rPr>
                        <a:t>Area</a:t>
                      </a:r>
                      <a:endParaRPr lang="en-US" sz="1100" dirty="0">
                        <a:solidFill>
                          <a:srgbClr val="545454"/>
                        </a:solidFill>
                        <a:latin typeface="Montserrat"/>
                        <a:cs typeface="+mn-cs"/>
                      </a:endParaRPr>
                    </a:p>
                  </a:txBody>
                  <a:tcPr marL="0" marR="0" marT="16510" marB="0"/>
                </a:tc>
                <a:extLst>
                  <a:ext uri="{0D108BD9-81ED-4DB2-BD59-A6C34878D82A}">
                    <a16:rowId xmlns:a16="http://schemas.microsoft.com/office/drawing/2014/main" val="10011"/>
                  </a:ext>
                </a:extLst>
              </a:tr>
              <a:tr h="204517">
                <a:tc>
                  <a:txBody>
                    <a:bodyPr/>
                    <a:lstStyle/>
                    <a:p>
                      <a:pPr>
                        <a:lnSpc>
                          <a:spcPct val="100000"/>
                        </a:lnSpc>
                        <a:spcBef>
                          <a:spcPts val="130"/>
                        </a:spcBef>
                      </a:pPr>
                      <a:r>
                        <a:rPr lang="en-US" sz="1100" spc="-25" dirty="0">
                          <a:solidFill>
                            <a:srgbClr val="545454"/>
                          </a:solidFill>
                          <a:latin typeface="Montserrat"/>
                          <a:cs typeface="+mn-cs"/>
                        </a:rPr>
                        <a:t>12.</a:t>
                      </a:r>
                      <a:r>
                        <a:rPr lang="en-US" sz="1100" dirty="0">
                          <a:solidFill>
                            <a:srgbClr val="545454"/>
                          </a:solidFill>
                          <a:latin typeface="Montserrat"/>
                          <a:cs typeface="+mn-cs"/>
                        </a:rPr>
                        <a:t>	Construction</a:t>
                      </a:r>
                      <a:r>
                        <a:rPr lang="en-US" sz="1100" spc="-60" dirty="0">
                          <a:solidFill>
                            <a:srgbClr val="545454"/>
                          </a:solidFill>
                          <a:latin typeface="Montserrat"/>
                          <a:cs typeface="+mn-cs"/>
                        </a:rPr>
                        <a:t> </a:t>
                      </a:r>
                      <a:r>
                        <a:rPr lang="en-US" sz="1100" spc="-20" dirty="0">
                          <a:solidFill>
                            <a:srgbClr val="545454"/>
                          </a:solidFill>
                          <a:latin typeface="Montserrat"/>
                          <a:cs typeface="+mn-cs"/>
                        </a:rPr>
                        <a:t>Works</a:t>
                      </a:r>
                      <a:endParaRPr lang="en-US" sz="1100" dirty="0">
                        <a:solidFill>
                          <a:srgbClr val="545454"/>
                        </a:solidFill>
                        <a:latin typeface="Montserrat"/>
                        <a:cs typeface="+mn-cs"/>
                      </a:endParaRPr>
                    </a:p>
                  </a:txBody>
                  <a:tcPr marL="0" marR="0" marT="16510" marB="0"/>
                </a:tc>
                <a:extLst>
                  <a:ext uri="{0D108BD9-81ED-4DB2-BD59-A6C34878D82A}">
                    <a16:rowId xmlns:a16="http://schemas.microsoft.com/office/drawing/2014/main" val="10012"/>
                  </a:ext>
                </a:extLst>
              </a:tr>
              <a:tr h="217790">
                <a:tc>
                  <a:txBody>
                    <a:bodyPr/>
                    <a:lstStyle/>
                    <a:p>
                      <a:pPr>
                        <a:lnSpc>
                          <a:spcPct val="100000"/>
                        </a:lnSpc>
                        <a:spcBef>
                          <a:spcPts val="244"/>
                        </a:spcBef>
                      </a:pPr>
                      <a:r>
                        <a:rPr lang="en-US" sz="1100" spc="-25" dirty="0">
                          <a:solidFill>
                            <a:srgbClr val="545454"/>
                          </a:solidFill>
                          <a:latin typeface="Montserrat"/>
                          <a:cs typeface="+mn-cs"/>
                        </a:rPr>
                        <a:t>13.</a:t>
                      </a:r>
                      <a:r>
                        <a:rPr lang="en-US" sz="1100" dirty="0">
                          <a:solidFill>
                            <a:srgbClr val="545454"/>
                          </a:solidFill>
                          <a:latin typeface="Montserrat"/>
                          <a:cs typeface="+mn-cs"/>
                        </a:rPr>
                        <a:t>	Availability</a:t>
                      </a:r>
                      <a:r>
                        <a:rPr lang="en-US" sz="1100" spc="-35" dirty="0">
                          <a:solidFill>
                            <a:srgbClr val="545454"/>
                          </a:solidFill>
                          <a:latin typeface="Montserrat"/>
                          <a:cs typeface="+mn-cs"/>
                        </a:rPr>
                        <a:t> </a:t>
                      </a:r>
                      <a:r>
                        <a:rPr lang="en-US" sz="1100" spc="-10" dirty="0">
                          <a:solidFill>
                            <a:srgbClr val="545454"/>
                          </a:solidFill>
                          <a:latin typeface="Montserrat"/>
                          <a:cs typeface="+mn-cs"/>
                        </a:rPr>
                        <a:t>Certificate</a:t>
                      </a:r>
                      <a:endParaRPr lang="en-US" sz="1100" dirty="0">
                        <a:solidFill>
                          <a:srgbClr val="545454"/>
                        </a:solidFill>
                        <a:latin typeface="Montserrat"/>
                        <a:cs typeface="+mn-cs"/>
                      </a:endParaRPr>
                    </a:p>
                  </a:txBody>
                  <a:tcPr marL="0" marR="0" marT="31114" marB="0"/>
                </a:tc>
                <a:extLst>
                  <a:ext uri="{0D108BD9-81ED-4DB2-BD59-A6C34878D82A}">
                    <a16:rowId xmlns:a16="http://schemas.microsoft.com/office/drawing/2014/main" val="10013"/>
                  </a:ext>
                </a:extLst>
              </a:tr>
              <a:tr h="204517">
                <a:tc>
                  <a:txBody>
                    <a:bodyPr/>
                    <a:lstStyle/>
                    <a:p>
                      <a:pPr>
                        <a:lnSpc>
                          <a:spcPct val="100000"/>
                        </a:lnSpc>
                        <a:spcBef>
                          <a:spcPts val="240"/>
                        </a:spcBef>
                      </a:pPr>
                      <a:r>
                        <a:rPr lang="en-US" sz="1100" spc="-25" dirty="0">
                          <a:solidFill>
                            <a:srgbClr val="545454"/>
                          </a:solidFill>
                          <a:latin typeface="Montserrat"/>
                          <a:cs typeface="+mn-cs"/>
                        </a:rPr>
                        <a:t>14.</a:t>
                      </a:r>
                      <a:r>
                        <a:rPr lang="en-US" sz="1100" dirty="0">
                          <a:solidFill>
                            <a:srgbClr val="545454"/>
                          </a:solidFill>
                          <a:latin typeface="Montserrat"/>
                          <a:cs typeface="+mn-cs"/>
                        </a:rPr>
                        <a:t>	Completion</a:t>
                      </a:r>
                      <a:r>
                        <a:rPr lang="en-US" sz="1100" spc="-55" dirty="0">
                          <a:solidFill>
                            <a:srgbClr val="545454"/>
                          </a:solidFill>
                          <a:latin typeface="Montserrat"/>
                          <a:cs typeface="+mn-cs"/>
                        </a:rPr>
                        <a:t> </a:t>
                      </a:r>
                      <a:r>
                        <a:rPr lang="en-US" sz="1100" spc="-10" dirty="0">
                          <a:solidFill>
                            <a:srgbClr val="545454"/>
                          </a:solidFill>
                          <a:latin typeface="Montserrat"/>
                          <a:cs typeface="+mn-cs"/>
                        </a:rPr>
                        <a:t>Certificate</a:t>
                      </a:r>
                      <a:endParaRPr lang="en-US" sz="1100" dirty="0">
                        <a:solidFill>
                          <a:srgbClr val="545454"/>
                        </a:solidFill>
                        <a:latin typeface="Montserrat"/>
                        <a:cs typeface="+mn-cs"/>
                      </a:endParaRPr>
                    </a:p>
                  </a:txBody>
                  <a:tcPr marL="0" marR="0" marT="30480" marB="0"/>
                </a:tc>
                <a:extLst>
                  <a:ext uri="{0D108BD9-81ED-4DB2-BD59-A6C34878D82A}">
                    <a16:rowId xmlns:a16="http://schemas.microsoft.com/office/drawing/2014/main" val="10014"/>
                  </a:ext>
                </a:extLst>
              </a:tr>
              <a:tr h="190641">
                <a:tc>
                  <a:txBody>
                    <a:bodyPr/>
                    <a:lstStyle/>
                    <a:p>
                      <a:pPr>
                        <a:lnSpc>
                          <a:spcPct val="100000"/>
                        </a:lnSpc>
                        <a:spcBef>
                          <a:spcPts val="130"/>
                        </a:spcBef>
                      </a:pPr>
                      <a:r>
                        <a:rPr lang="en-US" sz="1100" spc="-25" dirty="0">
                          <a:solidFill>
                            <a:srgbClr val="545454"/>
                          </a:solidFill>
                          <a:latin typeface="Montserrat"/>
                          <a:cs typeface="+mn-cs"/>
                        </a:rPr>
                        <a:t>15.</a:t>
                      </a:r>
                      <a:r>
                        <a:rPr lang="en-US" sz="1100" dirty="0">
                          <a:solidFill>
                            <a:srgbClr val="545454"/>
                          </a:solidFill>
                          <a:latin typeface="Montserrat"/>
                          <a:cs typeface="+mn-cs"/>
                        </a:rPr>
                        <a:t>	Availability</a:t>
                      </a:r>
                      <a:r>
                        <a:rPr lang="en-US" sz="1100" spc="-40" dirty="0">
                          <a:solidFill>
                            <a:srgbClr val="545454"/>
                          </a:solidFill>
                          <a:latin typeface="Montserrat"/>
                          <a:cs typeface="+mn-cs"/>
                        </a:rPr>
                        <a:t> </a:t>
                      </a:r>
                      <a:r>
                        <a:rPr lang="en-US" sz="1100" spc="-20" dirty="0">
                          <a:solidFill>
                            <a:srgbClr val="545454"/>
                          </a:solidFill>
                          <a:latin typeface="Montserrat"/>
                          <a:cs typeface="+mn-cs"/>
                        </a:rPr>
                        <a:t>Phase</a:t>
                      </a:r>
                      <a:endParaRPr lang="en-US" sz="1100" dirty="0">
                        <a:solidFill>
                          <a:srgbClr val="545454"/>
                        </a:solidFill>
                        <a:latin typeface="Montserrat"/>
                        <a:cs typeface="+mn-cs"/>
                      </a:endParaRPr>
                    </a:p>
                  </a:txBody>
                  <a:tcPr marL="0" marR="0" marT="16510" marB="0"/>
                </a:tc>
                <a:extLst>
                  <a:ext uri="{0D108BD9-81ED-4DB2-BD59-A6C34878D82A}">
                    <a16:rowId xmlns:a16="http://schemas.microsoft.com/office/drawing/2014/main" val="10015"/>
                  </a:ext>
                </a:extLst>
              </a:tr>
              <a:tr h="200896">
                <a:tc>
                  <a:txBody>
                    <a:bodyPr/>
                    <a:lstStyle/>
                    <a:p>
                      <a:pPr>
                        <a:lnSpc>
                          <a:spcPct val="100000"/>
                        </a:lnSpc>
                        <a:spcBef>
                          <a:spcPts val="130"/>
                        </a:spcBef>
                      </a:pPr>
                      <a:r>
                        <a:rPr lang="en-US" sz="1100" spc="-25" dirty="0">
                          <a:solidFill>
                            <a:srgbClr val="545454"/>
                          </a:solidFill>
                          <a:latin typeface="Montserrat"/>
                          <a:cs typeface="+mn-cs"/>
                        </a:rPr>
                        <a:t>16. </a:t>
                      </a:r>
                      <a:r>
                        <a:rPr lang="en-US" sz="1100" dirty="0">
                          <a:solidFill>
                            <a:srgbClr val="545454"/>
                          </a:solidFill>
                          <a:latin typeface="Montserrat"/>
                          <a:cs typeface="+mn-cs"/>
                        </a:rPr>
                        <a:t>	Hand</a:t>
                      </a:r>
                      <a:r>
                        <a:rPr lang="en-US" sz="1100" spc="-25" dirty="0">
                          <a:solidFill>
                            <a:srgbClr val="545454"/>
                          </a:solidFill>
                          <a:latin typeface="Montserrat"/>
                          <a:cs typeface="+mn-cs"/>
                        </a:rPr>
                        <a:t> </a:t>
                      </a:r>
                      <a:r>
                        <a:rPr lang="en-US" sz="1100" spc="-20" dirty="0">
                          <a:solidFill>
                            <a:srgbClr val="545454"/>
                          </a:solidFill>
                          <a:latin typeface="Montserrat"/>
                          <a:cs typeface="+mn-cs"/>
                        </a:rPr>
                        <a:t>Back</a:t>
                      </a:r>
                      <a:endParaRPr lang="en-US" sz="1100" dirty="0">
                        <a:solidFill>
                          <a:srgbClr val="545454"/>
                        </a:solidFill>
                        <a:latin typeface="Montserrat"/>
                        <a:cs typeface="+mn-cs"/>
                      </a:endParaRPr>
                    </a:p>
                  </a:txBody>
                  <a:tcPr marL="0" marR="0" marT="16510" marB="0"/>
                </a:tc>
                <a:extLst>
                  <a:ext uri="{0D108BD9-81ED-4DB2-BD59-A6C34878D82A}">
                    <a16:rowId xmlns:a16="http://schemas.microsoft.com/office/drawing/2014/main" val="10016"/>
                  </a:ext>
                </a:extLst>
              </a:tr>
              <a:tr h="211757">
                <a:tc>
                  <a:txBody>
                    <a:bodyPr/>
                    <a:lstStyle/>
                    <a:p>
                      <a:pPr>
                        <a:lnSpc>
                          <a:spcPct val="100000"/>
                        </a:lnSpc>
                        <a:spcBef>
                          <a:spcPts val="215"/>
                        </a:spcBef>
                      </a:pPr>
                      <a:r>
                        <a:rPr lang="en-US" sz="1100" spc="-25" dirty="0">
                          <a:solidFill>
                            <a:srgbClr val="545454"/>
                          </a:solidFill>
                          <a:latin typeface="Montserrat"/>
                          <a:cs typeface="+mn-cs"/>
                        </a:rPr>
                        <a:t>17. </a:t>
                      </a:r>
                      <a:r>
                        <a:rPr lang="en-US" sz="1100" dirty="0">
                          <a:solidFill>
                            <a:srgbClr val="545454"/>
                          </a:solidFill>
                          <a:latin typeface="Montserrat"/>
                          <a:cs typeface="+mn-cs"/>
                        </a:rPr>
                        <a:t>	Contractual</a:t>
                      </a:r>
                      <a:r>
                        <a:rPr lang="en-US" sz="1100" spc="-30" dirty="0">
                          <a:solidFill>
                            <a:srgbClr val="545454"/>
                          </a:solidFill>
                          <a:latin typeface="Montserrat"/>
                          <a:cs typeface="+mn-cs"/>
                        </a:rPr>
                        <a:t> </a:t>
                      </a:r>
                      <a:r>
                        <a:rPr lang="en-US" sz="1100" dirty="0">
                          <a:solidFill>
                            <a:srgbClr val="545454"/>
                          </a:solidFill>
                          <a:latin typeface="Montserrat"/>
                          <a:cs typeface="+mn-cs"/>
                        </a:rPr>
                        <a:t>Provisions</a:t>
                      </a:r>
                      <a:r>
                        <a:rPr lang="en-US" sz="1100" spc="-30" dirty="0">
                          <a:solidFill>
                            <a:srgbClr val="545454"/>
                          </a:solidFill>
                          <a:latin typeface="Montserrat"/>
                          <a:cs typeface="+mn-cs"/>
                        </a:rPr>
                        <a:t> </a:t>
                      </a:r>
                      <a:r>
                        <a:rPr lang="en-US" sz="1100" dirty="0">
                          <a:solidFill>
                            <a:srgbClr val="545454"/>
                          </a:solidFill>
                          <a:latin typeface="Montserrat"/>
                          <a:cs typeface="+mn-cs"/>
                        </a:rPr>
                        <a:t>for</a:t>
                      </a:r>
                      <a:r>
                        <a:rPr lang="en-US" sz="1100" spc="-35" dirty="0">
                          <a:solidFill>
                            <a:srgbClr val="545454"/>
                          </a:solidFill>
                          <a:latin typeface="Montserrat"/>
                          <a:cs typeface="+mn-cs"/>
                        </a:rPr>
                        <a:t> </a:t>
                      </a:r>
                      <a:r>
                        <a:rPr lang="en-US" sz="1100" dirty="0">
                          <a:solidFill>
                            <a:srgbClr val="545454"/>
                          </a:solidFill>
                          <a:latin typeface="Montserrat"/>
                          <a:cs typeface="+mn-cs"/>
                        </a:rPr>
                        <a:t>the</a:t>
                      </a:r>
                      <a:r>
                        <a:rPr lang="en-US" sz="1100" spc="-40" dirty="0">
                          <a:solidFill>
                            <a:srgbClr val="545454"/>
                          </a:solidFill>
                          <a:latin typeface="Montserrat"/>
                          <a:cs typeface="+mn-cs"/>
                        </a:rPr>
                        <a:t> W</a:t>
                      </a:r>
                      <a:r>
                        <a:rPr lang="en-US" sz="1100" dirty="0">
                          <a:solidFill>
                            <a:srgbClr val="545454"/>
                          </a:solidFill>
                          <a:latin typeface="Montserrat"/>
                          <a:cs typeface="+mn-cs"/>
                        </a:rPr>
                        <a:t>hole</a:t>
                      </a:r>
                      <a:r>
                        <a:rPr lang="en-US" sz="1100" spc="-40" dirty="0">
                          <a:solidFill>
                            <a:srgbClr val="545454"/>
                          </a:solidFill>
                          <a:latin typeface="Montserrat"/>
                          <a:cs typeface="+mn-cs"/>
                        </a:rPr>
                        <a:t> V</a:t>
                      </a:r>
                      <a:r>
                        <a:rPr lang="en-US" sz="1100" dirty="0">
                          <a:solidFill>
                            <a:srgbClr val="545454"/>
                          </a:solidFill>
                          <a:latin typeface="Montserrat"/>
                          <a:cs typeface="+mn-cs"/>
                        </a:rPr>
                        <a:t>alidity</a:t>
                      </a:r>
                      <a:r>
                        <a:rPr lang="en-US" sz="1100" spc="5" dirty="0">
                          <a:solidFill>
                            <a:srgbClr val="545454"/>
                          </a:solidFill>
                          <a:latin typeface="Montserrat"/>
                          <a:cs typeface="+mn-cs"/>
                        </a:rPr>
                        <a:t> T</a:t>
                      </a:r>
                      <a:r>
                        <a:rPr lang="en-US" sz="1100" spc="-20" dirty="0">
                          <a:solidFill>
                            <a:srgbClr val="545454"/>
                          </a:solidFill>
                          <a:latin typeface="Montserrat"/>
                          <a:cs typeface="+mn-cs"/>
                        </a:rPr>
                        <a:t>erm</a:t>
                      </a:r>
                      <a:endParaRPr lang="en-US" sz="1100" dirty="0">
                        <a:solidFill>
                          <a:srgbClr val="545454"/>
                        </a:solidFill>
                        <a:latin typeface="Montserrat"/>
                        <a:cs typeface="+mn-cs"/>
                      </a:endParaRPr>
                    </a:p>
                  </a:txBody>
                  <a:tcPr marL="0" marR="0" marT="27305" marB="0"/>
                </a:tc>
                <a:extLst>
                  <a:ext uri="{0D108BD9-81ED-4DB2-BD59-A6C34878D82A}">
                    <a16:rowId xmlns:a16="http://schemas.microsoft.com/office/drawing/2014/main" val="10017"/>
                  </a:ext>
                </a:extLst>
              </a:tr>
              <a:tr h="200896">
                <a:tc>
                  <a:txBody>
                    <a:bodyPr/>
                    <a:lstStyle/>
                    <a:p>
                      <a:pPr>
                        <a:lnSpc>
                          <a:spcPct val="100000"/>
                        </a:lnSpc>
                        <a:spcBef>
                          <a:spcPts val="215"/>
                        </a:spcBef>
                      </a:pPr>
                      <a:r>
                        <a:rPr lang="en-US" sz="1100" spc="-25" dirty="0">
                          <a:solidFill>
                            <a:srgbClr val="545454"/>
                          </a:solidFill>
                          <a:latin typeface="Montserrat"/>
                          <a:cs typeface="+mn-cs"/>
                        </a:rPr>
                        <a:t>18. </a:t>
                      </a:r>
                      <a:r>
                        <a:rPr lang="en-US" sz="1100" dirty="0">
                          <a:solidFill>
                            <a:srgbClr val="545454"/>
                          </a:solidFill>
                          <a:latin typeface="Montserrat"/>
                          <a:cs typeface="+mn-cs"/>
                        </a:rPr>
                        <a:t>	Liability</a:t>
                      </a:r>
                      <a:r>
                        <a:rPr lang="en-US" sz="1100" spc="-10" dirty="0">
                          <a:solidFill>
                            <a:srgbClr val="545454"/>
                          </a:solidFill>
                          <a:latin typeface="Montserrat"/>
                          <a:cs typeface="+mn-cs"/>
                        </a:rPr>
                        <a:t> </a:t>
                      </a:r>
                      <a:r>
                        <a:rPr lang="en-US" sz="1100" dirty="0">
                          <a:solidFill>
                            <a:srgbClr val="545454"/>
                          </a:solidFill>
                          <a:latin typeface="Montserrat"/>
                          <a:cs typeface="+mn-cs"/>
                        </a:rPr>
                        <a:t>and</a:t>
                      </a:r>
                      <a:r>
                        <a:rPr lang="en-US" sz="1100" spc="-40" dirty="0">
                          <a:solidFill>
                            <a:srgbClr val="545454"/>
                          </a:solidFill>
                          <a:latin typeface="Montserrat"/>
                          <a:cs typeface="+mn-cs"/>
                        </a:rPr>
                        <a:t> I</a:t>
                      </a:r>
                      <a:r>
                        <a:rPr lang="en-US" sz="1100" spc="-10" dirty="0">
                          <a:solidFill>
                            <a:srgbClr val="545454"/>
                          </a:solidFill>
                          <a:latin typeface="Montserrat"/>
                          <a:cs typeface="+mn-cs"/>
                        </a:rPr>
                        <a:t>ndemnities</a:t>
                      </a:r>
                      <a:endParaRPr lang="en-US" sz="1100" dirty="0">
                        <a:solidFill>
                          <a:srgbClr val="545454"/>
                        </a:solidFill>
                        <a:latin typeface="Montserrat" panose="00000500000000000000" pitchFamily="2" charset="0"/>
                        <a:cs typeface="+mn-cs"/>
                      </a:endParaRPr>
                    </a:p>
                  </a:txBody>
                  <a:tcPr marL="0" marR="0" marT="27305" marB="0"/>
                </a:tc>
                <a:extLst>
                  <a:ext uri="{0D108BD9-81ED-4DB2-BD59-A6C34878D82A}">
                    <a16:rowId xmlns:a16="http://schemas.microsoft.com/office/drawing/2014/main" val="10018"/>
                  </a:ext>
                </a:extLst>
              </a:tr>
              <a:tr h="190641">
                <a:tc>
                  <a:txBody>
                    <a:bodyPr/>
                    <a:lstStyle/>
                    <a:p>
                      <a:pPr>
                        <a:lnSpc>
                          <a:spcPct val="100000"/>
                        </a:lnSpc>
                        <a:spcBef>
                          <a:spcPts val="130"/>
                        </a:spcBef>
                      </a:pPr>
                      <a:r>
                        <a:rPr lang="en-US" sz="1100" spc="-25" dirty="0">
                          <a:solidFill>
                            <a:srgbClr val="545454"/>
                          </a:solidFill>
                          <a:latin typeface="Montserrat"/>
                          <a:cs typeface="+mn-cs"/>
                        </a:rPr>
                        <a:t>19.</a:t>
                      </a:r>
                      <a:r>
                        <a:rPr lang="en-US" sz="1100" dirty="0">
                          <a:solidFill>
                            <a:srgbClr val="545454"/>
                          </a:solidFill>
                          <a:latin typeface="Montserrat"/>
                          <a:cs typeface="+mn-cs"/>
                        </a:rPr>
                        <a:t>	Supervening</a:t>
                      </a:r>
                      <a:r>
                        <a:rPr lang="en-US" sz="1100" spc="-80" dirty="0">
                          <a:solidFill>
                            <a:srgbClr val="545454"/>
                          </a:solidFill>
                          <a:latin typeface="Montserrat"/>
                          <a:cs typeface="+mn-cs"/>
                        </a:rPr>
                        <a:t> </a:t>
                      </a:r>
                      <a:r>
                        <a:rPr lang="en-US" sz="1100" spc="-10" dirty="0">
                          <a:solidFill>
                            <a:srgbClr val="545454"/>
                          </a:solidFill>
                          <a:latin typeface="Montserrat"/>
                          <a:cs typeface="+mn-cs"/>
                        </a:rPr>
                        <a:t>Events</a:t>
                      </a:r>
                      <a:endParaRPr lang="en-US" sz="1100" dirty="0">
                        <a:solidFill>
                          <a:srgbClr val="545454"/>
                        </a:solidFill>
                        <a:latin typeface="Montserrat"/>
                        <a:cs typeface="+mn-cs"/>
                      </a:endParaRPr>
                    </a:p>
                  </a:txBody>
                  <a:tcPr marL="0" marR="0" marT="16510" marB="0"/>
                </a:tc>
                <a:extLst>
                  <a:ext uri="{0D108BD9-81ED-4DB2-BD59-A6C34878D82A}">
                    <a16:rowId xmlns:a16="http://schemas.microsoft.com/office/drawing/2014/main" val="10019"/>
                  </a:ext>
                </a:extLst>
              </a:tr>
              <a:tr h="190641">
                <a:tc>
                  <a:txBody>
                    <a:bodyPr/>
                    <a:lstStyle/>
                    <a:p>
                      <a:pPr>
                        <a:lnSpc>
                          <a:spcPct val="100000"/>
                        </a:lnSpc>
                        <a:spcBef>
                          <a:spcPts val="130"/>
                        </a:spcBef>
                      </a:pPr>
                      <a:r>
                        <a:rPr lang="en-US" sz="1100" spc="-25" dirty="0">
                          <a:solidFill>
                            <a:srgbClr val="545454"/>
                          </a:solidFill>
                          <a:latin typeface="Montserrat"/>
                          <a:cs typeface="+mn-cs"/>
                        </a:rPr>
                        <a:t>20.</a:t>
                      </a:r>
                      <a:r>
                        <a:rPr lang="en-US" sz="1100" dirty="0">
                          <a:solidFill>
                            <a:srgbClr val="545454"/>
                          </a:solidFill>
                          <a:latin typeface="Montserrat"/>
                          <a:cs typeface="+mn-cs"/>
                        </a:rPr>
                        <a:t>	Early</a:t>
                      </a:r>
                      <a:r>
                        <a:rPr lang="en-US" sz="1100" spc="-25" dirty="0">
                          <a:solidFill>
                            <a:srgbClr val="545454"/>
                          </a:solidFill>
                          <a:latin typeface="Montserrat"/>
                          <a:cs typeface="+mn-cs"/>
                        </a:rPr>
                        <a:t> </a:t>
                      </a:r>
                      <a:r>
                        <a:rPr lang="en-US" sz="1100" spc="-10" dirty="0">
                          <a:solidFill>
                            <a:srgbClr val="545454"/>
                          </a:solidFill>
                          <a:latin typeface="Montserrat"/>
                          <a:cs typeface="+mn-cs"/>
                        </a:rPr>
                        <a:t>termination</a:t>
                      </a:r>
                      <a:endParaRPr lang="en-US" sz="1100" dirty="0">
                        <a:solidFill>
                          <a:srgbClr val="545454"/>
                        </a:solidFill>
                        <a:latin typeface="Montserrat"/>
                        <a:cs typeface="+mn-cs"/>
                      </a:endParaRPr>
                    </a:p>
                  </a:txBody>
                  <a:tcPr marL="0" marR="0" marT="16510" marB="0"/>
                </a:tc>
                <a:extLst>
                  <a:ext uri="{0D108BD9-81ED-4DB2-BD59-A6C34878D82A}">
                    <a16:rowId xmlns:a16="http://schemas.microsoft.com/office/drawing/2014/main" val="10020"/>
                  </a:ext>
                </a:extLst>
              </a:tr>
              <a:tr h="190641">
                <a:tc>
                  <a:txBody>
                    <a:bodyPr/>
                    <a:lstStyle/>
                    <a:p>
                      <a:pPr>
                        <a:lnSpc>
                          <a:spcPct val="100000"/>
                        </a:lnSpc>
                        <a:spcBef>
                          <a:spcPts val="130"/>
                        </a:spcBef>
                      </a:pPr>
                      <a:r>
                        <a:rPr lang="en-US" sz="1100" spc="-25" dirty="0">
                          <a:solidFill>
                            <a:srgbClr val="545454"/>
                          </a:solidFill>
                          <a:latin typeface="Montserrat"/>
                          <a:cs typeface="+mn-cs"/>
                        </a:rPr>
                        <a:t>21.</a:t>
                      </a:r>
                      <a:r>
                        <a:rPr lang="en-US" sz="1100" dirty="0">
                          <a:solidFill>
                            <a:srgbClr val="545454"/>
                          </a:solidFill>
                          <a:latin typeface="Montserrat"/>
                          <a:cs typeface="+mn-cs"/>
                        </a:rPr>
                        <a:t>	Intervention</a:t>
                      </a:r>
                      <a:r>
                        <a:rPr lang="en-US" sz="1100" spc="-30" dirty="0">
                          <a:solidFill>
                            <a:srgbClr val="545454"/>
                          </a:solidFill>
                          <a:latin typeface="Montserrat"/>
                          <a:cs typeface="+mn-cs"/>
                        </a:rPr>
                        <a:t> </a:t>
                      </a:r>
                      <a:r>
                        <a:rPr lang="en-US" sz="1100" spc="-10" dirty="0">
                          <a:solidFill>
                            <a:srgbClr val="545454"/>
                          </a:solidFill>
                          <a:latin typeface="Montserrat"/>
                          <a:cs typeface="+mn-cs"/>
                        </a:rPr>
                        <a:t>Rights</a:t>
                      </a:r>
                      <a:endParaRPr lang="en-US" sz="1100" dirty="0">
                        <a:solidFill>
                          <a:srgbClr val="545454"/>
                        </a:solidFill>
                        <a:latin typeface="Montserrat"/>
                        <a:cs typeface="+mn-cs"/>
                      </a:endParaRPr>
                    </a:p>
                  </a:txBody>
                  <a:tcPr marL="0" marR="0" marT="16510" marB="0"/>
                </a:tc>
                <a:extLst>
                  <a:ext uri="{0D108BD9-81ED-4DB2-BD59-A6C34878D82A}">
                    <a16:rowId xmlns:a16="http://schemas.microsoft.com/office/drawing/2014/main" val="10021"/>
                  </a:ext>
                </a:extLst>
              </a:tr>
              <a:tr h="190641">
                <a:tc>
                  <a:txBody>
                    <a:bodyPr/>
                    <a:lstStyle/>
                    <a:p>
                      <a:pPr>
                        <a:lnSpc>
                          <a:spcPct val="100000"/>
                        </a:lnSpc>
                        <a:spcBef>
                          <a:spcPts val="130"/>
                        </a:spcBef>
                      </a:pPr>
                      <a:r>
                        <a:rPr lang="en-GB" sz="1100" spc="-25" dirty="0">
                          <a:solidFill>
                            <a:srgbClr val="545454"/>
                          </a:solidFill>
                          <a:latin typeface="Montserrat"/>
                          <a:cs typeface="+mn-cs"/>
                        </a:rPr>
                        <a:t>22.</a:t>
                      </a:r>
                      <a:r>
                        <a:rPr lang="en-GB" sz="1100" dirty="0">
                          <a:solidFill>
                            <a:srgbClr val="545454"/>
                          </a:solidFill>
                          <a:latin typeface="Montserrat"/>
                          <a:cs typeface="+mn-cs"/>
                        </a:rPr>
                        <a:t>	</a:t>
                      </a:r>
                      <a:r>
                        <a:rPr lang="en-GB" sz="1100" spc="-10" dirty="0">
                          <a:solidFill>
                            <a:srgbClr val="545454"/>
                          </a:solidFill>
                          <a:latin typeface="Montserrat"/>
                          <a:cs typeface="+mn-cs"/>
                        </a:rPr>
                        <a:t>Notices</a:t>
                      </a:r>
                      <a:endParaRPr lang="en-GB" sz="1100" dirty="0">
                        <a:solidFill>
                          <a:srgbClr val="545454"/>
                        </a:solidFill>
                        <a:latin typeface="Montserrat"/>
                        <a:cs typeface="+mn-cs"/>
                      </a:endParaRPr>
                    </a:p>
                  </a:txBody>
                  <a:tcPr marL="0" marR="0" marT="16510" marB="0"/>
                </a:tc>
                <a:extLst>
                  <a:ext uri="{0D108BD9-81ED-4DB2-BD59-A6C34878D82A}">
                    <a16:rowId xmlns:a16="http://schemas.microsoft.com/office/drawing/2014/main" val="10022"/>
                  </a:ext>
                </a:extLst>
              </a:tr>
              <a:tr h="190038">
                <a:tc>
                  <a:txBody>
                    <a:bodyPr/>
                    <a:lstStyle/>
                    <a:p>
                      <a:pPr>
                        <a:lnSpc>
                          <a:spcPct val="100000"/>
                        </a:lnSpc>
                        <a:spcBef>
                          <a:spcPts val="130"/>
                        </a:spcBef>
                      </a:pPr>
                      <a:r>
                        <a:rPr lang="en-GB" sz="1100" spc="-25" dirty="0">
                          <a:solidFill>
                            <a:srgbClr val="545454"/>
                          </a:solidFill>
                          <a:latin typeface="Montserrat"/>
                          <a:cs typeface="+mn-cs"/>
                        </a:rPr>
                        <a:t>23.</a:t>
                      </a:r>
                      <a:r>
                        <a:rPr lang="en-GB" sz="1100" dirty="0">
                          <a:solidFill>
                            <a:srgbClr val="545454"/>
                          </a:solidFill>
                          <a:latin typeface="Montserrat"/>
                          <a:cs typeface="+mn-cs"/>
                        </a:rPr>
                        <a:t>	Concluding</a:t>
                      </a:r>
                      <a:r>
                        <a:rPr lang="en-GB" sz="1100" spc="-65" dirty="0">
                          <a:solidFill>
                            <a:srgbClr val="545454"/>
                          </a:solidFill>
                          <a:latin typeface="Montserrat"/>
                          <a:cs typeface="+mn-cs"/>
                        </a:rPr>
                        <a:t> </a:t>
                      </a:r>
                      <a:r>
                        <a:rPr lang="en-GB" sz="1100" spc="-10" dirty="0">
                          <a:solidFill>
                            <a:srgbClr val="545454"/>
                          </a:solidFill>
                          <a:latin typeface="Montserrat"/>
                          <a:cs typeface="+mn-cs"/>
                        </a:rPr>
                        <a:t>Provisions</a:t>
                      </a:r>
                      <a:endParaRPr lang="en-GB" sz="1100" dirty="0">
                        <a:solidFill>
                          <a:srgbClr val="545454"/>
                        </a:solidFill>
                        <a:latin typeface="Montserrat"/>
                        <a:cs typeface="+mn-cs"/>
                      </a:endParaRPr>
                    </a:p>
                  </a:txBody>
                  <a:tcPr marL="0" marR="0" marT="1651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72819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C53912-27D6-5E99-6CA1-922FF933C06D}"/>
              </a:ext>
            </a:extLst>
          </p:cNvPr>
          <p:cNvSpPr txBox="1"/>
          <p:nvPr/>
        </p:nvSpPr>
        <p:spPr>
          <a:xfrm>
            <a:off x="3375890" y="716986"/>
            <a:ext cx="5440219" cy="1555298"/>
          </a:xfrm>
          <a:prstGeom prst="rect">
            <a:avLst/>
          </a:prstGeom>
          <a:noFill/>
        </p:spPr>
        <p:txBody>
          <a:bodyPr wrap="square" lIns="91440" tIns="45720" rIns="91440" bIns="45720" anchor="t">
            <a:spAutoFit/>
          </a:bodyPr>
          <a:lstStyle/>
          <a:p>
            <a:pPr marR="0" lvl="0" algn="ctr" defTabSz="914400" rtl="0" eaLnBrk="1" fontAlgn="auto" latinLnBrk="0" hangingPunct="1">
              <a:spcAft>
                <a:spcPts val="0"/>
              </a:spcAft>
              <a:buClrTx/>
              <a:buSzTx/>
              <a:tabLst/>
              <a:defRPr/>
            </a:pPr>
            <a:r>
              <a:rPr kumimoji="0" lang="en-US" sz="2800" b="1" i="0" u="none" strike="noStrike" kern="1200" cap="none" spc="0" normalizeH="0" baseline="0" noProof="0" dirty="0">
                <a:ln>
                  <a:noFill/>
                </a:ln>
                <a:solidFill>
                  <a:srgbClr val="545454"/>
                </a:solidFill>
                <a:effectLst/>
                <a:uLnTx/>
                <a:uFillTx/>
                <a:latin typeface="Montserrat"/>
                <a:hlinkClick r:id="rId2">
                  <a:extLst>
                    <a:ext uri="{A12FA001-AC4F-418D-AE19-62706E023703}">
                      <ahyp:hlinkClr xmlns:ahyp="http://schemas.microsoft.com/office/drawing/2018/hyperlinkcolor" val="tx"/>
                    </a:ext>
                  </a:extLst>
                </a:hlinkClick>
              </a:rPr>
              <a:t>www.lvceli.lv</a:t>
            </a:r>
            <a:endParaRPr lang="en-US" sz="2800" b="1" i="0" u="none" strike="noStrike" kern="1200" cap="none" spc="0" normalizeH="0" baseline="0" noProof="0" dirty="0">
              <a:ln>
                <a:noFill/>
              </a:ln>
              <a:solidFill>
                <a:srgbClr val="545454"/>
              </a:solidFill>
              <a:effectLst/>
              <a:uLnTx/>
              <a:uFillTx/>
              <a:latin typeface="Montserrat"/>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545454"/>
                </a:solidFill>
                <a:effectLst/>
                <a:uLnTx/>
                <a:uFillTx/>
                <a:latin typeface="Montserrat"/>
              </a:rPr>
              <a:t>bauskabypass@LVCELI.LV</a:t>
            </a:r>
            <a:endParaRPr kumimoji="0" lang="en-US" sz="2800" b="1" i="0" u="none" strike="noStrike" kern="1200" cap="none" spc="0" normalizeH="0" baseline="0" noProof="0" dirty="0">
              <a:ln>
                <a:noFill/>
              </a:ln>
              <a:solidFill>
                <a:prstClr val="black"/>
              </a:solidFill>
              <a:effectLst/>
              <a:uLnTx/>
              <a:uFillTx/>
              <a:latin typeface="Montserra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545454"/>
              </a:solidFill>
              <a:effectLst/>
              <a:uLnTx/>
              <a:uFillTx/>
              <a:latin typeface="Montserrat" panose="00000500000000000000" pitchFamily="2" charset="-70"/>
              <a:ea typeface="+mn-ea"/>
              <a:cs typeface="+mn-cs"/>
            </a:endParaRPr>
          </a:p>
        </p:txBody>
      </p:sp>
      <p:pic>
        <p:nvPicPr>
          <p:cNvPr id="5" name="Attēls 4" descr="Attēls, kurā ir raksts, kvadrāts, pikselis, šuve&#10;&#10;Mākslīgā intelekta ģenerēts saturs var būt nepareizs.">
            <a:extLst>
              <a:ext uri="{FF2B5EF4-FFF2-40B4-BE49-F238E27FC236}">
                <a16:creationId xmlns:a16="http://schemas.microsoft.com/office/drawing/2014/main" id="{192DDC83-A03A-F911-DC4F-761BB6917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600" y="2125672"/>
            <a:ext cx="2606798" cy="2606798"/>
          </a:xfrm>
          <a:prstGeom prst="rect">
            <a:avLst/>
          </a:prstGeom>
        </p:spPr>
      </p:pic>
      <p:sp>
        <p:nvSpPr>
          <p:cNvPr id="2" name="TextBox 1">
            <a:extLst>
              <a:ext uri="{FF2B5EF4-FFF2-40B4-BE49-F238E27FC236}">
                <a16:creationId xmlns:a16="http://schemas.microsoft.com/office/drawing/2014/main" id="{54462CCE-E77D-F8E0-9C01-6CC27FBE681B}"/>
              </a:ext>
            </a:extLst>
          </p:cNvPr>
          <p:cNvSpPr txBox="1"/>
          <p:nvPr/>
        </p:nvSpPr>
        <p:spPr>
          <a:xfrm>
            <a:off x="2262187" y="4893468"/>
            <a:ext cx="78105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r>
              <a:rPr lang="en-US" noProof="0" dirty="0"/>
            </a:br>
            <a:r>
              <a:rPr lang="en-US" b="1" noProof="0" dirty="0">
                <a:solidFill>
                  <a:schemeClr val="tx1">
                    <a:lumMod val="65000"/>
                    <a:lumOff val="35000"/>
                  </a:schemeClr>
                </a:solidFill>
                <a:latin typeface="Montserrat"/>
                <a:hlinkClick r:id="rId4">
                  <a:extLst>
                    <a:ext uri="{A12FA001-AC4F-418D-AE19-62706E023703}">
                      <ahyp:hlinkClr xmlns:ahyp="http://schemas.microsoft.com/office/drawing/2018/hyperlinkcolor" val="tx"/>
                    </a:ext>
                  </a:extLst>
                </a:hlinkClick>
              </a:rPr>
              <a:t>Comments &amp; Suggestions on Bauska Bypass PPP Project.</a:t>
            </a:r>
            <a:endParaRPr lang="en-US" noProof="0" dirty="0">
              <a:solidFill>
                <a:schemeClr val="tx1">
                  <a:lumMod val="65000"/>
                  <a:lumOff val="35000"/>
                </a:schemeClr>
              </a:solidFill>
              <a:ea typeface="Calibri" panose="020F0502020204030204"/>
              <a:cs typeface="Calibri" panose="020F0502020204030204"/>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7569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C56EEF8-4989-DA04-D2C8-97E93D1E981A}"/>
              </a:ext>
            </a:extLst>
          </p:cNvPr>
          <p:cNvGraphicFramePr>
            <a:graphicFrameLocks noGrp="1"/>
          </p:cNvGraphicFramePr>
          <p:nvPr>
            <p:extLst>
              <p:ext uri="{D42A27DB-BD31-4B8C-83A1-F6EECF244321}">
                <p14:modId xmlns:p14="http://schemas.microsoft.com/office/powerpoint/2010/main" val="1152759352"/>
              </p:ext>
            </p:extLst>
          </p:nvPr>
        </p:nvGraphicFramePr>
        <p:xfrm>
          <a:off x="484632" y="1069557"/>
          <a:ext cx="11339428" cy="4646843"/>
        </p:xfrm>
        <a:graphic>
          <a:graphicData uri="http://schemas.openxmlformats.org/drawingml/2006/table">
            <a:tbl>
              <a:tblPr firstRow="1" bandRow="1">
                <a:tableStyleId>{C083E6E3-FA7D-4D7B-A595-EF9225AFEA82}</a:tableStyleId>
              </a:tblPr>
              <a:tblGrid>
                <a:gridCol w="4535910">
                  <a:extLst>
                    <a:ext uri="{9D8B030D-6E8A-4147-A177-3AD203B41FA5}">
                      <a16:colId xmlns:a16="http://schemas.microsoft.com/office/drawing/2014/main" val="20000"/>
                    </a:ext>
                  </a:extLst>
                </a:gridCol>
                <a:gridCol w="6803518">
                  <a:extLst>
                    <a:ext uri="{9D8B030D-6E8A-4147-A177-3AD203B41FA5}">
                      <a16:colId xmlns:a16="http://schemas.microsoft.com/office/drawing/2014/main" val="338554550"/>
                    </a:ext>
                  </a:extLst>
                </a:gridCol>
              </a:tblGrid>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noProof="0" dirty="0">
                          <a:solidFill>
                            <a:srgbClr val="545454"/>
                          </a:solidFill>
                          <a:latin typeface="Montserrat"/>
                          <a:ea typeface="Cambria"/>
                          <a:cs typeface="Cambria" charset="0"/>
                        </a:rPr>
                        <a:t>Type of the PPP contract</a:t>
                      </a:r>
                      <a:endParaRPr lang="en-GB" sz="1800" b="1" noProof="0" dirty="0">
                        <a:solidFill>
                          <a:srgbClr val="545454"/>
                        </a:solidFill>
                        <a:latin typeface="Montserrat"/>
                        <a:ea typeface="Cambria"/>
                        <a:cs typeface="Cambria"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545454"/>
                          </a:solidFill>
                          <a:latin typeface="Montserrat"/>
                          <a:ea typeface="Cambria"/>
                          <a:cs typeface="Cambria" charset="0"/>
                        </a:rPr>
                        <a:t>DBFM (Design</a:t>
                      </a:r>
                      <a:r>
                        <a:rPr lang="en-GB" sz="1800" b="0" baseline="0" noProof="0" dirty="0">
                          <a:solidFill>
                            <a:srgbClr val="545454"/>
                          </a:solidFill>
                          <a:latin typeface="Montserrat"/>
                          <a:ea typeface="Cambria"/>
                          <a:cs typeface="Cambria" charset="0"/>
                        </a:rPr>
                        <a:t> – Build –</a:t>
                      </a:r>
                      <a:r>
                        <a:rPr lang="lv-LV" sz="1800" b="0" baseline="0" noProof="0" dirty="0">
                          <a:solidFill>
                            <a:srgbClr val="545454"/>
                          </a:solidFill>
                          <a:latin typeface="Montserrat"/>
                          <a:ea typeface="Cambria"/>
                          <a:cs typeface="Cambria" charset="0"/>
                        </a:rPr>
                        <a:t> </a:t>
                      </a:r>
                      <a:r>
                        <a:rPr lang="en-GB" sz="1800" b="0" baseline="0" noProof="0" dirty="0">
                          <a:solidFill>
                            <a:srgbClr val="545454"/>
                          </a:solidFill>
                          <a:latin typeface="Montserrat"/>
                          <a:ea typeface="Cambria"/>
                          <a:cs typeface="Cambria" charset="0"/>
                        </a:rPr>
                        <a:t>Finance – Maintain)</a:t>
                      </a:r>
                      <a:endParaRPr lang="en-GB" sz="1800" b="0" noProof="0" dirty="0">
                        <a:solidFill>
                          <a:srgbClr val="545454"/>
                        </a:solidFill>
                        <a:latin typeface="Montserrat"/>
                        <a:ea typeface="Cambria"/>
                        <a:cs typeface="Cambria" charset="0"/>
                      </a:endParaRP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4645551"/>
                  </a:ext>
                </a:extLst>
              </a:tr>
              <a:tr h="414000">
                <a:tc>
                  <a:txBody>
                    <a:bodyPr/>
                    <a:lstStyle/>
                    <a:p>
                      <a:pPr>
                        <a:spcBef>
                          <a:spcPts val="0"/>
                        </a:spcBef>
                        <a:spcAft>
                          <a:spcPts val="0"/>
                        </a:spcAft>
                      </a:pPr>
                      <a:r>
                        <a:rPr lang="en-GB" sz="1800" b="1" noProof="0" dirty="0">
                          <a:solidFill>
                            <a:srgbClr val="545454"/>
                          </a:solidFill>
                          <a:latin typeface="Montserrat"/>
                          <a:ea typeface="Cambria"/>
                          <a:cs typeface="Cambria" charset="0"/>
                        </a:rPr>
                        <a:t>Type of the Procurement</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spcBef>
                          <a:spcPts val="0"/>
                        </a:spcBef>
                        <a:spcAft>
                          <a:spcPts val="0"/>
                        </a:spcAft>
                      </a:pPr>
                      <a:r>
                        <a:rPr lang="en-GB" sz="1800" b="0" noProof="0" dirty="0">
                          <a:solidFill>
                            <a:srgbClr val="545454"/>
                          </a:solidFill>
                          <a:latin typeface="Montserrat"/>
                          <a:ea typeface="Cambria"/>
                          <a:cs typeface="Cambria" charset="0"/>
                        </a:rPr>
                        <a:t>Competitive procedure with negotiation</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28000">
                <a:tc>
                  <a:txBody>
                    <a:bodyPr/>
                    <a:lstStyle/>
                    <a:p>
                      <a:pPr>
                        <a:spcBef>
                          <a:spcPts val="0"/>
                        </a:spcBef>
                        <a:spcAft>
                          <a:spcPts val="0"/>
                        </a:spcAft>
                      </a:pPr>
                      <a:r>
                        <a:rPr lang="en-GB" sz="1800" b="1" noProof="0" dirty="0">
                          <a:solidFill>
                            <a:srgbClr val="545454"/>
                          </a:solidFill>
                          <a:latin typeface="Montserrat"/>
                          <a:ea typeface="Cambria"/>
                          <a:cs typeface="Cambria" charset="0"/>
                        </a:rPr>
                        <a:t>Duration of the PPP Contract</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a:spcBef>
                          <a:spcPts val="0"/>
                        </a:spcBef>
                        <a:spcAft>
                          <a:spcPts val="0"/>
                        </a:spcAft>
                      </a:pPr>
                      <a:r>
                        <a:rPr lang="en-GB" sz="1800" b="0" noProof="0" dirty="0">
                          <a:solidFill>
                            <a:srgbClr val="545454"/>
                          </a:solidFill>
                          <a:latin typeface="Montserrat"/>
                          <a:ea typeface="Cambria"/>
                          <a:cs typeface="Cambria" charset="0"/>
                        </a:rPr>
                        <a:t>23</a:t>
                      </a:r>
                      <a:r>
                        <a:rPr lang="lv-LV" sz="1800" b="0" noProof="0" dirty="0">
                          <a:solidFill>
                            <a:srgbClr val="545454"/>
                          </a:solidFill>
                          <a:latin typeface="Montserrat"/>
                          <a:ea typeface="Cambria"/>
                          <a:cs typeface="Cambria" charset="0"/>
                        </a:rPr>
                        <a:t>.5</a:t>
                      </a:r>
                      <a:r>
                        <a:rPr lang="en-GB" sz="1800" b="0" noProof="0" dirty="0">
                          <a:solidFill>
                            <a:srgbClr val="545454"/>
                          </a:solidFill>
                          <a:latin typeface="Montserrat"/>
                          <a:ea typeface="Cambria"/>
                          <a:cs typeface="Cambria" charset="0"/>
                        </a:rPr>
                        <a:t> years</a:t>
                      </a:r>
                      <a:r>
                        <a:rPr lang="lv-LV" sz="1800" b="0" noProof="0" dirty="0">
                          <a:solidFill>
                            <a:srgbClr val="545454"/>
                          </a:solidFill>
                          <a:latin typeface="Montserrat"/>
                          <a:ea typeface="Cambria"/>
                          <a:cs typeface="Cambria" charset="0"/>
                        </a:rPr>
                        <a:t>:</a:t>
                      </a:r>
                      <a:r>
                        <a:rPr lang="en-GB" sz="1800" b="0" noProof="0" dirty="0">
                          <a:solidFill>
                            <a:srgbClr val="545454"/>
                          </a:solidFill>
                          <a:latin typeface="Montserrat"/>
                          <a:ea typeface="Cambria"/>
                          <a:cs typeface="Cambria" charset="0"/>
                        </a:rPr>
                        <a:t> </a:t>
                      </a:r>
                    </a:p>
                    <a:p>
                      <a:pPr marL="285750" indent="-285750">
                        <a:spcBef>
                          <a:spcPts val="0"/>
                        </a:spcBef>
                        <a:spcAft>
                          <a:spcPts val="0"/>
                        </a:spcAft>
                        <a:buClr>
                          <a:srgbClr val="FFB600"/>
                        </a:buClr>
                        <a:buFont typeface="Arial" panose="020B0604020202020204" pitchFamily="34" charset="0"/>
                        <a:buChar char="•"/>
                      </a:pPr>
                      <a:r>
                        <a:rPr lang="lv-LV" sz="1800" b="0" noProof="0" dirty="0">
                          <a:solidFill>
                            <a:srgbClr val="545454"/>
                          </a:solidFill>
                          <a:latin typeface="Montserrat"/>
                          <a:ea typeface="Cambria"/>
                          <a:cs typeface="Cambria" charset="0"/>
                        </a:rPr>
                        <a:t>&lt; </a:t>
                      </a:r>
                      <a:r>
                        <a:rPr lang="en-GB" sz="1800" b="0" noProof="0" dirty="0">
                          <a:solidFill>
                            <a:srgbClr val="545454"/>
                          </a:solidFill>
                          <a:latin typeface="Montserrat"/>
                          <a:ea typeface="Cambria"/>
                          <a:cs typeface="Cambria" charset="0"/>
                        </a:rPr>
                        <a:t>3.5 years for design and construction         </a:t>
                      </a:r>
                    </a:p>
                    <a:p>
                      <a:pPr marL="285750" indent="-285750">
                        <a:spcBef>
                          <a:spcPts val="0"/>
                        </a:spcBef>
                        <a:spcAft>
                          <a:spcPts val="0"/>
                        </a:spcAft>
                        <a:buClr>
                          <a:srgbClr val="FFB600"/>
                        </a:buClr>
                        <a:buFont typeface="Arial" panose="020B0604020202020204" pitchFamily="34" charset="0"/>
                        <a:buChar char="•"/>
                      </a:pPr>
                      <a:r>
                        <a:rPr lang="en-GB" sz="1800" b="0" baseline="0" noProof="0" dirty="0">
                          <a:solidFill>
                            <a:srgbClr val="545454"/>
                          </a:solidFill>
                          <a:latin typeface="Montserrat"/>
                          <a:ea typeface="Cambria"/>
                          <a:cs typeface="Cambria" charset="0"/>
                        </a:rPr>
                        <a:t>+ 20 years maintenance</a:t>
                      </a:r>
                      <a:endParaRPr lang="en-GB" sz="1800" b="0" noProof="0" dirty="0">
                        <a:solidFill>
                          <a:srgbClr val="545454"/>
                        </a:solidFill>
                        <a:latin typeface="Montserrat"/>
                        <a:ea typeface="Cambria"/>
                        <a:cs typeface="Cambria" charset="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4000">
                <a:tc>
                  <a:txBody>
                    <a:bodyPr/>
                    <a:lstStyle/>
                    <a:p>
                      <a:pPr>
                        <a:spcBef>
                          <a:spcPts val="0"/>
                        </a:spcBef>
                        <a:spcAft>
                          <a:spcPts val="0"/>
                        </a:spcAft>
                      </a:pPr>
                      <a:r>
                        <a:rPr lang="en-US" sz="1800" b="1" noProof="0" dirty="0">
                          <a:solidFill>
                            <a:srgbClr val="545454"/>
                          </a:solidFill>
                          <a:latin typeface="Montserrat"/>
                          <a:ea typeface="Cambria"/>
                          <a:cs typeface="Cambria" charset="0"/>
                        </a:rPr>
                        <a:t>Type of Payment</a:t>
                      </a:r>
                    </a:p>
                  </a:txBody>
                  <a:tcPr>
                    <a:lnL>
                      <a:noFill/>
                    </a:lnL>
                    <a:lnR>
                      <a:noFill/>
                    </a:lnR>
                    <a:lnT>
                      <a:noFill/>
                    </a:lnT>
                    <a:lnB>
                      <a:noFill/>
                    </a:lnB>
                    <a:lnTlToBr w="12700" cmpd="sng">
                      <a:noFill/>
                      <a:prstDash val="solid"/>
                    </a:lnTlToBr>
                    <a:lnBlToTr w="12700" cmpd="sng">
                      <a:noFill/>
                      <a:prstDash val="solid"/>
                    </a:lnBlToTr>
                  </a:tcPr>
                </a:tc>
                <a:tc>
                  <a:txBody>
                    <a:bodyPr/>
                    <a:lstStyle/>
                    <a:p>
                      <a:pPr>
                        <a:spcBef>
                          <a:spcPts val="0"/>
                        </a:spcBef>
                        <a:spcAft>
                          <a:spcPts val="0"/>
                        </a:spcAft>
                      </a:pPr>
                      <a:r>
                        <a:rPr lang="en-GB" sz="1800" b="0" noProof="0">
                          <a:solidFill>
                            <a:srgbClr val="545454"/>
                          </a:solidFill>
                          <a:latin typeface="Montserrat"/>
                          <a:ea typeface="Cambria"/>
                          <a:cs typeface="Cambria" charset="0"/>
                        </a:rPr>
                        <a:t>Availability payment</a:t>
                      </a:r>
                      <a:r>
                        <a:rPr lang="lv-LV" sz="1800" b="0" noProof="0">
                          <a:solidFill>
                            <a:srgbClr val="545454"/>
                          </a:solidFill>
                          <a:latin typeface="Montserrat"/>
                          <a:ea typeface="Cambria"/>
                          <a:cs typeface="Cambria" charset="0"/>
                        </a:rPr>
                        <a:t> (</a:t>
                      </a:r>
                      <a:r>
                        <a:rPr lang="en-US" sz="1800" b="0" kern="1200">
                          <a:solidFill>
                            <a:srgbClr val="545454"/>
                          </a:solidFill>
                          <a:latin typeface="Montserrat"/>
                          <a:ea typeface="Cambria"/>
                        </a:rPr>
                        <a:t>Commences as of availability date</a:t>
                      </a:r>
                      <a:r>
                        <a:rPr lang="lv-LV" sz="1800" b="0" kern="1200" noProof="0">
                          <a:solidFill>
                            <a:srgbClr val="545454"/>
                          </a:solidFill>
                          <a:latin typeface="Montserrat"/>
                          <a:ea typeface="Cambria"/>
                          <a:cs typeface="Cambria" charset="0"/>
                        </a:rPr>
                        <a:t>)</a:t>
                      </a:r>
                      <a:endParaRPr lang="en-GB" sz="1800" b="0" kern="1200" noProof="0">
                        <a:solidFill>
                          <a:srgbClr val="545454"/>
                        </a:solidFill>
                        <a:latin typeface="Montserrat"/>
                        <a:ea typeface="Cambria"/>
                        <a:cs typeface="Cambria"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4000">
                <a:tc>
                  <a:txBody>
                    <a:bodyPr/>
                    <a:lstStyle/>
                    <a:p>
                      <a:pPr>
                        <a:spcBef>
                          <a:spcPts val="0"/>
                        </a:spcBef>
                        <a:spcAft>
                          <a:spcPts val="0"/>
                        </a:spcAft>
                      </a:pPr>
                      <a:r>
                        <a:rPr lang="en-US" sz="1800" b="1" noProof="0" dirty="0">
                          <a:solidFill>
                            <a:srgbClr val="545454"/>
                          </a:solidFill>
                          <a:latin typeface="Montserrat"/>
                          <a:ea typeface="Cambria"/>
                          <a:cs typeface="Cambria" charset="0"/>
                        </a:rPr>
                        <a:t>Public Partner</a:t>
                      </a:r>
                    </a:p>
                  </a:txBody>
                  <a:tcPr>
                    <a:lnL>
                      <a:noFill/>
                    </a:lnL>
                    <a:lnR>
                      <a:noFill/>
                    </a:lnR>
                    <a:lnT>
                      <a:noFill/>
                    </a:lnT>
                    <a:lnB>
                      <a:noFill/>
                    </a:lnB>
                    <a:lnTlToBr w="12700" cmpd="sng">
                      <a:noFill/>
                      <a:prstDash val="solid"/>
                    </a:lnTlToBr>
                    <a:lnBlToTr w="12700" cmpd="sng">
                      <a:noFill/>
                      <a:prstDash val="solid"/>
                    </a:lnBlToTr>
                  </a:tcPr>
                </a:tc>
                <a:tc>
                  <a:txBody>
                    <a:bodyPr/>
                    <a:lstStyle/>
                    <a:p>
                      <a:pPr>
                        <a:spcBef>
                          <a:spcPts val="0"/>
                        </a:spcBef>
                        <a:spcAft>
                          <a:spcPts val="0"/>
                        </a:spcAft>
                      </a:pPr>
                      <a:r>
                        <a:rPr lang="en-GB" sz="1800" b="0" noProof="0">
                          <a:solidFill>
                            <a:srgbClr val="545454"/>
                          </a:solidFill>
                          <a:latin typeface="Montserrat"/>
                          <a:ea typeface="Cambria"/>
                          <a:cs typeface="Cambria" charset="0"/>
                        </a:rPr>
                        <a:t>Ministry of Transport &amp; </a:t>
                      </a:r>
                      <a:r>
                        <a:rPr lang="en-GB" sz="1800" b="0" i="0" noProof="0">
                          <a:solidFill>
                            <a:srgbClr val="545454"/>
                          </a:solidFill>
                          <a:latin typeface="Montserrat"/>
                          <a:ea typeface="Cambria"/>
                          <a:cs typeface="Cambria" charset="0"/>
                        </a:rPr>
                        <a:t>Latvian State Roads, </a:t>
                      </a:r>
                      <a:r>
                        <a:rPr lang="en-GB" sz="1800" b="0" noProof="0">
                          <a:solidFill>
                            <a:srgbClr val="545454"/>
                          </a:solidFill>
                          <a:latin typeface="Montserrat"/>
                          <a:ea typeface="Cambria"/>
                          <a:cs typeface="Cambria" charset="0"/>
                        </a:rPr>
                        <a:t>state Ltd.</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82789">
                <a:tc>
                  <a:txBody>
                    <a:bodyPr/>
                    <a:lstStyle/>
                    <a:p>
                      <a:pPr>
                        <a:spcBef>
                          <a:spcPts val="0"/>
                        </a:spcBef>
                        <a:spcAft>
                          <a:spcPts val="0"/>
                        </a:spcAft>
                      </a:pPr>
                      <a:r>
                        <a:rPr lang="en-US" sz="1800" b="1" noProof="1">
                          <a:solidFill>
                            <a:srgbClr val="545454"/>
                          </a:solidFill>
                          <a:latin typeface="Montserrat"/>
                          <a:ea typeface="Cambria"/>
                          <a:cs typeface="Cambria" charset="0"/>
                        </a:rPr>
                        <a:t>Private Partner</a:t>
                      </a:r>
                    </a:p>
                  </a:txBody>
                  <a:tcPr>
                    <a:lnL>
                      <a:noFill/>
                    </a:lnL>
                    <a:lnR>
                      <a:noFill/>
                    </a:lnR>
                    <a:lnT>
                      <a:noFill/>
                    </a:lnT>
                    <a:lnB>
                      <a:noFill/>
                    </a:lnB>
                    <a:lnTlToBr w="12700" cmpd="sng">
                      <a:noFill/>
                      <a:prstDash val="solid"/>
                    </a:lnTlToBr>
                    <a:lnBlToTr w="12700" cmpd="sng">
                      <a:noFill/>
                      <a:prstDash val="solid"/>
                    </a:lnBlToTr>
                  </a:tcPr>
                </a:tc>
                <a:tc>
                  <a:txBody>
                    <a:bodyPr/>
                    <a:lstStyle/>
                    <a:p>
                      <a:pPr>
                        <a:spcBef>
                          <a:spcPts val="0"/>
                        </a:spcBef>
                        <a:spcAft>
                          <a:spcPts val="0"/>
                        </a:spcAft>
                      </a:pPr>
                      <a:r>
                        <a:rPr lang="en-US" sz="1800" b="0" noProof="0">
                          <a:solidFill>
                            <a:srgbClr val="545454"/>
                          </a:solidFill>
                          <a:latin typeface="Montserrat"/>
                          <a:ea typeface="Cambria"/>
                          <a:cs typeface="Cambria" charset="0"/>
                        </a:rPr>
                        <a:t>The selection will occur during the competitive public procurement procedure with negotiations</a:t>
                      </a:r>
                      <a:endParaRPr lang="en-GB" sz="1800" b="0" noProof="0">
                        <a:solidFill>
                          <a:srgbClr val="545454"/>
                        </a:solidFill>
                        <a:latin typeface="Montserrat"/>
                        <a:ea typeface="Cambria"/>
                        <a:cs typeface="Cambria"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98858891"/>
                  </a:ext>
                </a:extLst>
              </a:tr>
              <a:tr h="414000">
                <a:tc>
                  <a:txBody>
                    <a:bodyPr/>
                    <a:lstStyle/>
                    <a:p>
                      <a:pPr>
                        <a:spcBef>
                          <a:spcPts val="0"/>
                        </a:spcBef>
                        <a:spcAft>
                          <a:spcPts val="0"/>
                        </a:spcAft>
                      </a:pPr>
                      <a:r>
                        <a:rPr lang="en-US" sz="1800" b="1" noProof="1">
                          <a:solidFill>
                            <a:srgbClr val="545454"/>
                          </a:solidFill>
                          <a:latin typeface="Montserrat"/>
                          <a:ea typeface="Cambria"/>
                          <a:cs typeface="Cambria" charset="0"/>
                        </a:rPr>
                        <a:t>Balance Sheet Treatment</a:t>
                      </a:r>
                    </a:p>
                  </a:txBody>
                  <a:tcPr>
                    <a:lnL>
                      <a:noFill/>
                    </a:lnL>
                    <a:lnR>
                      <a:noFill/>
                    </a:lnR>
                    <a:lnT>
                      <a:noFill/>
                    </a:lnT>
                    <a:lnB>
                      <a:noFill/>
                    </a:lnB>
                    <a:lnTlToBr w="12700" cmpd="sng">
                      <a:noFill/>
                      <a:prstDash val="solid"/>
                    </a:lnTlToBr>
                    <a:lnBlToTr w="12700" cmpd="sng">
                      <a:noFill/>
                      <a:prstDash val="solid"/>
                    </a:lnBlToTr>
                  </a:tcPr>
                </a:tc>
                <a:tc>
                  <a:txBody>
                    <a:bodyPr/>
                    <a:lstStyle/>
                    <a:p>
                      <a:pPr>
                        <a:spcBef>
                          <a:spcPts val="0"/>
                        </a:spcBef>
                        <a:spcAft>
                          <a:spcPts val="0"/>
                        </a:spcAft>
                      </a:pPr>
                      <a:r>
                        <a:rPr lang="en-GB" sz="1800" b="0" noProof="0">
                          <a:solidFill>
                            <a:srgbClr val="545454"/>
                          </a:solidFill>
                          <a:latin typeface="Montserrat"/>
                          <a:ea typeface="Cambria"/>
                          <a:cs typeface="Cambria" charset="0"/>
                        </a:rPr>
                        <a:t>Off </a:t>
                      </a:r>
                      <a:r>
                        <a:rPr lang="lv-LV" sz="1800" b="0" noProof="0">
                          <a:solidFill>
                            <a:srgbClr val="545454"/>
                          </a:solidFill>
                          <a:latin typeface="Montserrat"/>
                          <a:ea typeface="Cambria"/>
                          <a:cs typeface="Cambria" charset="0"/>
                        </a:rPr>
                        <a:t>the </a:t>
                      </a:r>
                      <a:r>
                        <a:rPr lang="en-GB" sz="1800" b="0" noProof="0">
                          <a:solidFill>
                            <a:srgbClr val="545454"/>
                          </a:solidFill>
                          <a:latin typeface="Montserrat"/>
                          <a:ea typeface="Cambria"/>
                          <a:cs typeface="Cambria" charset="0"/>
                        </a:rPr>
                        <a:t>government balance sheet </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79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1" dirty="0">
                        <a:solidFill>
                          <a:srgbClr val="545454"/>
                        </a:solidFill>
                        <a:latin typeface="Montserrat" panose="00000500000000000000" pitchFamily="50" charset="-7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noProof="0" dirty="0">
                          <a:solidFill>
                            <a:srgbClr val="545454"/>
                          </a:solidFill>
                          <a:latin typeface="Montserrat"/>
                        </a:rPr>
                        <a:t>Gross Availability Payment</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l">
                        <a:spcBef>
                          <a:spcPts val="0"/>
                        </a:spcBef>
                        <a:spcAft>
                          <a:spcPts val="0"/>
                        </a:spcAft>
                      </a:pPr>
                      <a:endParaRPr lang="en-GB" sz="1800" b="0" noProof="0" dirty="0">
                        <a:solidFill>
                          <a:srgbClr val="545454"/>
                        </a:solidFill>
                        <a:latin typeface="Montserrat" panose="00000500000000000000" pitchFamily="50" charset="-7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noProof="0" dirty="0">
                          <a:solidFill>
                            <a:srgbClr val="545454"/>
                          </a:solidFill>
                          <a:latin typeface="Montserrat"/>
                        </a:rPr>
                        <a:t>EUR </a:t>
                      </a:r>
                      <a:r>
                        <a:rPr lang="lv-LV" sz="1800" b="1" noProof="0" dirty="0">
                          <a:solidFill>
                            <a:srgbClr val="545454"/>
                          </a:solidFill>
                          <a:latin typeface="Montserrat"/>
                          <a:ea typeface="Cambria"/>
                          <a:cs typeface="Arial"/>
                        </a:rPr>
                        <a:t>13</a:t>
                      </a:r>
                      <a:r>
                        <a:rPr lang="en-GB" sz="1800" b="1" noProof="0" dirty="0">
                          <a:solidFill>
                            <a:srgbClr val="545454"/>
                          </a:solidFill>
                          <a:latin typeface="Montserrat"/>
                          <a:ea typeface="Cambria"/>
                          <a:cs typeface="Arial"/>
                        </a:rPr>
                        <a:t> </a:t>
                      </a:r>
                      <a:r>
                        <a:rPr lang="lv-LV" sz="1800" b="1" noProof="0" dirty="0">
                          <a:solidFill>
                            <a:srgbClr val="545454"/>
                          </a:solidFill>
                          <a:latin typeface="Montserrat"/>
                          <a:ea typeface="Cambria"/>
                          <a:cs typeface="Arial"/>
                        </a:rPr>
                        <a:t>165</a:t>
                      </a:r>
                      <a:r>
                        <a:rPr lang="en-GB" sz="1800" b="1" noProof="0" dirty="0">
                          <a:solidFill>
                            <a:srgbClr val="545454"/>
                          </a:solidFill>
                          <a:latin typeface="Montserrat"/>
                          <a:ea typeface="Cambria"/>
                          <a:cs typeface="Arial"/>
                        </a:rPr>
                        <a:t> 00</a:t>
                      </a:r>
                      <a:r>
                        <a:rPr lang="lv-LV" sz="1800" b="1" baseline="0" noProof="0" dirty="0">
                          <a:solidFill>
                            <a:srgbClr val="545454"/>
                          </a:solidFill>
                          <a:latin typeface="Montserrat"/>
                          <a:ea typeface="Cambria"/>
                          <a:cs typeface="Arial"/>
                        </a:rPr>
                        <a:t> - 14</a:t>
                      </a:r>
                      <a:r>
                        <a:rPr lang="en-GB" sz="1800" b="1" noProof="0" dirty="0">
                          <a:solidFill>
                            <a:srgbClr val="545454"/>
                          </a:solidFill>
                          <a:latin typeface="Montserrat"/>
                          <a:ea typeface="Cambria"/>
                          <a:cs typeface="Arial"/>
                        </a:rPr>
                        <a:t> </a:t>
                      </a:r>
                      <a:r>
                        <a:rPr lang="lv-LV" sz="1800" b="1" noProof="0" dirty="0">
                          <a:solidFill>
                            <a:srgbClr val="545454"/>
                          </a:solidFill>
                          <a:latin typeface="Montserrat"/>
                          <a:ea typeface="Cambria"/>
                          <a:cs typeface="Arial"/>
                        </a:rPr>
                        <a:t>53</a:t>
                      </a:r>
                      <a:r>
                        <a:rPr lang="en-GB" sz="1800" b="1" noProof="0" dirty="0">
                          <a:solidFill>
                            <a:srgbClr val="545454"/>
                          </a:solidFill>
                          <a:latin typeface="Montserrat"/>
                          <a:ea typeface="Cambria"/>
                          <a:cs typeface="Arial"/>
                        </a:rPr>
                        <a:t>6 </a:t>
                      </a:r>
                      <a:r>
                        <a:rPr lang="lv-LV" sz="1800" b="1" noProof="0" dirty="0">
                          <a:solidFill>
                            <a:srgbClr val="545454"/>
                          </a:solidFill>
                          <a:latin typeface="Montserrat"/>
                          <a:ea typeface="Cambria"/>
                          <a:cs typeface="Arial"/>
                        </a:rPr>
                        <a:t>3</a:t>
                      </a:r>
                      <a:r>
                        <a:rPr lang="en-GB" sz="1800" b="1" noProof="0" dirty="0">
                          <a:solidFill>
                            <a:srgbClr val="545454"/>
                          </a:solidFill>
                          <a:latin typeface="Montserrat"/>
                          <a:ea typeface="Cambria"/>
                          <a:cs typeface="Arial"/>
                        </a:rPr>
                        <a:t>00</a:t>
                      </a:r>
                      <a:r>
                        <a:rPr lang="lv-LV" sz="1800" b="0" noProof="0" dirty="0">
                          <a:solidFill>
                            <a:srgbClr val="545454"/>
                          </a:solidFill>
                          <a:latin typeface="Montserrat"/>
                          <a:ea typeface="Cambria"/>
                          <a:cs typeface="Arial"/>
                        </a:rPr>
                        <a:t>*</a:t>
                      </a:r>
                      <a:r>
                        <a:rPr lang="en-GB" sz="1800" b="0" noProof="0" dirty="0">
                          <a:solidFill>
                            <a:srgbClr val="545454"/>
                          </a:solidFill>
                          <a:latin typeface="Montserrat"/>
                          <a:ea typeface="Cambria"/>
                          <a:cs typeface="Arial"/>
                        </a:rPr>
                        <a:t> excl. VAT</a:t>
                      </a:r>
                      <a:r>
                        <a:rPr lang="lv-LV" sz="1800" b="0" noProof="0" dirty="0">
                          <a:solidFill>
                            <a:srgbClr val="545454"/>
                          </a:solidFill>
                          <a:latin typeface="Montserrat"/>
                          <a:ea typeface="Cambria"/>
                          <a:cs typeface="Arial"/>
                        </a:rPr>
                        <a:t>/ per </a:t>
                      </a:r>
                      <a:r>
                        <a:rPr lang="lv-LV" sz="1800" b="0" noProof="0" dirty="0" err="1">
                          <a:solidFill>
                            <a:srgbClr val="545454"/>
                          </a:solidFill>
                          <a:latin typeface="Montserrat"/>
                          <a:ea typeface="Cambria"/>
                          <a:cs typeface="Arial"/>
                        </a:rPr>
                        <a:t>year</a:t>
                      </a:r>
                      <a:r>
                        <a:rPr lang="lv-LV" sz="1800" b="0" noProof="0" dirty="0">
                          <a:solidFill>
                            <a:srgbClr val="545454"/>
                          </a:solidFill>
                          <a:latin typeface="Montserrat"/>
                          <a:ea typeface="Cambria"/>
                          <a:cs typeface="Arial"/>
                        </a:rPr>
                        <a:t>**</a:t>
                      </a:r>
                      <a:endParaRPr lang="en-GB" sz="1800" b="0" noProof="0" dirty="0">
                        <a:solidFill>
                          <a:srgbClr val="545454"/>
                        </a:solidFill>
                        <a:latin typeface="Montserrat"/>
                        <a:ea typeface="Cambria"/>
                        <a:cs typeface="Arial"/>
                      </a:endParaRPr>
                    </a:p>
                    <a:p>
                      <a:pPr algn="l">
                        <a:spcBef>
                          <a:spcPts val="0"/>
                        </a:spcBef>
                        <a:spcAft>
                          <a:spcPts val="0"/>
                        </a:spcAft>
                      </a:pPr>
                      <a:endParaRPr lang="en-GB" sz="1800" b="0" noProof="0" dirty="0">
                        <a:solidFill>
                          <a:srgbClr val="545454"/>
                        </a:solidFill>
                        <a:latin typeface="Montserrat" panose="00000500000000000000" pitchFamily="50" charset="-70"/>
                      </a:endParaRP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77495"/>
                  </a:ext>
                </a:extLst>
              </a:tr>
            </a:tbl>
          </a:graphicData>
        </a:graphic>
      </p:graphicFrame>
      <p:sp>
        <p:nvSpPr>
          <p:cNvPr id="5" name="TextBox 4">
            <a:extLst>
              <a:ext uri="{FF2B5EF4-FFF2-40B4-BE49-F238E27FC236}">
                <a16:creationId xmlns:a16="http://schemas.microsoft.com/office/drawing/2014/main" id="{2246FA85-B33A-2ECF-3700-F5A1865398EA}"/>
              </a:ext>
            </a:extLst>
          </p:cNvPr>
          <p:cNvSpPr txBox="1"/>
          <p:nvPr/>
        </p:nvSpPr>
        <p:spPr>
          <a:xfrm>
            <a:off x="6172199" y="5957451"/>
            <a:ext cx="5629603" cy="600164"/>
          </a:xfrm>
          <a:prstGeom prst="rect">
            <a:avLst/>
          </a:prstGeom>
          <a:noFill/>
        </p:spPr>
        <p:txBody>
          <a:bodyPr wrap="square">
            <a:spAutoFit/>
          </a:bodyPr>
          <a:lstStyle/>
          <a:p>
            <a:pPr algn="r"/>
            <a:r>
              <a:rPr lang="lv-LV" sz="1100" i="1">
                <a:solidFill>
                  <a:srgbClr val="545454"/>
                </a:solidFill>
                <a:latin typeface="Montserrat" panose="00000500000000000000" pitchFamily="50" charset="-70"/>
              </a:rPr>
              <a:t>*T</a:t>
            </a:r>
            <a:r>
              <a:rPr lang="en-US" sz="1100" i="1">
                <a:solidFill>
                  <a:srgbClr val="545454"/>
                </a:solidFill>
                <a:latin typeface="Montserrat" panose="00000500000000000000" pitchFamily="50" charset="-70"/>
              </a:rPr>
              <a:t>he amount in real prices (unindexed) </a:t>
            </a:r>
            <a:endParaRPr lang="lv-LV" sz="1100" i="1">
              <a:solidFill>
                <a:srgbClr val="545454"/>
              </a:solidFill>
              <a:latin typeface="Montserrat" panose="00000500000000000000" pitchFamily="50" charset="-70"/>
            </a:endParaRPr>
          </a:p>
          <a:p>
            <a:pPr algn="r"/>
            <a:r>
              <a:rPr lang="lv-LV" sz="1100" i="1">
                <a:solidFill>
                  <a:srgbClr val="545454"/>
                </a:solidFill>
                <a:latin typeface="Montserrat" panose="00000500000000000000" pitchFamily="50" charset="-70"/>
              </a:rPr>
              <a:t>**</a:t>
            </a:r>
            <a:r>
              <a:rPr lang="en-US" sz="1100" i="1">
                <a:solidFill>
                  <a:srgbClr val="545454"/>
                </a:solidFill>
                <a:latin typeface="Montserrat" panose="00000500000000000000" pitchFamily="50" charset="-70"/>
              </a:rPr>
              <a:t>Due to the impact and proximity of the Rail Baltica project, technical solutions may change, potentially affecting the project's Capex</a:t>
            </a:r>
            <a:r>
              <a:rPr lang="lv-LV" sz="1100" i="1">
                <a:solidFill>
                  <a:srgbClr val="545454"/>
                </a:solidFill>
                <a:latin typeface="Montserrat" panose="00000500000000000000" pitchFamily="50" charset="-70"/>
              </a:rPr>
              <a:t>. </a:t>
            </a:r>
          </a:p>
        </p:txBody>
      </p:sp>
      <p:sp>
        <p:nvSpPr>
          <p:cNvPr id="8" name="TextBox 7">
            <a:extLst>
              <a:ext uri="{FF2B5EF4-FFF2-40B4-BE49-F238E27FC236}">
                <a16:creationId xmlns:a16="http://schemas.microsoft.com/office/drawing/2014/main" id="{75EE6FF1-FC28-7C6C-6879-1E551BD0EE64}"/>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b="1" dirty="0">
                <a:solidFill>
                  <a:srgbClr val="545454"/>
                </a:solidFill>
                <a:latin typeface="Montserrat" pitchFamily="2" charset="77"/>
                <a:ea typeface="Helvetica Light" charset="0"/>
                <a:cs typeface="Helvetica Light" charset="0"/>
              </a:rPr>
              <a:t>Project </a:t>
            </a:r>
            <a:r>
              <a:rPr lang="lv-LV" sz="2800" b="1" dirty="0" err="1">
                <a:solidFill>
                  <a:srgbClr val="545454"/>
                </a:solidFill>
                <a:latin typeface="Montserrat" pitchFamily="2" charset="77"/>
                <a:ea typeface="Helvetica Light" charset="0"/>
                <a:cs typeface="Helvetica Light" charset="0"/>
              </a:rPr>
              <a:t>Description</a:t>
            </a:r>
            <a:r>
              <a:rPr lang="lv-LV" sz="2800" b="1" dirty="0">
                <a:solidFill>
                  <a:srgbClr val="545454"/>
                </a:solidFill>
                <a:latin typeface="Montserrat" pitchFamily="2" charset="77"/>
                <a:ea typeface="Helvetica Light" charset="0"/>
                <a:cs typeface="Helvetica Light" charset="0"/>
              </a:rPr>
              <a:t> 1/4</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cxnSp>
        <p:nvCxnSpPr>
          <p:cNvPr id="9" name="Straight Connector 27">
            <a:extLst>
              <a:ext uri="{FF2B5EF4-FFF2-40B4-BE49-F238E27FC236}">
                <a16:creationId xmlns:a16="http://schemas.microsoft.com/office/drawing/2014/main" id="{82D2B2A0-5164-EFB5-6A02-72637A2FFD56}"/>
              </a:ext>
            </a:extLst>
          </p:cNvPr>
          <p:cNvCxnSpPr>
            <a:cxnSpLocks/>
          </p:cNvCxnSpPr>
          <p:nvPr/>
        </p:nvCxnSpPr>
        <p:spPr>
          <a:xfrm>
            <a:off x="519827" y="861273"/>
            <a:ext cx="11101902" cy="0"/>
          </a:xfrm>
          <a:prstGeom prst="line">
            <a:avLst/>
          </a:prstGeom>
          <a:ln w="254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62134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0B9A95E-F7BC-D24A-63B6-8A48995209F2}"/>
              </a:ext>
            </a:extLst>
          </p:cNvPr>
          <p:cNvPicPr/>
          <p:nvPr/>
        </p:nvPicPr>
        <p:blipFill rotWithShape="1">
          <a:blip r:embed="rId3" cstate="print">
            <a:extLst>
              <a:ext uri="{28A0092B-C50C-407E-A947-70E740481C1C}">
                <a14:useLocalDpi xmlns:a14="http://schemas.microsoft.com/office/drawing/2010/main"/>
              </a:ext>
            </a:extLst>
          </a:blip>
          <a:srcRect r="17502" b="11441"/>
          <a:stretch/>
        </p:blipFill>
        <p:spPr bwMode="auto">
          <a:xfrm>
            <a:off x="8177757" y="1946039"/>
            <a:ext cx="3822369" cy="3871834"/>
          </a:xfrm>
          <a:prstGeom prst="rect">
            <a:avLst/>
          </a:prstGeom>
          <a:ln>
            <a:noFill/>
          </a:ln>
          <a:effectLst>
            <a:softEdge rad="127000"/>
          </a:effectLst>
          <a:extLst>
            <a:ext uri="{53640926-AAD7-44D8-BBD7-CCE9431645EC}">
              <a14:shadowObscured xmlns:a14="http://schemas.microsoft.com/office/drawing/2010/main"/>
            </a:ext>
          </a:extLst>
        </p:spPr>
      </p:pic>
      <p:cxnSp>
        <p:nvCxnSpPr>
          <p:cNvPr id="20" name="Straight Connector 19">
            <a:extLst>
              <a:ext uri="{FF2B5EF4-FFF2-40B4-BE49-F238E27FC236}">
                <a16:creationId xmlns:a16="http://schemas.microsoft.com/office/drawing/2014/main" id="{98ABAE9C-2F01-BF65-A775-6BA2F6D30E90}"/>
              </a:ext>
            </a:extLst>
          </p:cNvPr>
          <p:cNvCxnSpPr>
            <a:cxnSpLocks/>
          </p:cNvCxnSpPr>
          <p:nvPr/>
        </p:nvCxnSpPr>
        <p:spPr>
          <a:xfrm>
            <a:off x="9770358" y="1884254"/>
            <a:ext cx="1256556" cy="1454852"/>
          </a:xfrm>
          <a:prstGeom prst="line">
            <a:avLst/>
          </a:prstGeom>
          <a:ln w="28575">
            <a:solidFill>
              <a:srgbClr val="42424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6F4CC5-D46D-2F45-471D-1410C337F1B5}"/>
              </a:ext>
            </a:extLst>
          </p:cNvPr>
          <p:cNvCxnSpPr>
            <a:cxnSpLocks/>
          </p:cNvCxnSpPr>
          <p:nvPr/>
        </p:nvCxnSpPr>
        <p:spPr>
          <a:xfrm flipV="1">
            <a:off x="9770358" y="3400891"/>
            <a:ext cx="1256556" cy="1096284"/>
          </a:xfrm>
          <a:prstGeom prst="line">
            <a:avLst/>
          </a:prstGeom>
          <a:ln w="28575">
            <a:solidFill>
              <a:srgbClr val="424242"/>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CCC8E37-F52A-F46E-94DB-A575B599F1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71295" y="1128266"/>
            <a:ext cx="3494817" cy="4976620"/>
          </a:xfrm>
          <a:prstGeom prst="rect">
            <a:avLst/>
          </a:prstGeom>
          <a:ln w="38100">
            <a:solidFill>
              <a:srgbClr val="424242"/>
            </a:solidFill>
          </a:ln>
        </p:spPr>
      </p:pic>
      <p:sp>
        <p:nvSpPr>
          <p:cNvPr id="23" name="TextBox 22">
            <a:extLst>
              <a:ext uri="{FF2B5EF4-FFF2-40B4-BE49-F238E27FC236}">
                <a16:creationId xmlns:a16="http://schemas.microsoft.com/office/drawing/2014/main" id="{A60C36B7-7E4A-9F1F-212F-849F415C8FC0}"/>
              </a:ext>
            </a:extLst>
          </p:cNvPr>
          <p:cNvSpPr txBox="1"/>
          <p:nvPr/>
        </p:nvSpPr>
        <p:spPr>
          <a:xfrm>
            <a:off x="603504" y="1014991"/>
            <a:ext cx="5317202" cy="5078313"/>
          </a:xfrm>
          <a:prstGeom prst="rect">
            <a:avLst/>
          </a:prstGeom>
          <a:noFill/>
        </p:spPr>
        <p:txBody>
          <a:bodyPr wrap="square" lIns="91440" tIns="45720" rIns="91440" bIns="45720" anchor="t">
            <a:spAutoFit/>
          </a:bodyPr>
          <a:lstStyle/>
          <a:p>
            <a:pPr marL="285750" indent="-285750">
              <a:buClr>
                <a:srgbClr val="F7B513"/>
              </a:buClr>
              <a:buFont typeface="Arial" panose="020B0604020202020204" pitchFamily="34" charset="0"/>
              <a:buChar char="•"/>
            </a:pPr>
            <a:r>
              <a:rPr lang="en-US" dirty="0">
                <a:solidFill>
                  <a:srgbClr val="545454"/>
                </a:solidFill>
                <a:latin typeface="Montserrat" panose="00000500000000000000" pitchFamily="50" charset="-70"/>
              </a:rPr>
              <a:t>National main road A7</a:t>
            </a:r>
            <a:r>
              <a:rPr lang="lv-LV" dirty="0">
                <a:solidFill>
                  <a:srgbClr val="545454"/>
                </a:solidFill>
                <a:latin typeface="Montserrat" panose="00000500000000000000" pitchFamily="50" charset="-70"/>
              </a:rPr>
              <a:t> </a:t>
            </a:r>
            <a:r>
              <a:rPr lang="en-US" dirty="0">
                <a:solidFill>
                  <a:srgbClr val="545454"/>
                </a:solidFill>
                <a:latin typeface="Montserrat" panose="00000500000000000000" pitchFamily="50" charset="-70"/>
              </a:rPr>
              <a:t>Riga–Bauska–Lithuanian border (</a:t>
            </a:r>
            <a:r>
              <a:rPr lang="en-US" dirty="0" err="1">
                <a:solidFill>
                  <a:srgbClr val="545454"/>
                </a:solidFill>
                <a:latin typeface="Montserrat" panose="00000500000000000000" pitchFamily="50" charset="-70"/>
              </a:rPr>
              <a:t>Grenctāle</a:t>
            </a:r>
            <a:r>
              <a:rPr lang="en-US" dirty="0">
                <a:solidFill>
                  <a:srgbClr val="545454"/>
                </a:solidFill>
                <a:latin typeface="Montserrat" panose="00000500000000000000" pitchFamily="50" charset="-70"/>
              </a:rPr>
              <a:t>) part of:</a:t>
            </a:r>
          </a:p>
          <a:p>
            <a:pPr marL="742950" lvl="1" indent="-285750">
              <a:buClr>
                <a:srgbClr val="F7B513"/>
              </a:buClr>
              <a:buFont typeface="Arial" panose="020B0604020202020204" pitchFamily="34" charset="0"/>
              <a:buChar char="•"/>
            </a:pPr>
            <a:r>
              <a:rPr lang="en-US" dirty="0">
                <a:solidFill>
                  <a:srgbClr val="545454"/>
                </a:solidFill>
                <a:latin typeface="Montserrat" panose="00000500000000000000" pitchFamily="50" charset="-70"/>
              </a:rPr>
              <a:t>European transport network (TEN-T) North Sea-Baltic corridor</a:t>
            </a:r>
            <a:r>
              <a:rPr lang="lv-LV" dirty="0">
                <a:solidFill>
                  <a:srgbClr val="545454"/>
                </a:solidFill>
                <a:latin typeface="Montserrat" panose="00000500000000000000" pitchFamily="50" charset="-70"/>
              </a:rPr>
              <a:t>;</a:t>
            </a:r>
          </a:p>
          <a:p>
            <a:pPr marL="742950" lvl="1" indent="-285750">
              <a:buClr>
                <a:srgbClr val="F7B513"/>
              </a:buClr>
              <a:buFont typeface="Arial" panose="020B0604020202020204" pitchFamily="34" charset="0"/>
              <a:buChar char="•"/>
            </a:pPr>
            <a:r>
              <a:rPr lang="en-US" dirty="0">
                <a:solidFill>
                  <a:srgbClr val="545454"/>
                </a:solidFill>
                <a:latin typeface="Montserrat" panose="00000500000000000000" pitchFamily="50" charset="-70"/>
              </a:rPr>
              <a:t>European route E67 or </a:t>
            </a:r>
            <a:r>
              <a:rPr lang="en-US" i="1" dirty="0">
                <a:solidFill>
                  <a:srgbClr val="545454"/>
                </a:solidFill>
                <a:latin typeface="Montserrat" panose="00000500000000000000" pitchFamily="50" charset="-70"/>
              </a:rPr>
              <a:t>Via Baltica </a:t>
            </a:r>
            <a:r>
              <a:rPr lang="en-US" dirty="0">
                <a:solidFill>
                  <a:srgbClr val="545454"/>
                </a:solidFill>
                <a:latin typeface="Montserrat" panose="00000500000000000000" pitchFamily="50" charset="-70"/>
              </a:rPr>
              <a:t>(from Tallinn to Warsaw)</a:t>
            </a:r>
            <a:r>
              <a:rPr lang="lv-LV" dirty="0">
                <a:solidFill>
                  <a:srgbClr val="545454"/>
                </a:solidFill>
                <a:latin typeface="Montserrat" panose="00000500000000000000" pitchFamily="50" charset="-70"/>
              </a:rPr>
              <a:t>.</a:t>
            </a:r>
          </a:p>
          <a:p>
            <a:pPr lvl="1">
              <a:buClr>
                <a:srgbClr val="F7B513"/>
              </a:buClr>
            </a:pPr>
            <a:endParaRPr lang="en-US" dirty="0">
              <a:solidFill>
                <a:srgbClr val="545454"/>
              </a:solidFill>
              <a:latin typeface="Montserrat" panose="00000500000000000000" pitchFamily="50" charset="-70"/>
            </a:endParaRPr>
          </a:p>
          <a:p>
            <a:pPr marL="285750" indent="-285750">
              <a:buClr>
                <a:srgbClr val="F7B513"/>
              </a:buClr>
              <a:buFont typeface="Arial" panose="020B0604020202020204" pitchFamily="34" charset="0"/>
              <a:buChar char="•"/>
            </a:pPr>
            <a:r>
              <a:rPr lang="en-US" dirty="0">
                <a:solidFill>
                  <a:srgbClr val="545454"/>
                </a:solidFill>
                <a:latin typeface="Montserrat" panose="00000500000000000000" pitchFamily="50" charset="-70"/>
              </a:rPr>
              <a:t>International passenger and transit freight transport flow</a:t>
            </a:r>
            <a:r>
              <a:rPr lang="lv-LV" dirty="0">
                <a:solidFill>
                  <a:srgbClr val="545454"/>
                </a:solidFill>
                <a:latin typeface="Montserrat" panose="00000500000000000000" pitchFamily="50" charset="-70"/>
              </a:rPr>
              <a:t>.</a:t>
            </a:r>
          </a:p>
          <a:p>
            <a:pPr>
              <a:buClr>
                <a:srgbClr val="F7B513"/>
              </a:buClr>
            </a:pPr>
            <a:endParaRPr lang="en-US" dirty="0">
              <a:solidFill>
                <a:srgbClr val="545454"/>
              </a:solidFill>
              <a:latin typeface="Montserrat" panose="00000500000000000000" pitchFamily="50" charset="-70"/>
            </a:endParaRPr>
          </a:p>
          <a:p>
            <a:pPr marL="285750" indent="-285750">
              <a:buClr>
                <a:srgbClr val="F7B513"/>
              </a:buClr>
              <a:buFont typeface="Arial" panose="020B0604020202020204" pitchFamily="34" charset="0"/>
              <a:buChar char="•"/>
            </a:pPr>
            <a:r>
              <a:rPr lang="en-US" dirty="0">
                <a:solidFill>
                  <a:srgbClr val="545454"/>
                </a:solidFill>
                <a:latin typeface="Montserrat" panose="00000500000000000000" pitchFamily="50" charset="-70"/>
              </a:rPr>
              <a:t>Military mobility between the Baltic States and the EU</a:t>
            </a:r>
            <a:r>
              <a:rPr lang="lv-LV" dirty="0">
                <a:solidFill>
                  <a:srgbClr val="545454"/>
                </a:solidFill>
                <a:latin typeface="Montserrat" panose="00000500000000000000" pitchFamily="50" charset="-70"/>
              </a:rPr>
              <a:t>.</a:t>
            </a:r>
            <a:endParaRPr lang="en-US" dirty="0">
              <a:solidFill>
                <a:srgbClr val="545454"/>
              </a:solidFill>
              <a:latin typeface="Montserrat" panose="00000500000000000000" pitchFamily="50" charset="-70"/>
            </a:endParaRPr>
          </a:p>
          <a:p>
            <a:pPr marL="285750" indent="-285750">
              <a:buClr>
                <a:srgbClr val="F7B513"/>
              </a:buClr>
              <a:buFont typeface="Montserrat" panose="00000500000000000000" pitchFamily="50" charset="-70"/>
              <a:buChar char="◆"/>
            </a:pPr>
            <a:endParaRPr lang="en-US" dirty="0">
              <a:solidFill>
                <a:srgbClr val="545454"/>
              </a:solidFill>
              <a:latin typeface="Montserrat" panose="00000500000000000000" pitchFamily="50" charset="-70"/>
            </a:endParaRPr>
          </a:p>
          <a:p>
            <a:pPr marL="285750" indent="-285750">
              <a:buClr>
                <a:srgbClr val="F7B513"/>
              </a:buClr>
              <a:buFont typeface="Arial" panose="020B0604020202020204" pitchFamily="34" charset="0"/>
              <a:buChar char="•"/>
            </a:pPr>
            <a:r>
              <a:rPr lang="en-US" dirty="0">
                <a:solidFill>
                  <a:srgbClr val="545454"/>
                </a:solidFill>
                <a:latin typeface="Montserrat" panose="00000500000000000000" pitchFamily="50" charset="-70"/>
              </a:rPr>
              <a:t>The existing A7 passing through the town of Bauska causes noise and air pollution, vibrations, </a:t>
            </a:r>
            <a:r>
              <a:rPr lang="lv-LV" dirty="0">
                <a:solidFill>
                  <a:srgbClr val="545454"/>
                </a:solidFill>
                <a:latin typeface="Montserrat" panose="00000500000000000000" pitchFamily="50" charset="-70"/>
              </a:rPr>
              <a:t>and </a:t>
            </a:r>
            <a:r>
              <a:rPr lang="en-US" dirty="0">
                <a:solidFill>
                  <a:srgbClr val="545454"/>
                </a:solidFill>
                <a:latin typeface="Montserrat" panose="00000500000000000000" pitchFamily="50" charset="-70"/>
              </a:rPr>
              <a:t>severely affects road safety and quality of life</a:t>
            </a:r>
            <a:r>
              <a:rPr lang="lv-LV" dirty="0">
                <a:solidFill>
                  <a:srgbClr val="545454"/>
                </a:solidFill>
                <a:latin typeface="Montserrat" panose="00000500000000000000" pitchFamily="50" charset="-70"/>
              </a:rPr>
              <a:t>.</a:t>
            </a:r>
            <a:br>
              <a:rPr lang="lv-LV" dirty="0">
                <a:solidFill>
                  <a:srgbClr val="545454"/>
                </a:solidFill>
              </a:rPr>
            </a:br>
            <a:endParaRPr lang="lv-LV" dirty="0">
              <a:solidFill>
                <a:srgbClr val="545454"/>
              </a:solidFill>
            </a:endParaRPr>
          </a:p>
        </p:txBody>
      </p:sp>
      <p:sp>
        <p:nvSpPr>
          <p:cNvPr id="2" name="TextBox 1">
            <a:extLst>
              <a:ext uri="{FF2B5EF4-FFF2-40B4-BE49-F238E27FC236}">
                <a16:creationId xmlns:a16="http://schemas.microsoft.com/office/drawing/2014/main" id="{F97563B8-6CF5-0A2B-2BDC-AACD8BBAF319}"/>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b="1" dirty="0">
                <a:solidFill>
                  <a:srgbClr val="545454"/>
                </a:solidFill>
                <a:latin typeface="Montserrat" pitchFamily="2" charset="77"/>
                <a:ea typeface="Helvetica Light" charset="0"/>
                <a:cs typeface="Helvetica Light" charset="0"/>
              </a:rPr>
              <a:t>Project </a:t>
            </a:r>
            <a:r>
              <a:rPr lang="lv-LV" sz="2800" b="1" dirty="0" err="1">
                <a:solidFill>
                  <a:srgbClr val="545454"/>
                </a:solidFill>
                <a:latin typeface="Montserrat" pitchFamily="2" charset="77"/>
                <a:ea typeface="Helvetica Light" charset="0"/>
                <a:cs typeface="Helvetica Light" charset="0"/>
              </a:rPr>
              <a:t>Description</a:t>
            </a:r>
            <a:r>
              <a:rPr lang="lv-LV" sz="2800" b="1" dirty="0">
                <a:solidFill>
                  <a:srgbClr val="545454"/>
                </a:solidFill>
                <a:latin typeface="Montserrat" pitchFamily="2" charset="77"/>
                <a:ea typeface="Helvetica Light" charset="0"/>
                <a:cs typeface="Helvetica Light" charset="0"/>
              </a:rPr>
              <a:t> 2/4</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cxnSp>
        <p:nvCxnSpPr>
          <p:cNvPr id="3" name="Straight Connector 27">
            <a:extLst>
              <a:ext uri="{FF2B5EF4-FFF2-40B4-BE49-F238E27FC236}">
                <a16:creationId xmlns:a16="http://schemas.microsoft.com/office/drawing/2014/main" id="{9C53119B-D658-F2F3-DCD8-03181BC7E10D}"/>
              </a:ext>
            </a:extLst>
          </p:cNvPr>
          <p:cNvCxnSpPr>
            <a:cxnSpLocks/>
          </p:cNvCxnSpPr>
          <p:nvPr/>
        </p:nvCxnSpPr>
        <p:spPr>
          <a:xfrm>
            <a:off x="519827" y="861273"/>
            <a:ext cx="11101902" cy="0"/>
          </a:xfrm>
          <a:prstGeom prst="line">
            <a:avLst/>
          </a:prstGeom>
          <a:ln w="254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27024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9959181-8A3A-0DE7-5FEB-B47DB74DD6B5}"/>
              </a:ext>
            </a:extLst>
          </p:cNvPr>
          <p:cNvGraphicFramePr>
            <a:graphicFrameLocks noGrp="1"/>
          </p:cNvGraphicFramePr>
          <p:nvPr>
            <p:extLst>
              <p:ext uri="{D42A27DB-BD31-4B8C-83A1-F6EECF244321}">
                <p14:modId xmlns:p14="http://schemas.microsoft.com/office/powerpoint/2010/main" val="269298704"/>
              </p:ext>
            </p:extLst>
          </p:nvPr>
        </p:nvGraphicFramePr>
        <p:xfrm>
          <a:off x="493776" y="1214926"/>
          <a:ext cx="7470648" cy="4532732"/>
        </p:xfrm>
        <a:graphic>
          <a:graphicData uri="http://schemas.openxmlformats.org/drawingml/2006/table">
            <a:tbl>
              <a:tblPr firstRow="1" bandRow="1">
                <a:tableStyleId>{C083E6E3-FA7D-4D7B-A595-EF9225AFEA82}</a:tableStyleId>
              </a:tblPr>
              <a:tblGrid>
                <a:gridCol w="5932085">
                  <a:extLst>
                    <a:ext uri="{9D8B030D-6E8A-4147-A177-3AD203B41FA5}">
                      <a16:colId xmlns:a16="http://schemas.microsoft.com/office/drawing/2014/main" val="20000"/>
                    </a:ext>
                  </a:extLst>
                </a:gridCol>
                <a:gridCol w="1538563">
                  <a:extLst>
                    <a:ext uri="{9D8B030D-6E8A-4147-A177-3AD203B41FA5}">
                      <a16:colId xmlns:a16="http://schemas.microsoft.com/office/drawing/2014/main" val="20001"/>
                    </a:ext>
                  </a:extLst>
                </a:gridCol>
              </a:tblGrid>
              <a:tr h="540616">
                <a:tc gridSpan="2">
                  <a:txBody>
                    <a:bodyPr/>
                    <a:lstStyle/>
                    <a:p>
                      <a:pPr algn="l">
                        <a:spcBef>
                          <a:spcPts val="1200"/>
                        </a:spcBef>
                        <a:spcAft>
                          <a:spcPts val="1200"/>
                        </a:spcAft>
                      </a:pPr>
                      <a:r>
                        <a:rPr lang="en-GB" sz="1800" noProof="0">
                          <a:solidFill>
                            <a:srgbClr val="545454"/>
                          </a:solidFill>
                          <a:latin typeface="Montserrat" panose="00000500000000000000" pitchFamily="50" charset="-70"/>
                        </a:rPr>
                        <a:t>BAUSKA BYPASS</a:t>
                      </a:r>
                    </a:p>
                  </a:txBody>
                  <a:tcPr marL="81134" marR="81134" marT="40567" marB="40567"/>
                </a:tc>
                <a:tc hMerge="1">
                  <a:txBody>
                    <a:bodyPr/>
                    <a:lstStyle/>
                    <a:p>
                      <a:pPr>
                        <a:spcBef>
                          <a:spcPts val="1200"/>
                        </a:spcBef>
                        <a:spcAft>
                          <a:spcPts val="1200"/>
                        </a:spcAft>
                      </a:pPr>
                      <a:r>
                        <a:rPr lang="en-US" sz="2000" noProof="0">
                          <a:solidFill>
                            <a:schemeClr val="accent4">
                              <a:lumMod val="20000"/>
                              <a:lumOff val="80000"/>
                            </a:schemeClr>
                          </a:solidFill>
                          <a:latin typeface="Montserrat Light" panose="00000400000000000000" pitchFamily="50" charset="-70"/>
                        </a:rPr>
                        <a:t>17.5 km</a:t>
                      </a:r>
                      <a:endParaRPr lang="en-US" sz="2000" b="0" noProof="0">
                        <a:solidFill>
                          <a:schemeClr val="accent4">
                            <a:lumMod val="20000"/>
                            <a:lumOff val="80000"/>
                          </a:schemeClr>
                        </a:solidFill>
                        <a:latin typeface="Montserrat Light" panose="00000400000000000000" pitchFamily="50" charset="-70"/>
                      </a:endParaRPr>
                    </a:p>
                  </a:txBody>
                  <a:tcPr/>
                </a:tc>
                <a:extLst>
                  <a:ext uri="{0D108BD9-81ED-4DB2-BD59-A6C34878D82A}">
                    <a16:rowId xmlns:a16="http://schemas.microsoft.com/office/drawing/2014/main" val="10000"/>
                  </a:ext>
                </a:extLst>
              </a:tr>
              <a:tr h="1121337">
                <a:tc>
                  <a:txBody>
                    <a:bodyPr/>
                    <a:lstStyle/>
                    <a:p>
                      <a:pPr algn="l">
                        <a:spcBef>
                          <a:spcPts val="0"/>
                        </a:spcBef>
                        <a:spcAft>
                          <a:spcPts val="0"/>
                        </a:spcAft>
                      </a:pPr>
                      <a:r>
                        <a:rPr lang="en-GB" sz="1800" b="1" noProof="0" dirty="0">
                          <a:solidFill>
                            <a:srgbClr val="545454"/>
                          </a:solidFill>
                          <a:latin typeface="Montserrat" panose="00000500000000000000" pitchFamily="50" charset="-70"/>
                        </a:rPr>
                        <a:t>New road section</a:t>
                      </a:r>
                      <a:r>
                        <a:rPr lang="en-GB" sz="1800" b="0" noProof="0" dirty="0">
                          <a:solidFill>
                            <a:srgbClr val="545454"/>
                          </a:solidFill>
                          <a:latin typeface="Montserrat" panose="00000500000000000000" pitchFamily="50" charset="-70"/>
                        </a:rPr>
                        <a:t> </a:t>
                      </a:r>
                      <a:br>
                        <a:rPr lang="en-GB" sz="1800" b="0" noProof="0" dirty="0">
                          <a:solidFill>
                            <a:srgbClr val="545454"/>
                          </a:solidFill>
                          <a:latin typeface="Montserrat" panose="00000500000000000000" pitchFamily="50" charset="-70"/>
                        </a:rPr>
                      </a:br>
                      <a:r>
                        <a:rPr lang="en-GB" sz="1800" b="0" noProof="0" dirty="0">
                          <a:solidFill>
                            <a:srgbClr val="545454"/>
                          </a:solidFill>
                          <a:latin typeface="Montserrat" panose="00000500000000000000" pitchFamily="50" charset="-70"/>
                        </a:rPr>
                        <a:t>P</a:t>
                      </a:r>
                      <a:r>
                        <a:rPr lang="en-GB" sz="1800" noProof="0" dirty="0">
                          <a:solidFill>
                            <a:srgbClr val="545454"/>
                          </a:solidFill>
                          <a:latin typeface="Montserrat" panose="00000500000000000000" pitchFamily="50" charset="-70"/>
                        </a:rPr>
                        <a:t>lanned road cross-section NP 26</a:t>
                      </a:r>
                    </a:p>
                    <a:p>
                      <a:pPr algn="l">
                        <a:spcBef>
                          <a:spcPts val="0"/>
                        </a:spcBef>
                        <a:spcAft>
                          <a:spcPts val="0"/>
                        </a:spcAft>
                      </a:pPr>
                      <a:r>
                        <a:rPr lang="en-GB" sz="1800" noProof="0" dirty="0">
                          <a:solidFill>
                            <a:srgbClr val="545454"/>
                          </a:solidFill>
                          <a:latin typeface="Montserrat" panose="00000500000000000000" pitchFamily="50" charset="-70"/>
                        </a:rPr>
                        <a:t>four-lane road</a:t>
                      </a:r>
                      <a:endParaRPr lang="en-GB" sz="1800" b="0" noProof="0" dirty="0">
                        <a:solidFill>
                          <a:srgbClr val="545454"/>
                        </a:solidFill>
                        <a:latin typeface="Montserrat"/>
                      </a:endParaRPr>
                    </a:p>
                  </a:txBody>
                  <a:tcPr marL="75693" marR="75693" marT="37847" marB="37847"/>
                </a:tc>
                <a:tc>
                  <a:txBody>
                    <a:bodyPr/>
                    <a:lstStyle/>
                    <a:p>
                      <a:pPr algn="l">
                        <a:spcBef>
                          <a:spcPts val="1200"/>
                        </a:spcBef>
                        <a:spcAft>
                          <a:spcPts val="1200"/>
                        </a:spcAft>
                      </a:pPr>
                      <a:r>
                        <a:rPr lang="en-GB" sz="1800" b="1" noProof="0">
                          <a:solidFill>
                            <a:srgbClr val="545454"/>
                          </a:solidFill>
                          <a:latin typeface="Montserrat"/>
                        </a:rPr>
                        <a:t>   </a:t>
                      </a:r>
                      <a:r>
                        <a:rPr lang="en-US" sz="1800" b="1" noProof="0">
                          <a:solidFill>
                            <a:srgbClr val="545454"/>
                          </a:solidFill>
                          <a:latin typeface="Montserrat"/>
                        </a:rPr>
                        <a:t>14.25 </a:t>
                      </a:r>
                      <a:r>
                        <a:rPr lang="en-GB" sz="1800" b="1" noProof="0">
                          <a:solidFill>
                            <a:srgbClr val="545454"/>
                          </a:solidFill>
                          <a:latin typeface="Montserrat"/>
                        </a:rPr>
                        <a:t>km</a:t>
                      </a:r>
                    </a:p>
                  </a:txBody>
                  <a:tcPr marL="75693" marR="75693" marT="37847" marB="37847"/>
                </a:tc>
                <a:extLst>
                  <a:ext uri="{0D108BD9-81ED-4DB2-BD59-A6C34878D82A}">
                    <a16:rowId xmlns:a16="http://schemas.microsoft.com/office/drawing/2014/main" val="10001"/>
                  </a:ext>
                </a:extLst>
              </a:tr>
              <a:tr h="1121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45454"/>
                          </a:solidFill>
                          <a:effectLst/>
                          <a:uLnTx/>
                          <a:uFillTx/>
                          <a:latin typeface="Montserrat" panose="00000500000000000000" pitchFamily="2" charset="-70"/>
                          <a:ea typeface="+mn-ea"/>
                          <a:cs typeface="+mn-cs"/>
                        </a:rPr>
                        <a:t>Connecting road near Code </a:t>
                      </a:r>
                      <a:r>
                        <a:rPr kumimoji="0" lang="lv-LV" sz="1800" b="1" i="0" u="none" strike="noStrike" kern="1200" cap="none" spc="0" normalizeH="0" baseline="0" noProof="0" dirty="0">
                          <a:ln>
                            <a:noFill/>
                          </a:ln>
                          <a:solidFill>
                            <a:srgbClr val="545454"/>
                          </a:solidFill>
                          <a:effectLst/>
                          <a:uLnTx/>
                          <a:uFillTx/>
                          <a:latin typeface="Montserrat" panose="00000500000000000000" pitchFamily="2" charset="-70"/>
                          <a:ea typeface="+mn-ea"/>
                          <a:cs typeface="+mn-cs"/>
                        </a:rPr>
                        <a:t>P</a:t>
                      </a:r>
                      <a:r>
                        <a:rPr kumimoji="0" lang="en-GB" sz="1800" b="1" i="0" u="none" strike="noStrike" kern="1200" cap="none" spc="0" normalizeH="0" baseline="0" noProof="0" dirty="0">
                          <a:ln>
                            <a:noFill/>
                          </a:ln>
                          <a:solidFill>
                            <a:srgbClr val="545454"/>
                          </a:solidFill>
                          <a:effectLst/>
                          <a:uLnTx/>
                          <a:uFillTx/>
                          <a:latin typeface="Montserrat" panose="00000500000000000000" pitchFamily="2" charset="-70"/>
                          <a:ea typeface="+mn-ea"/>
                          <a:cs typeface="+mn-cs"/>
                        </a:rPr>
                        <a:t>arish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545454"/>
                          </a:solidFill>
                          <a:latin typeface="Montserrat" panose="00000500000000000000" pitchFamily="50" charset="-70"/>
                        </a:rPr>
                        <a:t>P</a:t>
                      </a:r>
                      <a:r>
                        <a:rPr kumimoji="0" lang="en-GB" sz="1800" b="0" i="0" u="none" strike="noStrike" kern="1200" cap="none" spc="0" normalizeH="0" baseline="0" noProof="0" dirty="0">
                          <a:ln>
                            <a:noFill/>
                          </a:ln>
                          <a:solidFill>
                            <a:srgbClr val="545454"/>
                          </a:solidFill>
                          <a:effectLst/>
                          <a:uLnTx/>
                          <a:uFillTx/>
                          <a:latin typeface="Montserrat" panose="00000500000000000000" pitchFamily="2" charset="-70"/>
                          <a:ea typeface="+mn-ea"/>
                          <a:cs typeface="+mn-cs"/>
                        </a:rPr>
                        <a:t>lanned road cross-section NP 10.5A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45454"/>
                          </a:solidFill>
                          <a:effectLst/>
                          <a:uLnTx/>
                          <a:uFillTx/>
                          <a:latin typeface="Montserrat" panose="00000500000000000000" pitchFamily="2" charset="-70"/>
                          <a:ea typeface="+mn-ea"/>
                          <a:cs typeface="+mn-cs"/>
                        </a:rPr>
                        <a:t>two-lane road</a:t>
                      </a:r>
                    </a:p>
                  </a:txBody>
                  <a:tcPr marL="75693" marR="75693" marT="37847" marB="37847"/>
                </a:tc>
                <a:tc>
                  <a:txBody>
                    <a:bodyPr/>
                    <a:lstStyle/>
                    <a:p>
                      <a:pPr algn="l">
                        <a:spcBef>
                          <a:spcPts val="1200"/>
                        </a:spcBef>
                        <a:spcAft>
                          <a:spcPts val="1200"/>
                        </a:spcAft>
                      </a:pPr>
                      <a:r>
                        <a:rPr lang="en-GB" sz="1800" b="1" noProof="0">
                          <a:solidFill>
                            <a:srgbClr val="545454"/>
                          </a:solidFill>
                          <a:latin typeface="Montserrat"/>
                        </a:rPr>
                        <a:t>  </a:t>
                      </a:r>
                      <a:r>
                        <a:rPr lang="lv-LV" sz="1800" b="1" noProof="0">
                          <a:solidFill>
                            <a:srgbClr val="545454"/>
                          </a:solidFill>
                          <a:latin typeface="Montserrat"/>
                        </a:rPr>
                        <a:t>  </a:t>
                      </a:r>
                      <a:r>
                        <a:rPr lang="en-GB" sz="1800" b="1" noProof="0">
                          <a:solidFill>
                            <a:srgbClr val="545454"/>
                          </a:solidFill>
                          <a:latin typeface="Montserrat"/>
                        </a:rPr>
                        <a:t>2.23 km</a:t>
                      </a:r>
                    </a:p>
                  </a:txBody>
                  <a:tcPr marL="75693" marR="75693" marT="37847" marB="37847"/>
                </a:tc>
                <a:extLst>
                  <a:ext uri="{0D108BD9-81ED-4DB2-BD59-A6C34878D82A}">
                    <a16:rowId xmlns:a16="http://schemas.microsoft.com/office/drawing/2014/main" val="10002"/>
                  </a:ext>
                </a:extLst>
              </a:tr>
              <a:tr h="1121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noProof="0">
                          <a:solidFill>
                            <a:srgbClr val="545454"/>
                          </a:solidFill>
                          <a:latin typeface="Montserrat" panose="00000500000000000000" pitchFamily="50" charset="-70"/>
                        </a:rPr>
                        <a:t>Connecting road near Bauska </a:t>
                      </a:r>
                      <a:r>
                        <a:rPr lang="en-US" sz="1800" b="1" noProof="0">
                          <a:solidFill>
                            <a:srgbClr val="545454"/>
                          </a:solidFill>
                          <a:latin typeface="Montserrat" panose="00000500000000000000" pitchFamily="50" charset="-70"/>
                        </a:rPr>
                        <a:t>Town</a:t>
                      </a:r>
                      <a:br>
                        <a:rPr lang="en-GB" sz="1800" b="0" noProof="0">
                          <a:solidFill>
                            <a:srgbClr val="545454"/>
                          </a:solidFill>
                          <a:latin typeface="Montserrat" panose="00000500000000000000" pitchFamily="50" charset="-70"/>
                        </a:rPr>
                      </a:br>
                      <a:r>
                        <a:rPr lang="en-GB" sz="1800" b="0" noProof="0">
                          <a:solidFill>
                            <a:srgbClr val="545454"/>
                          </a:solidFill>
                          <a:latin typeface="Montserrat" panose="00000500000000000000" pitchFamily="50" charset="-70"/>
                        </a:rPr>
                        <a:t>Planned road cross-section NP 10.5</a:t>
                      </a:r>
                      <a:endParaRPr kumimoji="0" lang="en-GB" sz="1800" b="0" i="0" u="none" strike="noStrike" kern="1200" cap="none" spc="0" normalizeH="0" baseline="0" noProof="0">
                        <a:ln>
                          <a:noFill/>
                        </a:ln>
                        <a:solidFill>
                          <a:srgbClr val="545454"/>
                        </a:solidFill>
                        <a:effectLst/>
                        <a:uLnTx/>
                        <a:uFillTx/>
                        <a:latin typeface="Montserrat" panose="00000500000000000000" pitchFamily="2" charset="-7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45454"/>
                          </a:solidFill>
                          <a:effectLst/>
                          <a:uLnTx/>
                          <a:uFillTx/>
                          <a:latin typeface="Montserrat" panose="00000500000000000000" pitchFamily="2" charset="-70"/>
                          <a:ea typeface="+mn-ea"/>
                          <a:cs typeface="+mn-cs"/>
                        </a:rPr>
                        <a:t>two-lane road</a:t>
                      </a:r>
                      <a:endParaRPr lang="en-GB" sz="1800" b="0" noProof="0">
                        <a:solidFill>
                          <a:srgbClr val="545454"/>
                        </a:solidFill>
                        <a:latin typeface="Montserrat" panose="00000500000000000000" pitchFamily="50" charset="-70"/>
                      </a:endParaRPr>
                    </a:p>
                  </a:txBody>
                  <a:tcPr marL="75693" marR="75693" marT="37847" marB="37847"/>
                </a:tc>
                <a:tc>
                  <a:txBody>
                    <a:bodyPr/>
                    <a:lstStyle/>
                    <a:p>
                      <a:pPr algn="l">
                        <a:spcBef>
                          <a:spcPts val="1200"/>
                        </a:spcBef>
                        <a:spcAft>
                          <a:spcPts val="1200"/>
                        </a:spcAft>
                      </a:pPr>
                      <a:r>
                        <a:rPr lang="lv-LV" sz="1800" b="1" noProof="0">
                          <a:solidFill>
                            <a:srgbClr val="545454"/>
                          </a:solidFill>
                          <a:latin typeface="Montserrat"/>
                        </a:rPr>
                        <a:t>    </a:t>
                      </a:r>
                      <a:r>
                        <a:rPr lang="en-GB" sz="1800" b="1" noProof="0">
                          <a:solidFill>
                            <a:srgbClr val="545454"/>
                          </a:solidFill>
                          <a:latin typeface="Montserrat"/>
                        </a:rPr>
                        <a:t>2.73 km</a:t>
                      </a:r>
                    </a:p>
                  </a:txBody>
                  <a:tcPr marL="75693" marR="75693" marT="37847" marB="37847"/>
                </a:tc>
                <a:extLst>
                  <a:ext uri="{0D108BD9-81ED-4DB2-BD59-A6C34878D82A}">
                    <a16:rowId xmlns:a16="http://schemas.microsoft.com/office/drawing/2014/main" val="10004"/>
                  </a:ext>
                </a:extLst>
              </a:tr>
              <a:tr h="628105">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GB" sz="1800" b="1" noProof="0" dirty="0">
                          <a:solidFill>
                            <a:srgbClr val="545454"/>
                          </a:solidFill>
                          <a:latin typeface="Montserrat" panose="00000500000000000000" pitchFamily="50" charset="-70"/>
                        </a:rPr>
                        <a:t>Total length:</a:t>
                      </a:r>
                    </a:p>
                  </a:txBody>
                  <a:tcPr marL="75693" marR="75693" marT="37847" marB="37847"/>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lv-LV" sz="1800" b="1" noProof="0" dirty="0">
                          <a:solidFill>
                            <a:srgbClr val="545454"/>
                          </a:solidFill>
                          <a:latin typeface="Montserrat"/>
                        </a:rPr>
                        <a:t>    </a:t>
                      </a:r>
                      <a:r>
                        <a:rPr lang="en-US" sz="1800" b="1" noProof="0" dirty="0">
                          <a:solidFill>
                            <a:srgbClr val="545454"/>
                          </a:solidFill>
                          <a:highlight>
                            <a:srgbClr val="FFB600"/>
                          </a:highlight>
                          <a:latin typeface="Montserrat"/>
                        </a:rPr>
                        <a:t>19.21 </a:t>
                      </a:r>
                      <a:r>
                        <a:rPr lang="en-GB" sz="1800" b="1" noProof="0" dirty="0">
                          <a:solidFill>
                            <a:srgbClr val="545454"/>
                          </a:solidFill>
                          <a:highlight>
                            <a:srgbClr val="FFB600"/>
                          </a:highlight>
                          <a:latin typeface="Montserrat"/>
                        </a:rPr>
                        <a:t>km</a:t>
                      </a:r>
                      <a:endParaRPr lang="en-GB" sz="1800" b="1" noProof="0" dirty="0">
                        <a:solidFill>
                          <a:srgbClr val="545454"/>
                        </a:solidFill>
                        <a:highlight>
                          <a:srgbClr val="F7B513"/>
                        </a:highlight>
                        <a:latin typeface="Montserrat"/>
                      </a:endParaRPr>
                    </a:p>
                  </a:txBody>
                  <a:tcPr marL="75693" marR="75693" marT="37847" marB="37847"/>
                </a:tc>
                <a:extLst>
                  <a:ext uri="{0D108BD9-81ED-4DB2-BD59-A6C34878D82A}">
                    <a16:rowId xmlns:a16="http://schemas.microsoft.com/office/drawing/2014/main" val="2480942639"/>
                  </a:ext>
                </a:extLst>
              </a:tr>
            </a:tbl>
          </a:graphicData>
        </a:graphic>
      </p:graphicFrame>
      <p:pic>
        <p:nvPicPr>
          <p:cNvPr id="4" name="Picture 3">
            <a:extLst>
              <a:ext uri="{FF2B5EF4-FFF2-40B4-BE49-F238E27FC236}">
                <a16:creationId xmlns:a16="http://schemas.microsoft.com/office/drawing/2014/main" id="{EA703065-4D04-30C5-129A-9E3483D024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36262" y="1214926"/>
            <a:ext cx="3483091" cy="4618580"/>
          </a:xfrm>
          <a:prstGeom prst="rect">
            <a:avLst/>
          </a:prstGeom>
        </p:spPr>
      </p:pic>
      <p:sp>
        <p:nvSpPr>
          <p:cNvPr id="5" name="Rectangle 4">
            <a:extLst>
              <a:ext uri="{FF2B5EF4-FFF2-40B4-BE49-F238E27FC236}">
                <a16:creationId xmlns:a16="http://schemas.microsoft.com/office/drawing/2014/main" id="{DE7F5C85-AE13-EB7E-523C-3A0CCD9B36B7}"/>
              </a:ext>
            </a:extLst>
          </p:cNvPr>
          <p:cNvSpPr/>
          <p:nvPr/>
        </p:nvSpPr>
        <p:spPr>
          <a:xfrm>
            <a:off x="8136263" y="1214925"/>
            <a:ext cx="3483090" cy="4618580"/>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D11C570-95FB-5539-E27F-9D794A51449A}"/>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b="1" dirty="0">
                <a:solidFill>
                  <a:srgbClr val="545454"/>
                </a:solidFill>
                <a:latin typeface="Montserrat" pitchFamily="2" charset="77"/>
                <a:ea typeface="Helvetica Light" charset="0"/>
                <a:cs typeface="Helvetica Light" charset="0"/>
              </a:rPr>
              <a:t>Project </a:t>
            </a:r>
            <a:r>
              <a:rPr lang="lv-LV" sz="2800" b="1" dirty="0" err="1">
                <a:solidFill>
                  <a:srgbClr val="545454"/>
                </a:solidFill>
                <a:latin typeface="Montserrat" pitchFamily="2" charset="77"/>
                <a:ea typeface="Helvetica Light" charset="0"/>
                <a:cs typeface="Helvetica Light" charset="0"/>
              </a:rPr>
              <a:t>Description</a:t>
            </a:r>
            <a:r>
              <a:rPr lang="lv-LV" sz="2800" b="1" dirty="0">
                <a:solidFill>
                  <a:srgbClr val="545454"/>
                </a:solidFill>
                <a:latin typeface="Montserrat" pitchFamily="2" charset="77"/>
                <a:ea typeface="Helvetica Light" charset="0"/>
                <a:cs typeface="Helvetica Light" charset="0"/>
              </a:rPr>
              <a:t> 3/4</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cxnSp>
        <p:nvCxnSpPr>
          <p:cNvPr id="3" name="Straight Connector 27">
            <a:extLst>
              <a:ext uri="{FF2B5EF4-FFF2-40B4-BE49-F238E27FC236}">
                <a16:creationId xmlns:a16="http://schemas.microsoft.com/office/drawing/2014/main" id="{4242AB48-31E3-091D-C5FA-9C920D2893B3}"/>
              </a:ext>
            </a:extLst>
          </p:cNvPr>
          <p:cNvCxnSpPr>
            <a:cxnSpLocks/>
          </p:cNvCxnSpPr>
          <p:nvPr/>
        </p:nvCxnSpPr>
        <p:spPr>
          <a:xfrm>
            <a:off x="519827" y="861273"/>
            <a:ext cx="11101902" cy="0"/>
          </a:xfrm>
          <a:prstGeom prst="line">
            <a:avLst/>
          </a:prstGeom>
          <a:ln w="254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177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38891-AE4B-4B2A-6602-68CF244F9960}"/>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7106AA8-F66F-C1C2-3B6A-0D1E1B43FBC7}"/>
              </a:ext>
            </a:extLst>
          </p:cNvPr>
          <p:cNvGraphicFramePr>
            <a:graphicFrameLocks noGrp="1"/>
          </p:cNvGraphicFramePr>
          <p:nvPr>
            <p:extLst>
              <p:ext uri="{D42A27DB-BD31-4B8C-83A1-F6EECF244321}">
                <p14:modId xmlns:p14="http://schemas.microsoft.com/office/powerpoint/2010/main" val="2909439631"/>
              </p:ext>
            </p:extLst>
          </p:nvPr>
        </p:nvGraphicFramePr>
        <p:xfrm>
          <a:off x="512064" y="1280165"/>
          <a:ext cx="7360920" cy="4361685"/>
        </p:xfrm>
        <a:graphic>
          <a:graphicData uri="http://schemas.openxmlformats.org/drawingml/2006/table">
            <a:tbl>
              <a:tblPr firstRow="1" bandRow="1">
                <a:tableStyleId>{C083E6E3-FA7D-4D7B-A595-EF9225AFEA82}</a:tableStyleId>
              </a:tblPr>
              <a:tblGrid>
                <a:gridCol w="7360920">
                  <a:extLst>
                    <a:ext uri="{9D8B030D-6E8A-4147-A177-3AD203B41FA5}">
                      <a16:colId xmlns:a16="http://schemas.microsoft.com/office/drawing/2014/main" val="20000"/>
                    </a:ext>
                  </a:extLst>
                </a:gridCol>
              </a:tblGrid>
              <a:tr h="650317">
                <a:tc>
                  <a:txBody>
                    <a:bodyPr/>
                    <a:lstStyle/>
                    <a:p>
                      <a:pPr algn="l">
                        <a:spcBef>
                          <a:spcPts val="1200"/>
                        </a:spcBef>
                        <a:spcAft>
                          <a:spcPts val="1200"/>
                        </a:spcAft>
                      </a:pPr>
                      <a:r>
                        <a:rPr lang="lv-LV" sz="1800" noProof="0">
                          <a:solidFill>
                            <a:srgbClr val="545454"/>
                          </a:solidFill>
                          <a:latin typeface="Montserrat"/>
                        </a:rPr>
                        <a:t>STRUCTURE AND JUNCTIONS</a:t>
                      </a:r>
                      <a:endParaRPr lang="en-GB" sz="1800" noProof="0">
                        <a:solidFill>
                          <a:srgbClr val="545454"/>
                        </a:solidFill>
                        <a:latin typeface="Montserrat"/>
                      </a:endParaRPr>
                    </a:p>
                  </a:txBody>
                  <a:tcPr marL="81134" marR="81134" marT="40567" marB="40567"/>
                </a:tc>
                <a:extLst>
                  <a:ext uri="{0D108BD9-81ED-4DB2-BD59-A6C34878D82A}">
                    <a16:rowId xmlns:a16="http://schemas.microsoft.com/office/drawing/2014/main" val="10000"/>
                  </a:ext>
                </a:extLst>
              </a:tr>
              <a:tr h="1002912">
                <a:tc>
                  <a:txBody>
                    <a:bodyPr/>
                    <a:lstStyle/>
                    <a:p>
                      <a:pPr marL="0" indent="0" algn="l">
                        <a:spcBef>
                          <a:spcPts val="0"/>
                        </a:spcBef>
                        <a:spcAft>
                          <a:spcPts val="0"/>
                        </a:spcAft>
                        <a:buFontTx/>
                        <a:buNone/>
                      </a:pPr>
                      <a:r>
                        <a:rPr lang="lv-LV" sz="1800" b="1" noProof="0" dirty="0">
                          <a:solidFill>
                            <a:srgbClr val="545454"/>
                          </a:solidFill>
                          <a:latin typeface="Montserrat"/>
                        </a:rPr>
                        <a:t>2</a:t>
                      </a:r>
                      <a:r>
                        <a:rPr lang="en-US" sz="1800" b="0" noProof="0" dirty="0">
                          <a:solidFill>
                            <a:srgbClr val="545454"/>
                          </a:solidFill>
                          <a:latin typeface="Montserrat"/>
                        </a:rPr>
                        <a:t> grade-separated  junctions</a:t>
                      </a:r>
                    </a:p>
                  </a:txBody>
                  <a:tcPr marL="75693" marR="75693" marT="37847" marB="37847" anchor="ctr"/>
                </a:tc>
                <a:extLst>
                  <a:ext uri="{0D108BD9-81ED-4DB2-BD59-A6C34878D82A}">
                    <a16:rowId xmlns:a16="http://schemas.microsoft.com/office/drawing/2014/main" val="10001"/>
                  </a:ext>
                </a:extLst>
              </a:tr>
              <a:tr h="1002912">
                <a:tc>
                  <a:txBody>
                    <a:bodyPr/>
                    <a:lstStyle/>
                    <a:p>
                      <a:pPr marL="0" marR="0" lvl="0" indent="0" algn="l" rtl="0" eaLnBrk="1" fontAlgn="auto" latinLnBrk="0" hangingPunct="1">
                        <a:lnSpc>
                          <a:spcPct val="100000"/>
                        </a:lnSpc>
                        <a:spcBef>
                          <a:spcPts val="0"/>
                        </a:spcBef>
                        <a:spcAft>
                          <a:spcPts val="0"/>
                        </a:spcAft>
                        <a:buClrTx/>
                        <a:buSzTx/>
                        <a:buFontTx/>
                        <a:buNone/>
                      </a:pPr>
                      <a:r>
                        <a:rPr kumimoji="0" lang="lv-LV" sz="1800" b="1" i="0" u="none" strike="noStrike" kern="1200" cap="none" spc="0" normalizeH="0" baseline="0" noProof="0" dirty="0">
                          <a:ln>
                            <a:noFill/>
                          </a:ln>
                          <a:solidFill>
                            <a:srgbClr val="545454"/>
                          </a:solidFill>
                          <a:effectLst/>
                          <a:uLnTx/>
                          <a:uFillTx/>
                          <a:latin typeface="Montserrat"/>
                          <a:ea typeface="+mn-ea"/>
                          <a:cs typeface="+mn-cs"/>
                        </a:rPr>
                        <a:t>2</a:t>
                      </a:r>
                      <a:r>
                        <a:rPr kumimoji="0" lang="en-US" sz="1800" b="0" i="0" u="none" strike="noStrike" kern="1200" cap="none" spc="0" normalizeH="0" baseline="0" noProof="0" dirty="0">
                          <a:ln>
                            <a:noFill/>
                          </a:ln>
                          <a:solidFill>
                            <a:srgbClr val="545454"/>
                          </a:solidFill>
                          <a:effectLst/>
                          <a:uLnTx/>
                          <a:uFillTx/>
                          <a:latin typeface="Montserrat"/>
                          <a:ea typeface="+mn-ea"/>
                          <a:cs typeface="+mn-cs"/>
                        </a:rPr>
                        <a:t> roundabouts to connect with </a:t>
                      </a:r>
                      <a:r>
                        <a:rPr lang="en-US" sz="1800" b="0" i="0" u="none" strike="noStrike" kern="1200" cap="none" spc="0" normalizeH="0" baseline="0" noProof="0" dirty="0">
                          <a:ln>
                            <a:noFill/>
                          </a:ln>
                          <a:solidFill>
                            <a:srgbClr val="545454"/>
                          </a:solidFill>
                          <a:effectLst/>
                          <a:uLnTx/>
                          <a:uFillTx/>
                          <a:latin typeface="Montserrat"/>
                          <a:ea typeface="+mn-ea"/>
                          <a:cs typeface="+mn-cs"/>
                        </a:rPr>
                        <a:t>the existing</a:t>
                      </a:r>
                      <a:r>
                        <a:rPr kumimoji="0" lang="en-US" sz="1800" b="0" i="0" u="none" strike="noStrike" kern="1200" cap="none" spc="0" normalizeH="0" baseline="0" noProof="0" dirty="0">
                          <a:ln>
                            <a:noFill/>
                          </a:ln>
                          <a:solidFill>
                            <a:srgbClr val="545454"/>
                          </a:solidFill>
                          <a:effectLst/>
                          <a:uLnTx/>
                          <a:uFillTx/>
                          <a:latin typeface="Montserrat"/>
                          <a:ea typeface="+mn-ea"/>
                          <a:cs typeface="+mn-cs"/>
                        </a:rPr>
                        <a:t> A7</a:t>
                      </a:r>
                    </a:p>
                  </a:txBody>
                  <a:tcPr marL="75693" marR="75693" marT="37847" marB="37847" anchor="ctr"/>
                </a:tc>
                <a:extLst>
                  <a:ext uri="{0D108BD9-81ED-4DB2-BD59-A6C34878D82A}">
                    <a16:rowId xmlns:a16="http://schemas.microsoft.com/office/drawing/2014/main" val="10002"/>
                  </a:ext>
                </a:extLst>
              </a:tr>
              <a:tr h="1128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545454"/>
                          </a:solidFill>
                          <a:effectLst/>
                          <a:uLnTx/>
                          <a:uFillTx/>
                          <a:latin typeface="Montserrat"/>
                          <a:ea typeface="+mn-ea"/>
                          <a:cs typeface="+mn-cs"/>
                        </a:rPr>
                        <a:t>1</a:t>
                      </a:r>
                      <a:r>
                        <a:rPr kumimoji="0" lang="en-US" sz="1800" b="0" i="0" u="none" strike="noStrike" kern="1200" cap="none" spc="0" normalizeH="0" baseline="0" noProof="0" dirty="0">
                          <a:ln>
                            <a:noFill/>
                          </a:ln>
                          <a:solidFill>
                            <a:srgbClr val="545454"/>
                          </a:solidFill>
                          <a:effectLst/>
                          <a:uLnTx/>
                          <a:uFillTx/>
                          <a:latin typeface="Montserrat"/>
                          <a:ea typeface="+mn-ea"/>
                          <a:cs typeface="+mn-cs"/>
                        </a:rPr>
                        <a:t> bridge over the River </a:t>
                      </a:r>
                      <a:r>
                        <a:rPr kumimoji="0" lang="en-US" sz="1800" b="0" i="0" u="none" strike="noStrike" kern="1200" cap="none" spc="0" normalizeH="0" baseline="0" noProof="0" dirty="0" err="1">
                          <a:ln>
                            <a:noFill/>
                          </a:ln>
                          <a:solidFill>
                            <a:srgbClr val="545454"/>
                          </a:solidFill>
                          <a:effectLst/>
                          <a:uLnTx/>
                          <a:uFillTx/>
                          <a:latin typeface="Montserrat"/>
                          <a:ea typeface="+mn-ea"/>
                          <a:cs typeface="+mn-cs"/>
                        </a:rPr>
                        <a:t>Mēmele</a:t>
                      </a:r>
                      <a:endParaRPr kumimoji="0" lang="en-US" sz="1800" b="0" i="0" u="none" strike="noStrike" kern="1200" cap="none" spc="0" normalizeH="0" baseline="0" noProof="0" dirty="0">
                        <a:ln>
                          <a:noFill/>
                        </a:ln>
                        <a:solidFill>
                          <a:srgbClr val="545454"/>
                        </a:solidFill>
                        <a:effectLst/>
                        <a:uLnTx/>
                        <a:uFillTx/>
                        <a:latin typeface="Montserrat"/>
                        <a:ea typeface="+mn-ea"/>
                        <a:cs typeface="+mn-cs"/>
                      </a:endParaRPr>
                    </a:p>
                  </a:txBody>
                  <a:tcPr marL="75693" marR="75693" marT="37847" marB="37847" anchor="ctr"/>
                </a:tc>
                <a:extLst>
                  <a:ext uri="{0D108BD9-81ED-4DB2-BD59-A6C34878D82A}">
                    <a16:rowId xmlns:a16="http://schemas.microsoft.com/office/drawing/2014/main" val="10004"/>
                  </a:ext>
                </a:extLst>
              </a:tr>
              <a:tr h="577004">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lv-LV" sz="1800" b="1" noProof="0" dirty="0">
                          <a:solidFill>
                            <a:srgbClr val="545454"/>
                          </a:solidFill>
                          <a:latin typeface="Montserrat"/>
                        </a:rPr>
                        <a:t>1</a:t>
                      </a:r>
                      <a:r>
                        <a:rPr lang="en-US" sz="1800" b="0" noProof="0" dirty="0">
                          <a:solidFill>
                            <a:srgbClr val="545454"/>
                          </a:solidFill>
                          <a:latin typeface="Montserrat"/>
                        </a:rPr>
                        <a:t> grade-separated pedestrian/cyclist bridge</a:t>
                      </a:r>
                    </a:p>
                  </a:txBody>
                  <a:tcPr marL="75693" marR="75693" marT="37847" marB="37847" anchor="ctr"/>
                </a:tc>
                <a:extLst>
                  <a:ext uri="{0D108BD9-81ED-4DB2-BD59-A6C34878D82A}">
                    <a16:rowId xmlns:a16="http://schemas.microsoft.com/office/drawing/2014/main" val="2480942639"/>
                  </a:ext>
                </a:extLst>
              </a:tr>
            </a:tbl>
          </a:graphicData>
        </a:graphic>
      </p:graphicFrame>
      <p:pic>
        <p:nvPicPr>
          <p:cNvPr id="2" name="Picture 1">
            <a:extLst>
              <a:ext uri="{FF2B5EF4-FFF2-40B4-BE49-F238E27FC236}">
                <a16:creationId xmlns:a16="http://schemas.microsoft.com/office/drawing/2014/main" id="{181773FE-6C78-A191-A424-D189B5C1A7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36262" y="1214926"/>
            <a:ext cx="3407662" cy="4518561"/>
          </a:xfrm>
          <a:prstGeom prst="rect">
            <a:avLst/>
          </a:prstGeom>
        </p:spPr>
      </p:pic>
      <p:sp>
        <p:nvSpPr>
          <p:cNvPr id="4" name="Rectangle 3">
            <a:extLst>
              <a:ext uri="{FF2B5EF4-FFF2-40B4-BE49-F238E27FC236}">
                <a16:creationId xmlns:a16="http://schemas.microsoft.com/office/drawing/2014/main" id="{E3125153-D398-FD3E-F338-3A1DC72910BB}"/>
              </a:ext>
            </a:extLst>
          </p:cNvPr>
          <p:cNvSpPr/>
          <p:nvPr/>
        </p:nvSpPr>
        <p:spPr>
          <a:xfrm>
            <a:off x="8136263" y="1214925"/>
            <a:ext cx="3407661" cy="4532732"/>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9A0EF-CF1C-6AFE-C1AB-ABD93DCC9937}"/>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b="1" dirty="0">
                <a:solidFill>
                  <a:srgbClr val="545454"/>
                </a:solidFill>
                <a:latin typeface="Montserrat" pitchFamily="2" charset="77"/>
                <a:ea typeface="Helvetica Light" charset="0"/>
                <a:cs typeface="Helvetica Light" charset="0"/>
              </a:rPr>
              <a:t>Project </a:t>
            </a:r>
            <a:r>
              <a:rPr lang="lv-LV" sz="2800" b="1" dirty="0" err="1">
                <a:solidFill>
                  <a:srgbClr val="545454"/>
                </a:solidFill>
                <a:latin typeface="Montserrat" pitchFamily="2" charset="77"/>
                <a:ea typeface="Helvetica Light" charset="0"/>
                <a:cs typeface="Helvetica Light" charset="0"/>
              </a:rPr>
              <a:t>Description</a:t>
            </a:r>
            <a:r>
              <a:rPr lang="lv-LV" sz="2800" b="1" dirty="0">
                <a:solidFill>
                  <a:srgbClr val="545454"/>
                </a:solidFill>
                <a:latin typeface="Montserrat" pitchFamily="2" charset="77"/>
                <a:ea typeface="Helvetica Light" charset="0"/>
                <a:cs typeface="Helvetica Light" charset="0"/>
              </a:rPr>
              <a:t> 4/4</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cxnSp>
        <p:nvCxnSpPr>
          <p:cNvPr id="5" name="Straight Connector 27">
            <a:extLst>
              <a:ext uri="{FF2B5EF4-FFF2-40B4-BE49-F238E27FC236}">
                <a16:creationId xmlns:a16="http://schemas.microsoft.com/office/drawing/2014/main" id="{C99E2C23-1E55-6B0E-53C4-BA767B13AD0A}"/>
              </a:ext>
            </a:extLst>
          </p:cNvPr>
          <p:cNvCxnSpPr>
            <a:cxnSpLocks/>
          </p:cNvCxnSpPr>
          <p:nvPr/>
        </p:nvCxnSpPr>
        <p:spPr>
          <a:xfrm>
            <a:off x="519827" y="861273"/>
            <a:ext cx="11101902" cy="0"/>
          </a:xfrm>
          <a:prstGeom prst="line">
            <a:avLst/>
          </a:prstGeom>
          <a:ln w="254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34086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E019B-795A-4407-AFAC-09B9295389B2}"/>
            </a:ext>
          </a:extLst>
        </p:cNvPr>
        <p:cNvGrpSpPr/>
        <p:nvPr/>
      </p:nvGrpSpPr>
      <p:grpSpPr>
        <a:xfrm>
          <a:off x="0" y="0"/>
          <a:ext cx="0" cy="0"/>
          <a:chOff x="0" y="0"/>
          <a:chExt cx="0" cy="0"/>
        </a:xfrm>
      </p:grpSpPr>
      <p:sp>
        <p:nvSpPr>
          <p:cNvPr id="5" name="Apakšvirsraksts 2">
            <a:extLst>
              <a:ext uri="{FF2B5EF4-FFF2-40B4-BE49-F238E27FC236}">
                <a16:creationId xmlns:a16="http://schemas.microsoft.com/office/drawing/2014/main" id="{8401B177-D7D4-F27F-F2D0-8D8B6EBEA6C4}"/>
              </a:ext>
            </a:extLst>
          </p:cNvPr>
          <p:cNvSpPr txBox="1">
            <a:spLocks/>
          </p:cNvSpPr>
          <p:nvPr/>
        </p:nvSpPr>
        <p:spPr>
          <a:xfrm>
            <a:off x="519827" y="996708"/>
            <a:ext cx="11101902" cy="500001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FFB600"/>
              </a:buClr>
              <a:tabLst>
                <a:tab pos="457200" algn="l"/>
              </a:tabLst>
            </a:pPr>
            <a:r>
              <a:rPr lang="en-US" sz="1800" b="1" dirty="0">
                <a:solidFill>
                  <a:srgbClr val="545454"/>
                </a:solidFill>
                <a:effectLst/>
                <a:latin typeface="Montserrat"/>
                <a:ea typeface="Times New Roman" panose="02020603050405020304" pitchFamily="18" charset="0"/>
                <a:cs typeface="Times New Roman"/>
              </a:rPr>
              <a:t>Technical Feasibility Study</a:t>
            </a:r>
            <a:endParaRPr lang="en-US" sz="1800" b="1" dirty="0">
              <a:solidFill>
                <a:srgbClr val="545454"/>
              </a:solidFill>
              <a:latin typeface="Montserrat"/>
              <a:ea typeface="Calibri" panose="020F0502020204030204" pitchFamily="34" charset="0"/>
              <a:cs typeface="Times New Roman"/>
            </a:endParaRPr>
          </a:p>
          <a:p>
            <a:pPr marL="0" lvl="0" indent="0">
              <a:lnSpc>
                <a:spcPct val="120000"/>
              </a:lnSpc>
              <a:buNone/>
              <a:tabLst>
                <a:tab pos="457200" algn="l"/>
              </a:tabLst>
            </a:pPr>
            <a:r>
              <a:rPr lang="en-US" sz="1800" kern="100" dirty="0">
                <a:solidFill>
                  <a:srgbClr val="545454"/>
                </a:solidFill>
                <a:effectLst/>
                <a:latin typeface="Montserrat"/>
                <a:ea typeface="Times New Roman" panose="02020603050405020304" pitchFamily="18" charset="0"/>
                <a:cs typeface="Times New Roman"/>
              </a:rPr>
              <a:t>The original Technical Feasibility Study for the E67 </a:t>
            </a:r>
            <a:r>
              <a:rPr lang="en-US" sz="1800" i="1" kern="100" dirty="0">
                <a:solidFill>
                  <a:srgbClr val="545454"/>
                </a:solidFill>
                <a:effectLst/>
                <a:latin typeface="Montserrat"/>
                <a:ea typeface="Times New Roman" panose="02020603050405020304" pitchFamily="18" charset="0"/>
                <a:cs typeface="Times New Roman"/>
              </a:rPr>
              <a:t>Via Baltica </a:t>
            </a:r>
            <a:r>
              <a:rPr lang="en-US" sz="1800" kern="100" dirty="0">
                <a:solidFill>
                  <a:srgbClr val="545454"/>
                </a:solidFill>
                <a:effectLst/>
                <a:latin typeface="Montserrat"/>
                <a:ea typeface="Times New Roman" panose="02020603050405020304" pitchFamily="18" charset="0"/>
                <a:cs typeface="Times New Roman"/>
              </a:rPr>
              <a:t>section A4 (</a:t>
            </a:r>
            <a:r>
              <a:rPr lang="en-US" sz="1800" kern="100" dirty="0" err="1">
                <a:solidFill>
                  <a:srgbClr val="545454"/>
                </a:solidFill>
                <a:effectLst/>
                <a:latin typeface="Montserrat"/>
                <a:ea typeface="Times New Roman" panose="02020603050405020304" pitchFamily="18" charset="0"/>
                <a:cs typeface="Times New Roman"/>
              </a:rPr>
              <a:t>Saulkalne</a:t>
            </a:r>
            <a:r>
              <a:rPr lang="en-US" sz="1800" kern="100" dirty="0">
                <a:solidFill>
                  <a:srgbClr val="545454"/>
                </a:solidFill>
                <a:effectLst/>
                <a:latin typeface="Montserrat"/>
                <a:ea typeface="Times New Roman" panose="02020603050405020304" pitchFamily="18" charset="0"/>
                <a:cs typeface="Times New Roman"/>
              </a:rPr>
              <a:t>)–Bauska (</a:t>
            </a:r>
            <a:r>
              <a:rPr lang="en-US" sz="1800" kern="100" dirty="0" err="1">
                <a:solidFill>
                  <a:srgbClr val="545454"/>
                </a:solidFill>
                <a:effectLst/>
                <a:latin typeface="Montserrat"/>
                <a:ea typeface="Times New Roman" panose="02020603050405020304" pitchFamily="18" charset="0"/>
                <a:cs typeface="Times New Roman"/>
              </a:rPr>
              <a:t>Ārce</a:t>
            </a:r>
            <a:r>
              <a:rPr lang="en-US" sz="1800" kern="100" dirty="0">
                <a:solidFill>
                  <a:srgbClr val="545454"/>
                </a:solidFill>
                <a:effectLst/>
                <a:latin typeface="Montserrat"/>
                <a:ea typeface="Times New Roman" panose="02020603050405020304" pitchFamily="18" charset="0"/>
                <a:cs typeface="Times New Roman"/>
              </a:rPr>
              <a:t>) was completed in 2009.</a:t>
            </a:r>
            <a:endParaRPr lang="lv-LV" sz="1800" kern="100" dirty="0">
              <a:solidFill>
                <a:srgbClr val="545454"/>
              </a:solidFill>
              <a:effectLst/>
              <a:latin typeface="Montserrat"/>
              <a:ea typeface="Times New Roman" panose="02020603050405020304" pitchFamily="18" charset="0"/>
              <a:cs typeface="Times New Roman"/>
            </a:endParaRPr>
          </a:p>
          <a:p>
            <a:pPr marL="0" lvl="0" indent="0">
              <a:lnSpc>
                <a:spcPct val="120000"/>
              </a:lnSpc>
              <a:buNone/>
              <a:tabLst>
                <a:tab pos="457200" algn="l"/>
              </a:tabLst>
            </a:pPr>
            <a:endParaRPr lang="en-US" sz="1800" kern="100" dirty="0">
              <a:solidFill>
                <a:srgbClr val="545454"/>
              </a:solidFill>
              <a:effectLst/>
              <a:latin typeface="Montserrat"/>
              <a:ea typeface="Times New Roman" panose="02020603050405020304" pitchFamily="18" charset="0"/>
              <a:cs typeface="Times New Roman"/>
            </a:endParaRPr>
          </a:p>
          <a:p>
            <a:pPr lvl="0">
              <a:buClr>
                <a:srgbClr val="FFB600"/>
              </a:buClr>
              <a:tabLst>
                <a:tab pos="457200" algn="l"/>
              </a:tabLst>
            </a:pPr>
            <a:r>
              <a:rPr lang="en-US" sz="1800" b="1" dirty="0">
                <a:solidFill>
                  <a:srgbClr val="545454"/>
                </a:solidFill>
                <a:latin typeface="Montserrat"/>
                <a:ea typeface="Times New Roman" panose="02020603050405020304" pitchFamily="18" charset="0"/>
                <a:cs typeface="Times New Roman"/>
              </a:rPr>
              <a:t>Environmental Impact Assessment (EIA)</a:t>
            </a:r>
          </a:p>
          <a:p>
            <a:pPr marL="0" lvl="0" indent="0">
              <a:lnSpc>
                <a:spcPct val="120000"/>
              </a:lnSpc>
              <a:buNone/>
              <a:tabLst>
                <a:tab pos="457200" algn="l"/>
              </a:tabLst>
            </a:pPr>
            <a:r>
              <a:rPr lang="en-US" sz="1800" dirty="0">
                <a:solidFill>
                  <a:srgbClr val="545454"/>
                </a:solidFill>
                <a:latin typeface="Montserrat"/>
                <a:ea typeface="Times New Roman" panose="02020603050405020304" pitchFamily="18" charset="0"/>
                <a:cs typeface="Times New Roman"/>
              </a:rPr>
              <a:t>Conducted in 2009 for the construction of the main national road E67 section A4 (</a:t>
            </a:r>
            <a:r>
              <a:rPr lang="en-US" sz="1800" dirty="0" err="1">
                <a:solidFill>
                  <a:srgbClr val="545454"/>
                </a:solidFill>
                <a:latin typeface="Montserrat"/>
                <a:ea typeface="Times New Roman" panose="02020603050405020304" pitchFamily="18" charset="0"/>
                <a:cs typeface="Times New Roman"/>
              </a:rPr>
              <a:t>Saulkalne</a:t>
            </a:r>
            <a:r>
              <a:rPr lang="en-US" sz="1800" dirty="0">
                <a:solidFill>
                  <a:srgbClr val="545454"/>
                </a:solidFill>
                <a:latin typeface="Montserrat"/>
                <a:ea typeface="Times New Roman" panose="02020603050405020304" pitchFamily="18" charset="0"/>
                <a:cs typeface="Times New Roman"/>
              </a:rPr>
              <a:t>)–Bauska (</a:t>
            </a:r>
            <a:r>
              <a:rPr lang="en-US" sz="1800" dirty="0" err="1">
                <a:solidFill>
                  <a:srgbClr val="545454"/>
                </a:solidFill>
                <a:latin typeface="Montserrat"/>
                <a:ea typeface="Times New Roman" panose="02020603050405020304" pitchFamily="18" charset="0"/>
                <a:cs typeface="Times New Roman"/>
              </a:rPr>
              <a:t>Ārce</a:t>
            </a:r>
            <a:r>
              <a:rPr lang="en-US" sz="1800" dirty="0">
                <a:solidFill>
                  <a:srgbClr val="545454"/>
                </a:solidFill>
                <a:latin typeface="Montserrat"/>
                <a:ea typeface="Times New Roman" panose="02020603050405020304" pitchFamily="18" charset="0"/>
                <a:cs typeface="Times New Roman"/>
              </a:rPr>
              <a:t>) and approved in accordance with the Law on Environmental Impact Assessment.</a:t>
            </a:r>
            <a:r>
              <a:rPr lang="lv-LV" sz="1800" dirty="0">
                <a:solidFill>
                  <a:srgbClr val="545454"/>
                </a:solidFill>
                <a:latin typeface="Montserrat"/>
                <a:ea typeface="Times New Roman" panose="02020603050405020304" pitchFamily="18" charset="0"/>
                <a:cs typeface="Times New Roman"/>
              </a:rPr>
              <a:t> </a:t>
            </a:r>
            <a:r>
              <a:rPr lang="en-US" sz="1800" dirty="0">
                <a:solidFill>
                  <a:srgbClr val="545454"/>
                </a:solidFill>
                <a:latin typeface="Montserrat"/>
                <a:ea typeface="Times New Roman" panose="02020603050405020304" pitchFamily="18" charset="0"/>
                <a:cs typeface="Times New Roman"/>
              </a:rPr>
              <a:t>The EIA remains valid and does not have an expiry date.</a:t>
            </a:r>
            <a:endParaRPr lang="lv-LV" sz="1800" dirty="0">
              <a:solidFill>
                <a:srgbClr val="545454"/>
              </a:solidFill>
              <a:latin typeface="Montserrat"/>
              <a:ea typeface="Times New Roman" panose="02020603050405020304" pitchFamily="18" charset="0"/>
              <a:cs typeface="Times New Roman"/>
            </a:endParaRPr>
          </a:p>
          <a:p>
            <a:pPr marL="0" lvl="0" indent="0">
              <a:lnSpc>
                <a:spcPct val="120000"/>
              </a:lnSpc>
              <a:buNone/>
              <a:tabLst>
                <a:tab pos="457200" algn="l"/>
              </a:tabLst>
            </a:pPr>
            <a:endParaRPr lang="en-US" sz="1800" dirty="0">
              <a:solidFill>
                <a:srgbClr val="545454"/>
              </a:solidFill>
              <a:latin typeface="Montserrat"/>
              <a:ea typeface="Times New Roman" panose="02020603050405020304" pitchFamily="18" charset="0"/>
              <a:cs typeface="Times New Roman"/>
            </a:endParaRPr>
          </a:p>
          <a:p>
            <a:pPr lvl="0">
              <a:buClr>
                <a:srgbClr val="FFB600"/>
              </a:buClr>
              <a:tabLst>
                <a:tab pos="457200" algn="l"/>
              </a:tabLst>
            </a:pPr>
            <a:r>
              <a:rPr lang="en-US" sz="1800" b="1" dirty="0">
                <a:solidFill>
                  <a:srgbClr val="545454"/>
                </a:solidFill>
                <a:effectLst/>
                <a:latin typeface="Montserrat"/>
                <a:ea typeface="Times New Roman" panose="02020603050405020304" pitchFamily="18" charset="0"/>
                <a:cs typeface="Times New Roman"/>
              </a:rPr>
              <a:t>Updated Technical Feasibility Study </a:t>
            </a:r>
            <a:endParaRPr lang="en-US" sz="1800" b="1" dirty="0">
              <a:solidFill>
                <a:srgbClr val="545454"/>
              </a:solidFill>
              <a:latin typeface="Montserrat"/>
              <a:ea typeface="Calibri" panose="020F0502020204030204" pitchFamily="34" charset="0"/>
              <a:cs typeface="Times New Roman"/>
            </a:endParaRPr>
          </a:p>
          <a:p>
            <a:pPr marL="0" indent="0">
              <a:lnSpc>
                <a:spcPct val="120000"/>
              </a:lnSpc>
              <a:spcBef>
                <a:spcPts val="1200"/>
              </a:spcBef>
              <a:buNone/>
              <a:tabLst>
                <a:tab pos="457200" algn="l"/>
              </a:tabLst>
            </a:pPr>
            <a:r>
              <a:rPr lang="en-US" sz="1800" dirty="0">
                <a:solidFill>
                  <a:srgbClr val="545454"/>
                </a:solidFill>
                <a:effectLst/>
                <a:latin typeface="Montserrat"/>
                <a:ea typeface="Times New Roman" panose="02020603050405020304" pitchFamily="18" charset="0"/>
                <a:cs typeface="Times New Roman"/>
              </a:rPr>
              <a:t>The update of the Technical Feasibility Study </a:t>
            </a:r>
            <a:r>
              <a:rPr lang="en-US" sz="1800" dirty="0">
                <a:solidFill>
                  <a:srgbClr val="545454"/>
                </a:solidFill>
                <a:latin typeface="Montserrat"/>
                <a:ea typeface="Times New Roman" panose="02020603050405020304" pitchFamily="18" charset="0"/>
                <a:cs typeface="Times New Roman"/>
              </a:rPr>
              <a:t>was</a:t>
            </a:r>
            <a:r>
              <a:rPr lang="en-US" sz="1800" dirty="0">
                <a:solidFill>
                  <a:srgbClr val="545454"/>
                </a:solidFill>
                <a:effectLst/>
                <a:latin typeface="Montserrat"/>
                <a:ea typeface="Times New Roman" panose="02020603050405020304" pitchFamily="18" charset="0"/>
                <a:cs typeface="Times New Roman"/>
              </a:rPr>
              <a:t> completed in </a:t>
            </a:r>
            <a:r>
              <a:rPr lang="en-US" sz="1800" dirty="0">
                <a:solidFill>
                  <a:srgbClr val="545454"/>
                </a:solidFill>
                <a:latin typeface="Montserrat"/>
                <a:ea typeface="Times New Roman" panose="02020603050405020304" pitchFamily="18" charset="0"/>
                <a:cs typeface="Times New Roman"/>
              </a:rPr>
              <a:t>August </a:t>
            </a:r>
            <a:r>
              <a:rPr lang="en-US" sz="1800" dirty="0">
                <a:solidFill>
                  <a:srgbClr val="545454"/>
                </a:solidFill>
                <a:effectLst/>
                <a:latin typeface="Montserrat"/>
                <a:ea typeface="Times New Roman" panose="02020603050405020304" pitchFamily="18" charset="0"/>
                <a:cs typeface="Times New Roman"/>
              </a:rPr>
              <a:t>2025. </a:t>
            </a:r>
          </a:p>
          <a:p>
            <a:pPr marL="0" lvl="0" indent="0">
              <a:lnSpc>
                <a:spcPct val="120000"/>
              </a:lnSpc>
              <a:spcBef>
                <a:spcPts val="0"/>
              </a:spcBef>
              <a:buNone/>
              <a:tabLst>
                <a:tab pos="457200" algn="l"/>
              </a:tabLst>
            </a:pPr>
            <a:r>
              <a:rPr lang="en-US" sz="1800" kern="0" dirty="0">
                <a:solidFill>
                  <a:srgbClr val="545454"/>
                </a:solidFill>
                <a:effectLst/>
                <a:latin typeface="Montserrat"/>
                <a:ea typeface="Times New Roman" panose="02020603050405020304" pitchFamily="18" charset="0"/>
                <a:cs typeface="Times New Roman"/>
              </a:rPr>
              <a:t>This update also includes revisions to address environmental considerations for the Project. </a:t>
            </a:r>
            <a:endParaRPr lang="en-US" sz="1600" dirty="0">
              <a:solidFill>
                <a:srgbClr val="545454"/>
              </a:solidFill>
              <a:ea typeface="Calibri" panose="020F0502020204030204"/>
              <a:cs typeface="Calibri" panose="020F0502020204030204"/>
            </a:endParaRPr>
          </a:p>
        </p:txBody>
      </p:sp>
      <p:sp>
        <p:nvSpPr>
          <p:cNvPr id="2" name="TextBox 1">
            <a:extLst>
              <a:ext uri="{FF2B5EF4-FFF2-40B4-BE49-F238E27FC236}">
                <a16:creationId xmlns:a16="http://schemas.microsoft.com/office/drawing/2014/main" id="{D2C08032-AC99-C884-0687-763977A4EA4D}"/>
              </a:ext>
            </a:extLst>
          </p:cNvPr>
          <p:cNvSpPr txBox="1"/>
          <p:nvPr/>
        </p:nvSpPr>
        <p:spPr>
          <a:xfrm>
            <a:off x="677333" y="338053"/>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b="1" dirty="0" err="1">
                <a:solidFill>
                  <a:srgbClr val="545454"/>
                </a:solidFill>
                <a:latin typeface="Montserrat" pitchFamily="2" charset="77"/>
                <a:ea typeface="Helvetica Light" charset="0"/>
                <a:cs typeface="Helvetica Light" charset="0"/>
              </a:rPr>
              <a:t>Technical</a:t>
            </a:r>
            <a:r>
              <a:rPr lang="lv-LV" sz="2800" b="1" dirty="0">
                <a:solidFill>
                  <a:srgbClr val="545454"/>
                </a:solidFill>
                <a:latin typeface="Montserrat" pitchFamily="2" charset="77"/>
                <a:ea typeface="Helvetica Light" charset="0"/>
                <a:cs typeface="Helvetica Light" charset="0"/>
              </a:rPr>
              <a:t> </a:t>
            </a:r>
            <a:r>
              <a:rPr lang="lv-LV" sz="2800" b="1" dirty="0" err="1">
                <a:solidFill>
                  <a:srgbClr val="545454"/>
                </a:solidFill>
                <a:latin typeface="Montserrat" pitchFamily="2" charset="77"/>
                <a:ea typeface="Helvetica Light" charset="0"/>
                <a:cs typeface="Helvetica Light" charset="0"/>
              </a:rPr>
              <a:t>Readiness</a:t>
            </a:r>
            <a:r>
              <a:rPr lang="lv-LV" sz="2800" b="1" dirty="0">
                <a:solidFill>
                  <a:srgbClr val="545454"/>
                </a:solidFill>
                <a:latin typeface="Montserrat" pitchFamily="2" charset="77"/>
                <a:ea typeface="Helvetica Light" charset="0"/>
                <a:cs typeface="Helvetica Light" charset="0"/>
              </a:rPr>
              <a:t> 1/2</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cxnSp>
        <p:nvCxnSpPr>
          <p:cNvPr id="3" name="Straight Connector 27">
            <a:extLst>
              <a:ext uri="{FF2B5EF4-FFF2-40B4-BE49-F238E27FC236}">
                <a16:creationId xmlns:a16="http://schemas.microsoft.com/office/drawing/2014/main" id="{ED27FE04-6D5B-A2C2-BA28-6A11B7CE4BBD}"/>
              </a:ext>
            </a:extLst>
          </p:cNvPr>
          <p:cNvCxnSpPr>
            <a:cxnSpLocks/>
          </p:cNvCxnSpPr>
          <p:nvPr/>
        </p:nvCxnSpPr>
        <p:spPr>
          <a:xfrm>
            <a:off x="519827" y="861273"/>
            <a:ext cx="11101902" cy="0"/>
          </a:xfrm>
          <a:prstGeom prst="line">
            <a:avLst/>
          </a:prstGeom>
          <a:ln w="254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34889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0095B-8A17-4615-0C97-07C452AC63E6}"/>
            </a:ext>
          </a:extLst>
        </p:cNvPr>
        <p:cNvGrpSpPr/>
        <p:nvPr/>
      </p:nvGrpSpPr>
      <p:grpSpPr>
        <a:xfrm>
          <a:off x="0" y="0"/>
          <a:ext cx="0" cy="0"/>
          <a:chOff x="0" y="0"/>
          <a:chExt cx="0" cy="0"/>
        </a:xfrm>
      </p:grpSpPr>
      <p:sp>
        <p:nvSpPr>
          <p:cNvPr id="5" name="Apakšvirsraksts 2">
            <a:extLst>
              <a:ext uri="{FF2B5EF4-FFF2-40B4-BE49-F238E27FC236}">
                <a16:creationId xmlns:a16="http://schemas.microsoft.com/office/drawing/2014/main" id="{0A518751-9F44-1188-9295-62FB69476375}"/>
              </a:ext>
            </a:extLst>
          </p:cNvPr>
          <p:cNvSpPr txBox="1">
            <a:spLocks/>
          </p:cNvSpPr>
          <p:nvPr/>
        </p:nvSpPr>
        <p:spPr>
          <a:xfrm>
            <a:off x="519827" y="996708"/>
            <a:ext cx="11101902" cy="500001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B600"/>
              </a:buClr>
              <a:tabLst>
                <a:tab pos="457200" algn="l"/>
              </a:tabLst>
            </a:pPr>
            <a:r>
              <a:rPr lang="en-GB" sz="1800" b="1" dirty="0">
                <a:solidFill>
                  <a:srgbClr val="545454"/>
                </a:solidFill>
                <a:latin typeface="Montserrat"/>
                <a:ea typeface="Times New Roman" panose="02020603050405020304" pitchFamily="18" charset="0"/>
                <a:cs typeface="Times New Roman"/>
              </a:rPr>
              <a:t>Land acquisition</a:t>
            </a:r>
            <a:r>
              <a:rPr lang="en-GB" sz="1800" dirty="0">
                <a:solidFill>
                  <a:srgbClr val="545454"/>
                </a:solidFill>
                <a:latin typeface="Montserrat"/>
                <a:ea typeface="Times New Roman" panose="02020603050405020304" pitchFamily="18" charset="0"/>
                <a:cs typeface="Times New Roman"/>
              </a:rPr>
              <a:t> process started in 2024 and shall be completed by Financial Close.</a:t>
            </a:r>
          </a:p>
          <a:p>
            <a:pPr>
              <a:buClr>
                <a:srgbClr val="FFB600"/>
              </a:buClr>
              <a:tabLst>
                <a:tab pos="457200" algn="l"/>
              </a:tabLst>
            </a:pPr>
            <a:r>
              <a:rPr lang="en-GB" sz="1800" b="1" dirty="0">
                <a:solidFill>
                  <a:srgbClr val="545454"/>
                </a:solidFill>
                <a:latin typeface="Montserrat"/>
                <a:ea typeface="Times New Roman" panose="02020603050405020304" pitchFamily="18" charset="0"/>
                <a:cs typeface="Times New Roman"/>
              </a:rPr>
              <a:t>The construction permit</a:t>
            </a:r>
            <a:r>
              <a:rPr lang="en-GB" sz="1800" dirty="0">
                <a:solidFill>
                  <a:srgbClr val="545454"/>
                </a:solidFill>
                <a:latin typeface="Montserrat"/>
                <a:ea typeface="Times New Roman" panose="02020603050405020304" pitchFamily="18" charset="0"/>
                <a:cs typeface="Times New Roman"/>
              </a:rPr>
              <a:t> shall be obtained initially by LSR and transferred to the private partner after signing the PPP contract;</a:t>
            </a:r>
            <a:endParaRPr lang="en-GB" sz="1800" dirty="0">
              <a:solidFill>
                <a:srgbClr val="545454"/>
              </a:solidFill>
              <a:effectLst/>
              <a:latin typeface="Montserrat"/>
              <a:ea typeface="Times New Roman" panose="02020603050405020304" pitchFamily="18" charset="0"/>
              <a:cs typeface="Times New Roman"/>
            </a:endParaRPr>
          </a:p>
          <a:p>
            <a:pPr>
              <a:buClr>
                <a:srgbClr val="FFB600"/>
              </a:buClr>
            </a:pPr>
            <a:r>
              <a:rPr lang="en-GB" sz="1800" dirty="0">
                <a:solidFill>
                  <a:srgbClr val="545454"/>
                </a:solidFill>
                <a:latin typeface="Montserrat"/>
                <a:ea typeface="Times New Roman" panose="02020603050405020304" pitchFamily="18" charset="0"/>
                <a:cs typeface="Times New Roman"/>
              </a:rPr>
              <a:t>Part of the </a:t>
            </a:r>
            <a:r>
              <a:rPr lang="en-GB" sz="1800" b="1" dirty="0">
                <a:solidFill>
                  <a:srgbClr val="545454"/>
                </a:solidFill>
                <a:latin typeface="Montserrat"/>
                <a:ea typeface="Times New Roman" panose="02020603050405020304" pitchFamily="18" charset="0"/>
                <a:cs typeface="Times New Roman"/>
              </a:rPr>
              <a:t>technical requirements </a:t>
            </a:r>
            <a:r>
              <a:rPr lang="en-GB" sz="1800" dirty="0">
                <a:solidFill>
                  <a:srgbClr val="545454"/>
                </a:solidFill>
                <a:latin typeface="Montserrat"/>
                <a:ea typeface="Times New Roman" panose="02020603050405020304" pitchFamily="18" charset="0"/>
                <a:cs typeface="Times New Roman"/>
              </a:rPr>
              <a:t>were received by LSR during the update of the technical feasibility study; the remaining technical requirements shall be the responsibility of the private partner, including their subsequent updates;</a:t>
            </a:r>
            <a:endParaRPr lang="en-GB" sz="1800" dirty="0">
              <a:solidFill>
                <a:srgbClr val="545454"/>
              </a:solidFill>
              <a:latin typeface="Montserrat" panose="00000500000000000000" pitchFamily="2" charset="-70"/>
              <a:ea typeface="Times New Roman" panose="02020603050405020304" pitchFamily="18" charset="0"/>
              <a:cs typeface="Times New Roman"/>
            </a:endParaRPr>
          </a:p>
          <a:p>
            <a:pPr>
              <a:buClr>
                <a:srgbClr val="FFB600"/>
              </a:buClr>
            </a:pPr>
            <a:r>
              <a:rPr lang="en-GB" sz="1800" dirty="0">
                <a:solidFill>
                  <a:srgbClr val="545454"/>
                </a:solidFill>
                <a:latin typeface="Montserrat"/>
                <a:ea typeface="+mn-lt"/>
                <a:cs typeface="Calibri"/>
              </a:rPr>
              <a:t>The</a:t>
            </a:r>
            <a:r>
              <a:rPr lang="en-GB" sz="1800" dirty="0">
                <a:solidFill>
                  <a:srgbClr val="545454"/>
                </a:solidFill>
                <a:latin typeface="Montserrat"/>
                <a:ea typeface="+mn-lt"/>
                <a:cs typeface="+mn-lt"/>
              </a:rPr>
              <a:t> </a:t>
            </a:r>
            <a:r>
              <a:rPr lang="en-GB" sz="1800" b="1" dirty="0">
                <a:solidFill>
                  <a:srgbClr val="545454"/>
                </a:solidFill>
                <a:latin typeface="Montserrat"/>
                <a:ea typeface="+mn-lt"/>
                <a:cs typeface="+mn-lt"/>
              </a:rPr>
              <a:t>level of detail of the technical design </a:t>
            </a:r>
            <a:r>
              <a:rPr lang="en-GB" sz="1800" dirty="0">
                <a:solidFill>
                  <a:srgbClr val="545454"/>
                </a:solidFill>
                <a:latin typeface="Montserrat"/>
                <a:ea typeface="+mn-lt"/>
                <a:cs typeface="+mn-lt"/>
              </a:rPr>
              <a:t>in the initial bid, BAFO, first interim design, and approved design shall vary in accordance with the principle of increasing the level of detail compared to the initial bid.</a:t>
            </a:r>
            <a:endParaRPr lang="en-GB" sz="1800" dirty="0">
              <a:solidFill>
                <a:srgbClr val="545454"/>
              </a:solidFill>
              <a:latin typeface="Montserrat"/>
              <a:ea typeface="Calibri"/>
              <a:cs typeface="Calibri"/>
            </a:endParaRPr>
          </a:p>
          <a:p>
            <a:pPr>
              <a:buClr>
                <a:srgbClr val="FFB600"/>
              </a:buClr>
            </a:pPr>
            <a:r>
              <a:rPr lang="en-GB" sz="1800" dirty="0">
                <a:solidFill>
                  <a:srgbClr val="545454"/>
                </a:solidFill>
                <a:latin typeface="Montserrat"/>
                <a:ea typeface="+mn-lt"/>
                <a:cs typeface="+mn-lt"/>
              </a:rPr>
              <a:t>The tenderers will be responsible for obtaining </a:t>
            </a:r>
            <a:r>
              <a:rPr lang="en-GB" sz="1800" b="1" dirty="0">
                <a:solidFill>
                  <a:srgbClr val="545454"/>
                </a:solidFill>
                <a:latin typeface="Montserrat"/>
                <a:ea typeface="+mn-lt"/>
                <a:cs typeface="+mn-lt"/>
              </a:rPr>
              <a:t>topographic and geotechnical studies.</a:t>
            </a:r>
            <a:r>
              <a:rPr lang="en-GB" sz="1800" dirty="0">
                <a:solidFill>
                  <a:srgbClr val="545454"/>
                </a:solidFill>
                <a:latin typeface="Montserrat"/>
                <a:ea typeface="+mn-lt"/>
                <a:cs typeface="+mn-lt"/>
              </a:rPr>
              <a:t> Topographic data and results of the geological study are also partially available in the updated technical feasibility study and in the 2009 technical feasibility study; consequently, this data must be updated and detailed. Permissions will be granted to bidders to perform drilling works on state-owned land upon request;</a:t>
            </a:r>
            <a:endParaRPr lang="en-GB" sz="1800" dirty="0">
              <a:solidFill>
                <a:srgbClr val="545454"/>
              </a:solidFill>
              <a:latin typeface="Montserrat"/>
              <a:ea typeface="Calibri"/>
              <a:cs typeface="Times New Roman"/>
            </a:endParaRPr>
          </a:p>
          <a:p>
            <a:pPr>
              <a:buClr>
                <a:srgbClr val="FFB600"/>
              </a:buClr>
            </a:pPr>
            <a:r>
              <a:rPr lang="en-GB" sz="1800" dirty="0">
                <a:solidFill>
                  <a:srgbClr val="545454"/>
                </a:solidFill>
                <a:latin typeface="Montserrat"/>
                <a:ea typeface="Calibri"/>
                <a:cs typeface="Calibri"/>
              </a:rPr>
              <a:t>Once the PPP contract is signed, the design and construction process shall be administrated via the </a:t>
            </a:r>
            <a:r>
              <a:rPr lang="en-GB" sz="1800" b="1" dirty="0">
                <a:solidFill>
                  <a:srgbClr val="545454"/>
                </a:solidFill>
                <a:latin typeface="Montserrat"/>
                <a:ea typeface="Calibri"/>
                <a:cs typeface="Calibri"/>
              </a:rPr>
              <a:t>Construction Information System (in Latvian, "BIS")</a:t>
            </a:r>
            <a:r>
              <a:rPr lang="en-GB" sz="1800" dirty="0">
                <a:solidFill>
                  <a:srgbClr val="545454"/>
                </a:solidFill>
                <a:latin typeface="Montserrat"/>
                <a:ea typeface="Calibri"/>
                <a:cs typeface="Calibri"/>
              </a:rPr>
              <a:t>.</a:t>
            </a:r>
            <a:endParaRPr lang="en-US" sz="1600" dirty="0">
              <a:solidFill>
                <a:srgbClr val="545454"/>
              </a:solidFill>
              <a:ea typeface="Calibri" panose="020F0502020204030204"/>
              <a:cs typeface="Calibri" panose="020F0502020204030204"/>
            </a:endParaRPr>
          </a:p>
        </p:txBody>
      </p:sp>
      <p:sp>
        <p:nvSpPr>
          <p:cNvPr id="2" name="TextBox 1">
            <a:extLst>
              <a:ext uri="{FF2B5EF4-FFF2-40B4-BE49-F238E27FC236}">
                <a16:creationId xmlns:a16="http://schemas.microsoft.com/office/drawing/2014/main" id="{919B6E56-580A-878F-8B45-B8F4C83C40F3}"/>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b="1" dirty="0" err="1">
                <a:solidFill>
                  <a:srgbClr val="545454"/>
                </a:solidFill>
                <a:latin typeface="Montserrat" pitchFamily="2" charset="77"/>
                <a:ea typeface="Helvetica Light" charset="0"/>
                <a:cs typeface="Helvetica Light" charset="0"/>
              </a:rPr>
              <a:t>Technical</a:t>
            </a:r>
            <a:r>
              <a:rPr lang="lv-LV" sz="2800" b="1" dirty="0">
                <a:solidFill>
                  <a:srgbClr val="545454"/>
                </a:solidFill>
                <a:latin typeface="Montserrat" pitchFamily="2" charset="77"/>
                <a:ea typeface="Helvetica Light" charset="0"/>
                <a:cs typeface="Helvetica Light" charset="0"/>
              </a:rPr>
              <a:t> </a:t>
            </a:r>
            <a:r>
              <a:rPr lang="lv-LV" sz="2800" b="1" dirty="0" err="1">
                <a:solidFill>
                  <a:srgbClr val="545454"/>
                </a:solidFill>
                <a:latin typeface="Montserrat" pitchFamily="2" charset="77"/>
                <a:ea typeface="Helvetica Light" charset="0"/>
                <a:cs typeface="Helvetica Light" charset="0"/>
              </a:rPr>
              <a:t>Readiness</a:t>
            </a:r>
            <a:r>
              <a:rPr lang="lv-LV" sz="2800" b="1" dirty="0">
                <a:solidFill>
                  <a:srgbClr val="545454"/>
                </a:solidFill>
                <a:latin typeface="Montserrat" pitchFamily="2" charset="77"/>
                <a:ea typeface="Helvetica Light" charset="0"/>
                <a:cs typeface="Helvetica Light" charset="0"/>
              </a:rPr>
              <a:t> 2/2</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cxnSp>
        <p:nvCxnSpPr>
          <p:cNvPr id="3" name="Straight Connector 27">
            <a:extLst>
              <a:ext uri="{FF2B5EF4-FFF2-40B4-BE49-F238E27FC236}">
                <a16:creationId xmlns:a16="http://schemas.microsoft.com/office/drawing/2014/main" id="{2767BA79-13DB-C5AD-2308-DA78BDF8D728}"/>
              </a:ext>
            </a:extLst>
          </p:cNvPr>
          <p:cNvCxnSpPr>
            <a:cxnSpLocks/>
          </p:cNvCxnSpPr>
          <p:nvPr/>
        </p:nvCxnSpPr>
        <p:spPr>
          <a:xfrm>
            <a:off x="519827" y="861273"/>
            <a:ext cx="11101902" cy="0"/>
          </a:xfrm>
          <a:prstGeom prst="line">
            <a:avLst/>
          </a:prstGeom>
          <a:ln w="254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19105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2DA5-A24B-E197-0376-9C611B9FDD8E}"/>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4AF1775-F069-5817-D15B-A80D8F204551}"/>
              </a:ext>
            </a:extLst>
          </p:cNvPr>
          <p:cNvCxnSpPr/>
          <p:nvPr/>
        </p:nvCxnSpPr>
        <p:spPr>
          <a:xfrm>
            <a:off x="1225296" y="3575304"/>
            <a:ext cx="10003536" cy="0"/>
          </a:xfrm>
          <a:prstGeom prst="line">
            <a:avLst/>
          </a:prstGeom>
          <a:ln w="57150">
            <a:solidFill>
              <a:srgbClr val="E1E1E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E786EF4-188C-F0E3-5A11-CC972B6CE960}"/>
              </a:ext>
            </a:extLst>
          </p:cNvPr>
          <p:cNvGrpSpPr/>
          <p:nvPr/>
        </p:nvGrpSpPr>
        <p:grpSpPr>
          <a:xfrm>
            <a:off x="6597876" y="3438143"/>
            <a:ext cx="274320" cy="274320"/>
            <a:chOff x="1033272" y="4471415"/>
            <a:chExt cx="274320" cy="274320"/>
          </a:xfrm>
        </p:grpSpPr>
        <p:sp>
          <p:nvSpPr>
            <p:cNvPr id="5" name="Oval 4">
              <a:extLst>
                <a:ext uri="{FF2B5EF4-FFF2-40B4-BE49-F238E27FC236}">
                  <a16:creationId xmlns:a16="http://schemas.microsoft.com/office/drawing/2014/main" id="{7E35D7E3-9E69-02EE-C342-436BBBF48ECE}"/>
                </a:ext>
              </a:extLst>
            </p:cNvPr>
            <p:cNvSpPr/>
            <p:nvPr/>
          </p:nvSpPr>
          <p:spPr bwMode="gray">
            <a:xfrm>
              <a:off x="1033272" y="4471415"/>
              <a:ext cx="274320" cy="274320"/>
            </a:xfrm>
            <a:prstGeom prst="ellipse">
              <a:avLst/>
            </a:prstGeom>
            <a:solidFill>
              <a:srgbClr val="FFBD1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8" name="Oval 7">
              <a:extLst>
                <a:ext uri="{FF2B5EF4-FFF2-40B4-BE49-F238E27FC236}">
                  <a16:creationId xmlns:a16="http://schemas.microsoft.com/office/drawing/2014/main" id="{FE396F48-7A87-581E-B6DD-6D60C2D230E8}"/>
                </a:ext>
              </a:extLst>
            </p:cNvPr>
            <p:cNvSpPr/>
            <p:nvPr/>
          </p:nvSpPr>
          <p:spPr bwMode="gray">
            <a:xfrm>
              <a:off x="1109472" y="4549139"/>
              <a:ext cx="121920" cy="11887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9" name="Group 8">
            <a:extLst>
              <a:ext uri="{FF2B5EF4-FFF2-40B4-BE49-F238E27FC236}">
                <a16:creationId xmlns:a16="http://schemas.microsoft.com/office/drawing/2014/main" id="{105D219D-B4AC-8294-5E0C-DC62621108C8}"/>
              </a:ext>
            </a:extLst>
          </p:cNvPr>
          <p:cNvGrpSpPr/>
          <p:nvPr/>
        </p:nvGrpSpPr>
        <p:grpSpPr>
          <a:xfrm>
            <a:off x="7703632" y="3438143"/>
            <a:ext cx="274320" cy="274320"/>
            <a:chOff x="1033272" y="4471415"/>
            <a:chExt cx="274320" cy="274320"/>
          </a:xfrm>
        </p:grpSpPr>
        <p:sp>
          <p:nvSpPr>
            <p:cNvPr id="10" name="Oval 9">
              <a:extLst>
                <a:ext uri="{FF2B5EF4-FFF2-40B4-BE49-F238E27FC236}">
                  <a16:creationId xmlns:a16="http://schemas.microsoft.com/office/drawing/2014/main" id="{DA932827-7FF9-E4BD-0F56-921D22BA7C16}"/>
                </a:ext>
              </a:extLst>
            </p:cNvPr>
            <p:cNvSpPr/>
            <p:nvPr/>
          </p:nvSpPr>
          <p:spPr bwMode="gray">
            <a:xfrm>
              <a:off x="1033272" y="4471415"/>
              <a:ext cx="274320" cy="274320"/>
            </a:xfrm>
            <a:prstGeom prst="ellipse">
              <a:avLst/>
            </a:prstGeom>
            <a:solidFill>
              <a:srgbClr val="E15E3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11" name="Oval 10">
              <a:extLst>
                <a:ext uri="{FF2B5EF4-FFF2-40B4-BE49-F238E27FC236}">
                  <a16:creationId xmlns:a16="http://schemas.microsoft.com/office/drawing/2014/main" id="{7BCBAD56-63E3-318E-787E-7A4778F6FF48}"/>
                </a:ext>
              </a:extLst>
            </p:cNvPr>
            <p:cNvSpPr/>
            <p:nvPr/>
          </p:nvSpPr>
          <p:spPr bwMode="gray">
            <a:xfrm>
              <a:off x="1109472" y="4549139"/>
              <a:ext cx="121920" cy="11887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12" name="Group 11">
            <a:extLst>
              <a:ext uri="{FF2B5EF4-FFF2-40B4-BE49-F238E27FC236}">
                <a16:creationId xmlns:a16="http://schemas.microsoft.com/office/drawing/2014/main" id="{17FC59DB-050F-D30F-87C8-6DDF8E9E9129}"/>
              </a:ext>
            </a:extLst>
          </p:cNvPr>
          <p:cNvGrpSpPr/>
          <p:nvPr/>
        </p:nvGrpSpPr>
        <p:grpSpPr>
          <a:xfrm>
            <a:off x="8809388" y="3438143"/>
            <a:ext cx="274320" cy="274320"/>
            <a:chOff x="1033272" y="4471415"/>
            <a:chExt cx="274320" cy="274320"/>
          </a:xfrm>
        </p:grpSpPr>
        <p:sp>
          <p:nvSpPr>
            <p:cNvPr id="13" name="Oval 12">
              <a:extLst>
                <a:ext uri="{FF2B5EF4-FFF2-40B4-BE49-F238E27FC236}">
                  <a16:creationId xmlns:a16="http://schemas.microsoft.com/office/drawing/2014/main" id="{816ECC1E-4EBF-D91F-41E6-7737B30346A6}"/>
                </a:ext>
              </a:extLst>
            </p:cNvPr>
            <p:cNvSpPr/>
            <p:nvPr/>
          </p:nvSpPr>
          <p:spPr bwMode="gray">
            <a:xfrm>
              <a:off x="1033272" y="4471415"/>
              <a:ext cx="274320" cy="274320"/>
            </a:xfrm>
            <a:prstGeom prst="ellipse">
              <a:avLst/>
            </a:prstGeom>
            <a:solidFill>
              <a:srgbClr val="FFBD1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14" name="Oval 13">
              <a:extLst>
                <a:ext uri="{FF2B5EF4-FFF2-40B4-BE49-F238E27FC236}">
                  <a16:creationId xmlns:a16="http://schemas.microsoft.com/office/drawing/2014/main" id="{D3C07392-1FCB-902C-7D1D-B948B911D8AF}"/>
                </a:ext>
              </a:extLst>
            </p:cNvPr>
            <p:cNvSpPr/>
            <p:nvPr/>
          </p:nvSpPr>
          <p:spPr bwMode="gray">
            <a:xfrm>
              <a:off x="1109472" y="4549139"/>
              <a:ext cx="121920" cy="11887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15" name="Group 14">
            <a:extLst>
              <a:ext uri="{FF2B5EF4-FFF2-40B4-BE49-F238E27FC236}">
                <a16:creationId xmlns:a16="http://schemas.microsoft.com/office/drawing/2014/main" id="{0D47A793-8372-8088-B44E-A98F90A9D052}"/>
              </a:ext>
            </a:extLst>
          </p:cNvPr>
          <p:cNvGrpSpPr/>
          <p:nvPr/>
        </p:nvGrpSpPr>
        <p:grpSpPr>
          <a:xfrm>
            <a:off x="9915144" y="3438144"/>
            <a:ext cx="274320" cy="274320"/>
            <a:chOff x="1033272" y="4471415"/>
            <a:chExt cx="274320" cy="274320"/>
          </a:xfrm>
        </p:grpSpPr>
        <p:sp>
          <p:nvSpPr>
            <p:cNvPr id="16" name="Oval 15">
              <a:extLst>
                <a:ext uri="{FF2B5EF4-FFF2-40B4-BE49-F238E27FC236}">
                  <a16:creationId xmlns:a16="http://schemas.microsoft.com/office/drawing/2014/main" id="{2DFE1C70-E98B-AEE6-FB7D-BFEFAC561F7F}"/>
                </a:ext>
              </a:extLst>
            </p:cNvPr>
            <p:cNvSpPr/>
            <p:nvPr/>
          </p:nvSpPr>
          <p:spPr bwMode="gray">
            <a:xfrm>
              <a:off x="1033272" y="4471415"/>
              <a:ext cx="274320" cy="274320"/>
            </a:xfrm>
            <a:prstGeom prst="ellipse">
              <a:avLst/>
            </a:prstGeom>
            <a:solidFill>
              <a:srgbClr val="E15E3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17" name="Oval 16">
              <a:extLst>
                <a:ext uri="{FF2B5EF4-FFF2-40B4-BE49-F238E27FC236}">
                  <a16:creationId xmlns:a16="http://schemas.microsoft.com/office/drawing/2014/main" id="{4A04077F-5508-E5A2-1EEC-9EBF9E9018A2}"/>
                </a:ext>
              </a:extLst>
            </p:cNvPr>
            <p:cNvSpPr/>
            <p:nvPr/>
          </p:nvSpPr>
          <p:spPr bwMode="gray">
            <a:xfrm>
              <a:off x="1109472" y="4549139"/>
              <a:ext cx="121920" cy="11887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18" name="Group 17">
            <a:extLst>
              <a:ext uri="{FF2B5EF4-FFF2-40B4-BE49-F238E27FC236}">
                <a16:creationId xmlns:a16="http://schemas.microsoft.com/office/drawing/2014/main" id="{9E978198-FAE0-A4AD-A048-FA893DFB59D6}"/>
              </a:ext>
            </a:extLst>
          </p:cNvPr>
          <p:cNvGrpSpPr/>
          <p:nvPr/>
        </p:nvGrpSpPr>
        <p:grpSpPr>
          <a:xfrm>
            <a:off x="11010880" y="3392424"/>
            <a:ext cx="365760" cy="365760"/>
            <a:chOff x="985924" y="4425696"/>
            <a:chExt cx="365760" cy="365760"/>
          </a:xfrm>
        </p:grpSpPr>
        <p:sp>
          <p:nvSpPr>
            <p:cNvPr id="19" name="Oval 18">
              <a:extLst>
                <a:ext uri="{FF2B5EF4-FFF2-40B4-BE49-F238E27FC236}">
                  <a16:creationId xmlns:a16="http://schemas.microsoft.com/office/drawing/2014/main" id="{AC4B2505-FFAF-A67E-C99A-D553AB88CB3B}"/>
                </a:ext>
              </a:extLst>
            </p:cNvPr>
            <p:cNvSpPr/>
            <p:nvPr/>
          </p:nvSpPr>
          <p:spPr bwMode="gray">
            <a:xfrm>
              <a:off x="985924" y="4425696"/>
              <a:ext cx="365760" cy="365760"/>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20" name="Oval 19">
              <a:extLst>
                <a:ext uri="{FF2B5EF4-FFF2-40B4-BE49-F238E27FC236}">
                  <a16:creationId xmlns:a16="http://schemas.microsoft.com/office/drawing/2014/main" id="{65739645-0E7E-D424-BA79-6F99E1821C9A}"/>
                </a:ext>
              </a:extLst>
            </p:cNvPr>
            <p:cNvSpPr/>
            <p:nvPr/>
          </p:nvSpPr>
          <p:spPr bwMode="gray">
            <a:xfrm>
              <a:off x="1109472" y="4549139"/>
              <a:ext cx="121920" cy="11887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21" name="Group 20">
            <a:extLst>
              <a:ext uri="{FF2B5EF4-FFF2-40B4-BE49-F238E27FC236}">
                <a16:creationId xmlns:a16="http://schemas.microsoft.com/office/drawing/2014/main" id="{CF9095BE-F182-15C1-7BFB-50E5A32DCE01}"/>
              </a:ext>
            </a:extLst>
          </p:cNvPr>
          <p:cNvGrpSpPr/>
          <p:nvPr/>
        </p:nvGrpSpPr>
        <p:grpSpPr>
          <a:xfrm>
            <a:off x="1069096" y="3438144"/>
            <a:ext cx="274320" cy="274320"/>
            <a:chOff x="1033272" y="4471415"/>
            <a:chExt cx="274320" cy="274320"/>
          </a:xfrm>
        </p:grpSpPr>
        <p:sp>
          <p:nvSpPr>
            <p:cNvPr id="22" name="Oval 21">
              <a:extLst>
                <a:ext uri="{FF2B5EF4-FFF2-40B4-BE49-F238E27FC236}">
                  <a16:creationId xmlns:a16="http://schemas.microsoft.com/office/drawing/2014/main" id="{C47C3F11-EED6-2348-D8B3-E9EF5E18CCA6}"/>
                </a:ext>
              </a:extLst>
            </p:cNvPr>
            <p:cNvSpPr/>
            <p:nvPr/>
          </p:nvSpPr>
          <p:spPr bwMode="gray">
            <a:xfrm>
              <a:off x="1033272" y="4471415"/>
              <a:ext cx="274320" cy="274320"/>
            </a:xfrm>
            <a:prstGeom prst="ellipse">
              <a:avLst/>
            </a:prstGeom>
            <a:solidFill>
              <a:srgbClr val="2A9E9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23" name="Oval 22">
              <a:extLst>
                <a:ext uri="{FF2B5EF4-FFF2-40B4-BE49-F238E27FC236}">
                  <a16:creationId xmlns:a16="http://schemas.microsoft.com/office/drawing/2014/main" id="{76191BF4-F7C6-6530-704E-0CB6FCE26072}"/>
                </a:ext>
              </a:extLst>
            </p:cNvPr>
            <p:cNvSpPr/>
            <p:nvPr/>
          </p:nvSpPr>
          <p:spPr bwMode="gray">
            <a:xfrm>
              <a:off x="1109472" y="4549139"/>
              <a:ext cx="121920" cy="11887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24" name="Group 23">
            <a:extLst>
              <a:ext uri="{FF2B5EF4-FFF2-40B4-BE49-F238E27FC236}">
                <a16:creationId xmlns:a16="http://schemas.microsoft.com/office/drawing/2014/main" id="{1B6D4096-9C4D-506C-540A-DC7F71E4BEAD}"/>
              </a:ext>
            </a:extLst>
          </p:cNvPr>
          <p:cNvGrpSpPr/>
          <p:nvPr/>
        </p:nvGrpSpPr>
        <p:grpSpPr>
          <a:xfrm>
            <a:off x="2174852" y="3438144"/>
            <a:ext cx="274320" cy="274320"/>
            <a:chOff x="1033272" y="4471415"/>
            <a:chExt cx="274320" cy="274320"/>
          </a:xfrm>
        </p:grpSpPr>
        <p:sp>
          <p:nvSpPr>
            <p:cNvPr id="25" name="Oval 24">
              <a:extLst>
                <a:ext uri="{FF2B5EF4-FFF2-40B4-BE49-F238E27FC236}">
                  <a16:creationId xmlns:a16="http://schemas.microsoft.com/office/drawing/2014/main" id="{2CFC3318-D930-FCA2-B5F7-1DAECA615F67}"/>
                </a:ext>
              </a:extLst>
            </p:cNvPr>
            <p:cNvSpPr/>
            <p:nvPr/>
          </p:nvSpPr>
          <p:spPr bwMode="gray">
            <a:xfrm>
              <a:off x="1033272" y="4471415"/>
              <a:ext cx="274320" cy="274320"/>
            </a:xfrm>
            <a:prstGeom prst="ellipse">
              <a:avLst/>
            </a:prstGeom>
            <a:solidFill>
              <a:srgbClr val="E15E3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26" name="Oval 25">
              <a:extLst>
                <a:ext uri="{FF2B5EF4-FFF2-40B4-BE49-F238E27FC236}">
                  <a16:creationId xmlns:a16="http://schemas.microsoft.com/office/drawing/2014/main" id="{ED0D0DCF-6EF8-8C87-EC0C-3E37245DB59B}"/>
                </a:ext>
              </a:extLst>
            </p:cNvPr>
            <p:cNvSpPr/>
            <p:nvPr/>
          </p:nvSpPr>
          <p:spPr bwMode="gray">
            <a:xfrm>
              <a:off x="1109472" y="4549139"/>
              <a:ext cx="121920" cy="11887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27" name="Group 26">
            <a:extLst>
              <a:ext uri="{FF2B5EF4-FFF2-40B4-BE49-F238E27FC236}">
                <a16:creationId xmlns:a16="http://schemas.microsoft.com/office/drawing/2014/main" id="{F913D04B-AE11-32A9-1ACC-C09129E5894C}"/>
              </a:ext>
            </a:extLst>
          </p:cNvPr>
          <p:cNvGrpSpPr/>
          <p:nvPr/>
        </p:nvGrpSpPr>
        <p:grpSpPr>
          <a:xfrm>
            <a:off x="3280608" y="3438144"/>
            <a:ext cx="274320" cy="274320"/>
            <a:chOff x="1033272" y="4471415"/>
            <a:chExt cx="274320" cy="274320"/>
          </a:xfrm>
        </p:grpSpPr>
        <p:sp>
          <p:nvSpPr>
            <p:cNvPr id="28" name="Oval 27">
              <a:extLst>
                <a:ext uri="{FF2B5EF4-FFF2-40B4-BE49-F238E27FC236}">
                  <a16:creationId xmlns:a16="http://schemas.microsoft.com/office/drawing/2014/main" id="{27A14CB2-2B08-8213-FC30-AE87D98C02FE}"/>
                </a:ext>
              </a:extLst>
            </p:cNvPr>
            <p:cNvSpPr/>
            <p:nvPr/>
          </p:nvSpPr>
          <p:spPr bwMode="gray">
            <a:xfrm>
              <a:off x="1033272" y="4471415"/>
              <a:ext cx="274320" cy="274320"/>
            </a:xfrm>
            <a:prstGeom prst="ellipse">
              <a:avLst/>
            </a:prstGeom>
            <a:solidFill>
              <a:srgbClr val="FFBD1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29" name="Oval 28">
              <a:extLst>
                <a:ext uri="{FF2B5EF4-FFF2-40B4-BE49-F238E27FC236}">
                  <a16:creationId xmlns:a16="http://schemas.microsoft.com/office/drawing/2014/main" id="{EF878D0D-9048-D39F-8778-044522750255}"/>
                </a:ext>
              </a:extLst>
            </p:cNvPr>
            <p:cNvSpPr/>
            <p:nvPr/>
          </p:nvSpPr>
          <p:spPr bwMode="gray">
            <a:xfrm>
              <a:off x="1109472" y="4549139"/>
              <a:ext cx="121920" cy="11887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30" name="Group 29">
            <a:extLst>
              <a:ext uri="{FF2B5EF4-FFF2-40B4-BE49-F238E27FC236}">
                <a16:creationId xmlns:a16="http://schemas.microsoft.com/office/drawing/2014/main" id="{0A92C48C-458D-7C95-997A-C27834D3CDB2}"/>
              </a:ext>
            </a:extLst>
          </p:cNvPr>
          <p:cNvGrpSpPr/>
          <p:nvPr/>
        </p:nvGrpSpPr>
        <p:grpSpPr>
          <a:xfrm>
            <a:off x="4386364" y="3438145"/>
            <a:ext cx="274320" cy="274320"/>
            <a:chOff x="1033272" y="4471415"/>
            <a:chExt cx="274320" cy="274320"/>
          </a:xfrm>
        </p:grpSpPr>
        <p:sp>
          <p:nvSpPr>
            <p:cNvPr id="31" name="Oval 30">
              <a:extLst>
                <a:ext uri="{FF2B5EF4-FFF2-40B4-BE49-F238E27FC236}">
                  <a16:creationId xmlns:a16="http://schemas.microsoft.com/office/drawing/2014/main" id="{6AFA8F78-9A31-EA66-DA8E-EFC637597872}"/>
                </a:ext>
              </a:extLst>
            </p:cNvPr>
            <p:cNvSpPr/>
            <p:nvPr/>
          </p:nvSpPr>
          <p:spPr bwMode="gray">
            <a:xfrm>
              <a:off x="1033272" y="4471415"/>
              <a:ext cx="274320" cy="274320"/>
            </a:xfrm>
            <a:prstGeom prst="ellipse">
              <a:avLst/>
            </a:prstGeom>
            <a:solidFill>
              <a:srgbClr val="E15E3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32" name="Oval 31">
              <a:extLst>
                <a:ext uri="{FF2B5EF4-FFF2-40B4-BE49-F238E27FC236}">
                  <a16:creationId xmlns:a16="http://schemas.microsoft.com/office/drawing/2014/main" id="{8F8796D0-7B3F-D0E5-3550-500C25A87ECF}"/>
                </a:ext>
              </a:extLst>
            </p:cNvPr>
            <p:cNvSpPr/>
            <p:nvPr/>
          </p:nvSpPr>
          <p:spPr bwMode="gray">
            <a:xfrm>
              <a:off x="1109472" y="4549139"/>
              <a:ext cx="121920" cy="11887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grpSp>
        <p:nvGrpSpPr>
          <p:cNvPr id="33" name="Group 32">
            <a:extLst>
              <a:ext uri="{FF2B5EF4-FFF2-40B4-BE49-F238E27FC236}">
                <a16:creationId xmlns:a16="http://schemas.microsoft.com/office/drawing/2014/main" id="{D423CDD6-38FF-79FD-EBE7-32360806FD7E}"/>
              </a:ext>
            </a:extLst>
          </p:cNvPr>
          <p:cNvGrpSpPr/>
          <p:nvPr/>
        </p:nvGrpSpPr>
        <p:grpSpPr>
          <a:xfrm>
            <a:off x="5492120" y="3438144"/>
            <a:ext cx="274320" cy="274320"/>
            <a:chOff x="1033272" y="4471415"/>
            <a:chExt cx="274320" cy="274320"/>
          </a:xfrm>
        </p:grpSpPr>
        <p:sp>
          <p:nvSpPr>
            <p:cNvPr id="34" name="Oval 33">
              <a:extLst>
                <a:ext uri="{FF2B5EF4-FFF2-40B4-BE49-F238E27FC236}">
                  <a16:creationId xmlns:a16="http://schemas.microsoft.com/office/drawing/2014/main" id="{9B3D96A2-CE54-B524-7EA2-1509C8EE3EFE}"/>
                </a:ext>
              </a:extLst>
            </p:cNvPr>
            <p:cNvSpPr/>
            <p:nvPr/>
          </p:nvSpPr>
          <p:spPr bwMode="gray">
            <a:xfrm>
              <a:off x="1033272" y="4471415"/>
              <a:ext cx="274320" cy="274320"/>
            </a:xfrm>
            <a:prstGeom prst="ellipse">
              <a:avLst/>
            </a:prstGeom>
            <a:solidFill>
              <a:srgbClr val="FFBD1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sp>
          <p:nvSpPr>
            <p:cNvPr id="35" name="Oval 34">
              <a:extLst>
                <a:ext uri="{FF2B5EF4-FFF2-40B4-BE49-F238E27FC236}">
                  <a16:creationId xmlns:a16="http://schemas.microsoft.com/office/drawing/2014/main" id="{EDE972B2-98A5-F9D3-E763-BAC5ED4F40B9}"/>
                </a:ext>
              </a:extLst>
            </p:cNvPr>
            <p:cNvSpPr/>
            <p:nvPr/>
          </p:nvSpPr>
          <p:spPr bwMode="gray">
            <a:xfrm>
              <a:off x="1109472" y="4549139"/>
              <a:ext cx="121920" cy="11887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b="1">
                <a:solidFill>
                  <a:schemeClr val="bg1"/>
                </a:solidFill>
                <a:latin typeface="Montserrat" panose="00000500000000000000" pitchFamily="2" charset="0"/>
                <a:ea typeface="Verdana" panose="020B0604030504040204" pitchFamily="34" charset="0"/>
              </a:endParaRPr>
            </a:p>
          </p:txBody>
        </p:sp>
      </p:grpSp>
      <p:cxnSp>
        <p:nvCxnSpPr>
          <p:cNvPr id="36" name="Straight Connector 35">
            <a:extLst>
              <a:ext uri="{FF2B5EF4-FFF2-40B4-BE49-F238E27FC236}">
                <a16:creationId xmlns:a16="http://schemas.microsoft.com/office/drawing/2014/main" id="{1C8AEFA9-5CC0-EB6D-9E14-D626F1C431D9}"/>
              </a:ext>
            </a:extLst>
          </p:cNvPr>
          <p:cNvCxnSpPr>
            <a:cxnSpLocks/>
            <a:stCxn id="19" idx="0"/>
            <a:endCxn id="37" idx="2"/>
          </p:cNvCxnSpPr>
          <p:nvPr/>
        </p:nvCxnSpPr>
        <p:spPr>
          <a:xfrm flipV="1">
            <a:off x="11193760" y="1666014"/>
            <a:ext cx="0" cy="172641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82B1490-3756-5D56-1637-CE2EF8ADC29A}"/>
              </a:ext>
            </a:extLst>
          </p:cNvPr>
          <p:cNvSpPr txBox="1"/>
          <p:nvPr/>
        </p:nvSpPr>
        <p:spPr>
          <a:xfrm>
            <a:off x="10257362" y="1296682"/>
            <a:ext cx="1872796" cy="369332"/>
          </a:xfrm>
          <a:prstGeom prst="rect">
            <a:avLst/>
          </a:prstGeom>
          <a:noFill/>
        </p:spPr>
        <p:txBody>
          <a:bodyPr wrap="square" lIns="0" tIns="0" rIns="0" bIns="0" rtlCol="0">
            <a:spAutoFit/>
          </a:bodyPr>
          <a:lstStyle/>
          <a:p>
            <a:pPr algn="ctr">
              <a:buSzPct val="100000"/>
            </a:pPr>
            <a:r>
              <a:rPr lang="en-US" sz="1200" b="1" dirty="0">
                <a:solidFill>
                  <a:srgbClr val="2A9E9B"/>
                </a:solidFill>
                <a:latin typeface="Montserrat" panose="00000500000000000000" pitchFamily="2" charset="0"/>
                <a:ea typeface="Verdana" panose="020B0604030504040204" pitchFamily="34" charset="0"/>
              </a:rPr>
              <a:t>2030/2031</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Availability</a:t>
            </a:r>
            <a:r>
              <a:rPr lang="lv-LV" sz="1200" b="1" dirty="0">
                <a:solidFill>
                  <a:schemeClr val="tx1">
                    <a:lumMod val="50000"/>
                    <a:lumOff val="50000"/>
                  </a:schemeClr>
                </a:solidFill>
                <a:latin typeface="Montserrat" panose="00000500000000000000" pitchFamily="2" charset="0"/>
                <a:ea typeface="Verdana" panose="020B0604030504040204" pitchFamily="34" charset="0"/>
              </a:rPr>
              <a:t> </a:t>
            </a:r>
            <a:r>
              <a:rPr lang="en-US" sz="1200" b="1" dirty="0">
                <a:solidFill>
                  <a:schemeClr val="tx1">
                    <a:lumMod val="50000"/>
                    <a:lumOff val="50000"/>
                  </a:schemeClr>
                </a:solidFill>
                <a:latin typeface="Montserrat" panose="00000500000000000000" pitchFamily="2" charset="0"/>
                <a:ea typeface="Verdana" panose="020B0604030504040204" pitchFamily="34" charset="0"/>
              </a:rPr>
              <a:t>Date</a:t>
            </a:r>
          </a:p>
        </p:txBody>
      </p:sp>
      <p:sp>
        <p:nvSpPr>
          <p:cNvPr id="38" name="TextBox 37">
            <a:extLst>
              <a:ext uri="{FF2B5EF4-FFF2-40B4-BE49-F238E27FC236}">
                <a16:creationId xmlns:a16="http://schemas.microsoft.com/office/drawing/2014/main" id="{2B9ED602-E3FD-150F-B91A-3854A64D0E8E}"/>
              </a:ext>
            </a:extLst>
          </p:cNvPr>
          <p:cNvSpPr txBox="1"/>
          <p:nvPr/>
        </p:nvSpPr>
        <p:spPr>
          <a:xfrm>
            <a:off x="8722428" y="5431625"/>
            <a:ext cx="2652489" cy="553998"/>
          </a:xfrm>
          <a:prstGeom prst="rect">
            <a:avLst/>
          </a:prstGeom>
          <a:noFill/>
        </p:spPr>
        <p:txBody>
          <a:bodyPr wrap="square" lIns="0" tIns="0" rIns="0" bIns="0" rtlCol="0" anchor="t">
            <a:spAutoFit/>
          </a:bodyPr>
          <a:lstStyle/>
          <a:p>
            <a:pPr algn="ctr">
              <a:buSzPct val="100000"/>
            </a:pPr>
            <a:r>
              <a:rPr lang="en-US" sz="1200" b="1" dirty="0">
                <a:solidFill>
                  <a:srgbClr val="E15E34"/>
                </a:solidFill>
                <a:latin typeface="Montserrat"/>
                <a:ea typeface="Verdana"/>
              </a:rPr>
              <a:t>May 2028</a:t>
            </a:r>
            <a:r>
              <a:rPr lang="en-US" sz="1200" b="1" dirty="0">
                <a:solidFill>
                  <a:schemeClr val="tx1">
                    <a:lumMod val="50000"/>
                    <a:lumOff val="50000"/>
                  </a:schemeClr>
                </a:solidFill>
                <a:latin typeface="Montserrat"/>
                <a:ea typeface="Verdana"/>
              </a:rPr>
              <a:t> </a:t>
            </a:r>
          </a:p>
          <a:p>
            <a:pPr algn="ctr"/>
            <a:r>
              <a:rPr lang="en-US" sz="1200" b="1" dirty="0">
                <a:solidFill>
                  <a:schemeClr val="tx1">
                    <a:lumMod val="50000"/>
                    <a:lumOff val="50000"/>
                  </a:schemeClr>
                </a:solidFill>
                <a:latin typeface="Montserrat"/>
                <a:ea typeface="Verdana"/>
              </a:rPr>
              <a:t>Financial and commercial close, completion of DD </a:t>
            </a:r>
            <a:endParaRPr lang="en-US" sz="1200" dirty="0">
              <a:solidFill>
                <a:schemeClr val="tx1">
                  <a:lumMod val="50000"/>
                  <a:lumOff val="50000"/>
                </a:schemeClr>
              </a:solidFill>
              <a:latin typeface="Montserrat"/>
              <a:ea typeface="Verdana"/>
            </a:endParaRPr>
          </a:p>
        </p:txBody>
      </p:sp>
      <p:sp>
        <p:nvSpPr>
          <p:cNvPr id="40" name="TextBox 39">
            <a:extLst>
              <a:ext uri="{FF2B5EF4-FFF2-40B4-BE49-F238E27FC236}">
                <a16:creationId xmlns:a16="http://schemas.microsoft.com/office/drawing/2014/main" id="{20AD5A8B-D01C-2D28-D822-6B0A797F3271}"/>
              </a:ext>
            </a:extLst>
          </p:cNvPr>
          <p:cNvSpPr txBox="1"/>
          <p:nvPr/>
        </p:nvSpPr>
        <p:spPr>
          <a:xfrm>
            <a:off x="7456137" y="2373095"/>
            <a:ext cx="2983189" cy="553998"/>
          </a:xfrm>
          <a:prstGeom prst="rect">
            <a:avLst/>
          </a:prstGeom>
          <a:noFill/>
        </p:spPr>
        <p:txBody>
          <a:bodyPr wrap="none" lIns="0" tIns="0" rIns="0" bIns="0" rtlCol="0" anchor="t">
            <a:spAutoFit/>
          </a:bodyPr>
          <a:lstStyle/>
          <a:p>
            <a:pPr algn="ctr">
              <a:buSzPct val="100000"/>
            </a:pPr>
            <a:r>
              <a:rPr lang="en-US" sz="1200" b="1" dirty="0">
                <a:solidFill>
                  <a:srgbClr val="FFBD1E"/>
                </a:solidFill>
                <a:latin typeface="Montserrat"/>
                <a:ea typeface="Verdana"/>
              </a:rPr>
              <a:t>Nov 2027 </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Evaluation of BAFOs </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Announcement of the Tender results</a:t>
            </a:r>
          </a:p>
        </p:txBody>
      </p:sp>
      <p:cxnSp>
        <p:nvCxnSpPr>
          <p:cNvPr id="41" name="Straight Connector 40">
            <a:extLst>
              <a:ext uri="{FF2B5EF4-FFF2-40B4-BE49-F238E27FC236}">
                <a16:creationId xmlns:a16="http://schemas.microsoft.com/office/drawing/2014/main" id="{57A0A128-C018-C186-D784-045C8025D10F}"/>
              </a:ext>
            </a:extLst>
          </p:cNvPr>
          <p:cNvCxnSpPr>
            <a:cxnSpLocks/>
            <a:stCxn id="5" idx="0"/>
            <a:endCxn id="42" idx="2"/>
          </p:cNvCxnSpPr>
          <p:nvPr/>
        </p:nvCxnSpPr>
        <p:spPr>
          <a:xfrm flipV="1">
            <a:off x="6735036" y="1668287"/>
            <a:ext cx="1186" cy="1769856"/>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FABF14E-9B57-E164-BE93-EC630CCC1E60}"/>
              </a:ext>
            </a:extLst>
          </p:cNvPr>
          <p:cNvSpPr txBox="1"/>
          <p:nvPr/>
        </p:nvSpPr>
        <p:spPr>
          <a:xfrm>
            <a:off x="5661408" y="1298955"/>
            <a:ext cx="2149627" cy="369332"/>
          </a:xfrm>
          <a:prstGeom prst="rect">
            <a:avLst/>
          </a:prstGeom>
          <a:noFill/>
        </p:spPr>
        <p:txBody>
          <a:bodyPr wrap="none" lIns="0" tIns="0" rIns="0" bIns="0" rtlCol="0" anchor="t">
            <a:spAutoFit/>
          </a:bodyPr>
          <a:lstStyle/>
          <a:p>
            <a:pPr algn="ctr">
              <a:buSzPct val="100000"/>
            </a:pPr>
            <a:r>
              <a:rPr lang="en-US" sz="1200" b="1" dirty="0">
                <a:solidFill>
                  <a:srgbClr val="FFBD1E"/>
                </a:solidFill>
                <a:latin typeface="Montserrat"/>
                <a:ea typeface="Verdana"/>
              </a:rPr>
              <a:t>Apr 2027</a:t>
            </a:r>
          </a:p>
          <a:p>
            <a:pPr algn="ctr">
              <a:buSzPct val="100000"/>
            </a:pPr>
            <a:r>
              <a:rPr lang="en-US" sz="1200" b="1" dirty="0">
                <a:solidFill>
                  <a:schemeClr val="bg2"/>
                </a:solidFill>
                <a:latin typeface="Montserrat"/>
                <a:ea typeface="Verdana"/>
              </a:rPr>
              <a:t> </a:t>
            </a:r>
            <a:r>
              <a:rPr lang="en-US" sz="1200" b="1" dirty="0">
                <a:solidFill>
                  <a:schemeClr val="tx1">
                    <a:lumMod val="50000"/>
                    <a:lumOff val="50000"/>
                  </a:schemeClr>
                </a:solidFill>
                <a:latin typeface="Montserrat"/>
                <a:ea typeface="Verdana"/>
              </a:rPr>
              <a:t>Invitation to submit BAFO</a:t>
            </a:r>
            <a:endParaRPr lang="en-US" sz="1200" b="1" dirty="0">
              <a:solidFill>
                <a:schemeClr val="tx1">
                  <a:lumMod val="50000"/>
                  <a:lumOff val="50000"/>
                </a:schemeClr>
              </a:solidFill>
              <a:latin typeface="Montserrat" panose="00000500000000000000" pitchFamily="2" charset="0"/>
              <a:ea typeface="Verdana" panose="020B0604030504040204" pitchFamily="34" charset="0"/>
            </a:endParaRPr>
          </a:p>
        </p:txBody>
      </p:sp>
      <p:cxnSp>
        <p:nvCxnSpPr>
          <p:cNvPr id="43" name="Straight Connector 42">
            <a:extLst>
              <a:ext uri="{FF2B5EF4-FFF2-40B4-BE49-F238E27FC236}">
                <a16:creationId xmlns:a16="http://schemas.microsoft.com/office/drawing/2014/main" id="{2219AF9E-BE29-7138-E23C-9F26B9234300}"/>
              </a:ext>
            </a:extLst>
          </p:cNvPr>
          <p:cNvCxnSpPr>
            <a:cxnSpLocks/>
            <a:endCxn id="44" idx="2"/>
          </p:cNvCxnSpPr>
          <p:nvPr/>
        </p:nvCxnSpPr>
        <p:spPr>
          <a:xfrm flipV="1">
            <a:off x="4524706" y="2927093"/>
            <a:ext cx="0" cy="469892"/>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8BCCD11-E08A-7920-53BA-59D5FA3F4A0B}"/>
              </a:ext>
            </a:extLst>
          </p:cNvPr>
          <p:cNvSpPr txBox="1"/>
          <p:nvPr/>
        </p:nvSpPr>
        <p:spPr>
          <a:xfrm>
            <a:off x="3399398" y="2557761"/>
            <a:ext cx="2250616" cy="369332"/>
          </a:xfrm>
          <a:prstGeom prst="rect">
            <a:avLst/>
          </a:prstGeom>
          <a:noFill/>
        </p:spPr>
        <p:txBody>
          <a:bodyPr wrap="none" lIns="0" tIns="0" rIns="0" bIns="0" rtlCol="0" anchor="t">
            <a:spAutoFit/>
          </a:bodyPr>
          <a:lstStyle/>
          <a:p>
            <a:pPr algn="ctr">
              <a:buSzPct val="100000"/>
            </a:pPr>
            <a:r>
              <a:rPr lang="en-US" sz="1200" b="1" dirty="0">
                <a:solidFill>
                  <a:srgbClr val="E15E34"/>
                </a:solidFill>
                <a:latin typeface="Montserrat"/>
                <a:ea typeface="Verdana"/>
              </a:rPr>
              <a:t>Oct 2026</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Submission of the initial bid</a:t>
            </a:r>
          </a:p>
        </p:txBody>
      </p:sp>
      <p:sp>
        <p:nvSpPr>
          <p:cNvPr id="45" name="TextBox 44">
            <a:extLst>
              <a:ext uri="{FF2B5EF4-FFF2-40B4-BE49-F238E27FC236}">
                <a16:creationId xmlns:a16="http://schemas.microsoft.com/office/drawing/2014/main" id="{2DA3E288-536F-5AA0-3619-2F6B4EECE7A6}"/>
              </a:ext>
            </a:extLst>
          </p:cNvPr>
          <p:cNvSpPr txBox="1"/>
          <p:nvPr/>
        </p:nvSpPr>
        <p:spPr>
          <a:xfrm>
            <a:off x="1186220" y="1326703"/>
            <a:ext cx="2236190" cy="553998"/>
          </a:xfrm>
          <a:prstGeom prst="rect">
            <a:avLst/>
          </a:prstGeom>
          <a:noFill/>
        </p:spPr>
        <p:txBody>
          <a:bodyPr wrap="none" lIns="0" tIns="0" rIns="0" bIns="0" rtlCol="0" anchor="t">
            <a:spAutoFit/>
          </a:bodyPr>
          <a:lstStyle/>
          <a:p>
            <a:pPr algn="ctr">
              <a:buSzPct val="100000"/>
            </a:pPr>
            <a:r>
              <a:rPr lang="en-US" sz="1200" b="1" dirty="0">
                <a:solidFill>
                  <a:srgbClr val="E15E34"/>
                </a:solidFill>
                <a:latin typeface="Montserrat"/>
                <a:ea typeface="Verdana"/>
              </a:rPr>
              <a:t>Feb 2026 </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Submission of qualification </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documents</a:t>
            </a:r>
          </a:p>
        </p:txBody>
      </p:sp>
      <p:sp>
        <p:nvSpPr>
          <p:cNvPr id="46" name="TextBox 45">
            <a:extLst>
              <a:ext uri="{FF2B5EF4-FFF2-40B4-BE49-F238E27FC236}">
                <a16:creationId xmlns:a16="http://schemas.microsoft.com/office/drawing/2014/main" id="{87AAB4D0-7CED-73CE-FFE6-1AA3293F0206}"/>
              </a:ext>
            </a:extLst>
          </p:cNvPr>
          <p:cNvSpPr txBox="1"/>
          <p:nvPr/>
        </p:nvSpPr>
        <p:spPr>
          <a:xfrm>
            <a:off x="7091806" y="4375267"/>
            <a:ext cx="1495602" cy="553998"/>
          </a:xfrm>
          <a:prstGeom prst="rect">
            <a:avLst/>
          </a:prstGeom>
          <a:noFill/>
        </p:spPr>
        <p:txBody>
          <a:bodyPr wrap="none" lIns="0" tIns="0" rIns="0" bIns="0" rtlCol="0" anchor="t">
            <a:spAutoFit/>
          </a:bodyPr>
          <a:lstStyle/>
          <a:p>
            <a:pPr algn="ctr">
              <a:buSzPct val="100000"/>
            </a:pPr>
            <a:r>
              <a:rPr lang="en-US" sz="1200" b="1" dirty="0">
                <a:solidFill>
                  <a:srgbClr val="E15E34"/>
                </a:solidFill>
                <a:latin typeface="Montserrat"/>
                <a:ea typeface="Verdana"/>
              </a:rPr>
              <a:t>Aug 2027</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Submission of the </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BAFO</a:t>
            </a:r>
          </a:p>
        </p:txBody>
      </p:sp>
      <p:cxnSp>
        <p:nvCxnSpPr>
          <p:cNvPr id="47" name="Straight Connector 46">
            <a:extLst>
              <a:ext uri="{FF2B5EF4-FFF2-40B4-BE49-F238E27FC236}">
                <a16:creationId xmlns:a16="http://schemas.microsoft.com/office/drawing/2014/main" id="{D9401057-1766-1AA9-0E91-4957632C76B0}"/>
              </a:ext>
            </a:extLst>
          </p:cNvPr>
          <p:cNvCxnSpPr>
            <a:cxnSpLocks/>
            <a:stCxn id="46" idx="0"/>
            <a:endCxn id="10" idx="4"/>
          </p:cNvCxnSpPr>
          <p:nvPr/>
        </p:nvCxnSpPr>
        <p:spPr>
          <a:xfrm flipV="1">
            <a:off x="7839607" y="3712463"/>
            <a:ext cx="1185" cy="662804"/>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D9412D-3872-8CF9-C407-BB41347D53E8}"/>
              </a:ext>
            </a:extLst>
          </p:cNvPr>
          <p:cNvCxnSpPr>
            <a:cxnSpLocks/>
            <a:stCxn id="38" idx="0"/>
          </p:cNvCxnSpPr>
          <p:nvPr/>
        </p:nvCxnSpPr>
        <p:spPr>
          <a:xfrm flipV="1">
            <a:off x="10048673" y="3758184"/>
            <a:ext cx="3631" cy="1673441"/>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997C63F-1304-8765-8564-21E987D846D9}"/>
              </a:ext>
            </a:extLst>
          </p:cNvPr>
          <p:cNvSpPr txBox="1"/>
          <p:nvPr/>
        </p:nvSpPr>
        <p:spPr>
          <a:xfrm>
            <a:off x="4552060" y="5460804"/>
            <a:ext cx="2154436" cy="369332"/>
          </a:xfrm>
          <a:prstGeom prst="rect">
            <a:avLst/>
          </a:prstGeom>
          <a:noFill/>
        </p:spPr>
        <p:txBody>
          <a:bodyPr wrap="none" lIns="0" tIns="0" rIns="0" bIns="0" rtlCol="0" anchor="t">
            <a:spAutoFit/>
          </a:bodyPr>
          <a:lstStyle/>
          <a:p>
            <a:pPr algn="ctr">
              <a:buSzPct val="100000"/>
            </a:pPr>
            <a:r>
              <a:rPr lang="en-US" sz="1200" b="1" dirty="0">
                <a:solidFill>
                  <a:srgbClr val="FFBD1E"/>
                </a:solidFill>
                <a:latin typeface="Montserrat"/>
                <a:ea typeface="Verdana"/>
              </a:rPr>
              <a:t>Feb 2027 </a:t>
            </a:r>
          </a:p>
          <a:p>
            <a:pPr algn="ctr">
              <a:buSzPct val="100000"/>
            </a:pPr>
            <a:r>
              <a:rPr lang="en-US" sz="1200" b="1" dirty="0">
                <a:solidFill>
                  <a:schemeClr val="tx1">
                    <a:lumMod val="50000"/>
                    <a:lumOff val="50000"/>
                  </a:schemeClr>
                </a:solidFill>
                <a:latin typeface="Montserrat"/>
                <a:ea typeface="Verdana"/>
              </a:rPr>
              <a:t>Invitations to Negotiations</a:t>
            </a:r>
            <a:endParaRPr lang="en-US" sz="1200" b="1" dirty="0">
              <a:solidFill>
                <a:schemeClr val="tx1">
                  <a:lumMod val="50000"/>
                  <a:lumOff val="50000"/>
                </a:schemeClr>
              </a:solidFill>
              <a:latin typeface="Montserrat" panose="00000500000000000000" pitchFamily="2" charset="0"/>
              <a:ea typeface="Verdana" panose="020B0604030504040204" pitchFamily="34" charset="0"/>
            </a:endParaRPr>
          </a:p>
        </p:txBody>
      </p:sp>
      <p:cxnSp>
        <p:nvCxnSpPr>
          <p:cNvPr id="50" name="Straight Connector 49">
            <a:extLst>
              <a:ext uri="{FF2B5EF4-FFF2-40B4-BE49-F238E27FC236}">
                <a16:creationId xmlns:a16="http://schemas.microsoft.com/office/drawing/2014/main" id="{83A72A35-2455-8F6B-A8F4-788C3A9D42F6}"/>
              </a:ext>
            </a:extLst>
          </p:cNvPr>
          <p:cNvCxnSpPr>
            <a:cxnSpLocks/>
            <a:stCxn id="49" idx="0"/>
            <a:endCxn id="34" idx="4"/>
          </p:cNvCxnSpPr>
          <p:nvPr/>
        </p:nvCxnSpPr>
        <p:spPr>
          <a:xfrm flipV="1">
            <a:off x="5629278" y="3712464"/>
            <a:ext cx="2" cy="174834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885B600-06A6-CC68-03C1-0D96F5B7E881}"/>
              </a:ext>
            </a:extLst>
          </p:cNvPr>
          <p:cNvSpPr txBox="1"/>
          <p:nvPr/>
        </p:nvSpPr>
        <p:spPr>
          <a:xfrm>
            <a:off x="2172861" y="4249870"/>
            <a:ext cx="2479846" cy="923330"/>
          </a:xfrm>
          <a:prstGeom prst="rect">
            <a:avLst/>
          </a:prstGeom>
          <a:noFill/>
        </p:spPr>
        <p:txBody>
          <a:bodyPr wrap="none" lIns="0" tIns="0" rIns="0" bIns="0" rtlCol="0" anchor="t">
            <a:spAutoFit/>
          </a:bodyPr>
          <a:lstStyle/>
          <a:p>
            <a:pPr algn="ctr">
              <a:buSzPct val="100000"/>
            </a:pPr>
            <a:r>
              <a:rPr lang="en-US" sz="1200" b="1" dirty="0">
                <a:solidFill>
                  <a:srgbClr val="FFBD1E"/>
                </a:solidFill>
                <a:latin typeface="Montserrat"/>
                <a:ea typeface="Verdana"/>
              </a:rPr>
              <a:t>Mar 2026</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Evaluation of qualification </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proposals</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Invitation to submit initial bids</a:t>
            </a:r>
          </a:p>
          <a:p>
            <a:pPr algn="ctr">
              <a:buSzPct val="100000"/>
            </a:pPr>
            <a:endParaRPr lang="en-US" sz="1200" b="1" dirty="0">
              <a:solidFill>
                <a:schemeClr val="bg2"/>
              </a:solidFill>
              <a:latin typeface="Montserrat" panose="00000500000000000000" pitchFamily="2" charset="0"/>
              <a:ea typeface="Verdana" panose="020B0604030504040204" pitchFamily="34" charset="0"/>
            </a:endParaRPr>
          </a:p>
        </p:txBody>
      </p:sp>
      <p:cxnSp>
        <p:nvCxnSpPr>
          <p:cNvPr id="52" name="Straight Connector 51">
            <a:extLst>
              <a:ext uri="{FF2B5EF4-FFF2-40B4-BE49-F238E27FC236}">
                <a16:creationId xmlns:a16="http://schemas.microsoft.com/office/drawing/2014/main" id="{9DA72F71-5BBB-21F0-A57E-5446F0F275CE}"/>
              </a:ext>
            </a:extLst>
          </p:cNvPr>
          <p:cNvCxnSpPr>
            <a:cxnSpLocks/>
          </p:cNvCxnSpPr>
          <p:nvPr/>
        </p:nvCxnSpPr>
        <p:spPr>
          <a:xfrm flipV="1">
            <a:off x="3412784" y="3780501"/>
            <a:ext cx="0" cy="469892"/>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B3A40EB-AAD1-D6D0-0B6A-1B62C5133A27}"/>
              </a:ext>
            </a:extLst>
          </p:cNvPr>
          <p:cNvSpPr txBox="1"/>
          <p:nvPr/>
        </p:nvSpPr>
        <p:spPr>
          <a:xfrm>
            <a:off x="401665" y="5296645"/>
            <a:ext cx="1614224" cy="553998"/>
          </a:xfrm>
          <a:prstGeom prst="rect">
            <a:avLst/>
          </a:prstGeom>
          <a:noFill/>
        </p:spPr>
        <p:txBody>
          <a:bodyPr wrap="none" lIns="0" tIns="0" rIns="0" bIns="0" rtlCol="0">
            <a:spAutoFit/>
          </a:bodyPr>
          <a:lstStyle/>
          <a:p>
            <a:pPr algn="ctr">
              <a:buSzPct val="100000"/>
            </a:pPr>
            <a:r>
              <a:rPr lang="en-US" sz="1200" b="1" dirty="0">
                <a:solidFill>
                  <a:srgbClr val="2A9E9B"/>
                </a:solidFill>
                <a:latin typeface="Montserrat" panose="00000500000000000000" pitchFamily="2" charset="0"/>
                <a:ea typeface="Verdana" panose="020B0604030504040204" pitchFamily="34" charset="0"/>
              </a:rPr>
              <a:t>Jan 2026</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Qualification Phase </a:t>
            </a:r>
          </a:p>
          <a:p>
            <a:pPr algn="ctr">
              <a:buSzPct val="100000"/>
            </a:pPr>
            <a:r>
              <a:rPr lang="en-US" sz="1200" b="1" dirty="0">
                <a:solidFill>
                  <a:schemeClr val="tx1">
                    <a:lumMod val="50000"/>
                    <a:lumOff val="50000"/>
                  </a:schemeClr>
                </a:solidFill>
                <a:latin typeface="Montserrat" panose="00000500000000000000" pitchFamily="2" charset="0"/>
                <a:ea typeface="Verdana" panose="020B0604030504040204" pitchFamily="34" charset="0"/>
              </a:rPr>
              <a:t>announced</a:t>
            </a:r>
          </a:p>
        </p:txBody>
      </p:sp>
      <p:cxnSp>
        <p:nvCxnSpPr>
          <p:cNvPr id="54" name="Straight Connector 53">
            <a:extLst>
              <a:ext uri="{FF2B5EF4-FFF2-40B4-BE49-F238E27FC236}">
                <a16:creationId xmlns:a16="http://schemas.microsoft.com/office/drawing/2014/main" id="{8A3EE1ED-B862-4CCB-3020-49C17CC39BC8}"/>
              </a:ext>
            </a:extLst>
          </p:cNvPr>
          <p:cNvCxnSpPr>
            <a:cxnSpLocks/>
            <a:stCxn id="53" idx="0"/>
            <a:endCxn id="22" idx="4"/>
          </p:cNvCxnSpPr>
          <p:nvPr/>
        </p:nvCxnSpPr>
        <p:spPr>
          <a:xfrm flipH="1" flipV="1">
            <a:off x="1206256" y="3712464"/>
            <a:ext cx="2521" cy="1584181"/>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21E4F1B5-8DA4-C9F8-8812-1402266EB178}"/>
              </a:ext>
            </a:extLst>
          </p:cNvPr>
          <p:cNvGrpSpPr/>
          <p:nvPr/>
        </p:nvGrpSpPr>
        <p:grpSpPr>
          <a:xfrm>
            <a:off x="1703790" y="3483978"/>
            <a:ext cx="100828" cy="182649"/>
            <a:chOff x="1705033" y="2933700"/>
            <a:chExt cx="100828" cy="182649"/>
          </a:xfrm>
        </p:grpSpPr>
        <p:cxnSp>
          <p:nvCxnSpPr>
            <p:cNvPr id="56" name="Straight Connector 55">
              <a:extLst>
                <a:ext uri="{FF2B5EF4-FFF2-40B4-BE49-F238E27FC236}">
                  <a16:creationId xmlns:a16="http://schemas.microsoft.com/office/drawing/2014/main" id="{F1B1A1A3-6242-9744-A7E5-3FA54B62CC34}"/>
                </a:ext>
              </a:extLst>
            </p:cNvPr>
            <p:cNvCxnSpPr>
              <a:cxnSpLocks/>
            </p:cNvCxnSpPr>
            <p:nvPr/>
          </p:nvCxnSpPr>
          <p:spPr>
            <a:xfrm>
              <a:off x="1705033" y="2933700"/>
              <a:ext cx="97134" cy="847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CF0005-167B-0344-B055-51A7A9EB471B}"/>
                </a:ext>
              </a:extLst>
            </p:cNvPr>
            <p:cNvCxnSpPr>
              <a:cxnSpLocks/>
            </p:cNvCxnSpPr>
            <p:nvPr/>
          </p:nvCxnSpPr>
          <p:spPr>
            <a:xfrm flipV="1">
              <a:off x="1708727" y="3016561"/>
              <a:ext cx="97134" cy="997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FD06A851-BF3B-28E0-DDB7-DDBEE999C62F}"/>
              </a:ext>
            </a:extLst>
          </p:cNvPr>
          <p:cNvGrpSpPr/>
          <p:nvPr/>
        </p:nvGrpSpPr>
        <p:grpSpPr>
          <a:xfrm>
            <a:off x="2823100" y="3480701"/>
            <a:ext cx="100828" cy="182649"/>
            <a:chOff x="1705033" y="2933700"/>
            <a:chExt cx="100828" cy="182649"/>
          </a:xfrm>
        </p:grpSpPr>
        <p:cxnSp>
          <p:nvCxnSpPr>
            <p:cNvPr id="59" name="Straight Connector 58">
              <a:extLst>
                <a:ext uri="{FF2B5EF4-FFF2-40B4-BE49-F238E27FC236}">
                  <a16:creationId xmlns:a16="http://schemas.microsoft.com/office/drawing/2014/main" id="{77CDE081-B89A-58D0-92BB-1F9969B98B18}"/>
                </a:ext>
              </a:extLst>
            </p:cNvPr>
            <p:cNvCxnSpPr>
              <a:cxnSpLocks/>
            </p:cNvCxnSpPr>
            <p:nvPr/>
          </p:nvCxnSpPr>
          <p:spPr>
            <a:xfrm>
              <a:off x="1705033" y="2933700"/>
              <a:ext cx="97134" cy="847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1113E30-96AD-B1B1-509B-618B1A98DDEF}"/>
                </a:ext>
              </a:extLst>
            </p:cNvPr>
            <p:cNvCxnSpPr>
              <a:cxnSpLocks/>
            </p:cNvCxnSpPr>
            <p:nvPr/>
          </p:nvCxnSpPr>
          <p:spPr>
            <a:xfrm flipV="1">
              <a:off x="1708727" y="3016561"/>
              <a:ext cx="97134" cy="997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82873526-EEFE-4B87-2501-FF0284E52A87}"/>
              </a:ext>
            </a:extLst>
          </p:cNvPr>
          <p:cNvGrpSpPr/>
          <p:nvPr/>
        </p:nvGrpSpPr>
        <p:grpSpPr>
          <a:xfrm>
            <a:off x="3920232" y="3480701"/>
            <a:ext cx="100828" cy="182649"/>
            <a:chOff x="1705033" y="2933700"/>
            <a:chExt cx="100828" cy="182649"/>
          </a:xfrm>
        </p:grpSpPr>
        <p:cxnSp>
          <p:nvCxnSpPr>
            <p:cNvPr id="62" name="Straight Connector 61">
              <a:extLst>
                <a:ext uri="{FF2B5EF4-FFF2-40B4-BE49-F238E27FC236}">
                  <a16:creationId xmlns:a16="http://schemas.microsoft.com/office/drawing/2014/main" id="{76025D9B-CC4B-C1AD-E23D-53AA46B6AEF4}"/>
                </a:ext>
              </a:extLst>
            </p:cNvPr>
            <p:cNvCxnSpPr>
              <a:cxnSpLocks/>
            </p:cNvCxnSpPr>
            <p:nvPr/>
          </p:nvCxnSpPr>
          <p:spPr>
            <a:xfrm>
              <a:off x="1705033" y="2933700"/>
              <a:ext cx="97134" cy="847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81CF030-19A3-F0F2-1494-520882EC6BFC}"/>
                </a:ext>
              </a:extLst>
            </p:cNvPr>
            <p:cNvCxnSpPr>
              <a:cxnSpLocks/>
            </p:cNvCxnSpPr>
            <p:nvPr/>
          </p:nvCxnSpPr>
          <p:spPr>
            <a:xfrm flipV="1">
              <a:off x="1708727" y="3016561"/>
              <a:ext cx="97134" cy="997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5A5F1B37-7B2B-DC9A-797E-D185378BA0A7}"/>
              </a:ext>
            </a:extLst>
          </p:cNvPr>
          <p:cNvGrpSpPr/>
          <p:nvPr/>
        </p:nvGrpSpPr>
        <p:grpSpPr>
          <a:xfrm>
            <a:off x="5025988" y="3480701"/>
            <a:ext cx="100828" cy="182649"/>
            <a:chOff x="1705033" y="2933700"/>
            <a:chExt cx="100828" cy="182649"/>
          </a:xfrm>
        </p:grpSpPr>
        <p:cxnSp>
          <p:nvCxnSpPr>
            <p:cNvPr id="65" name="Straight Connector 64">
              <a:extLst>
                <a:ext uri="{FF2B5EF4-FFF2-40B4-BE49-F238E27FC236}">
                  <a16:creationId xmlns:a16="http://schemas.microsoft.com/office/drawing/2014/main" id="{E60CB27B-7AC4-7EEC-9B5E-53DC3E196378}"/>
                </a:ext>
              </a:extLst>
            </p:cNvPr>
            <p:cNvCxnSpPr>
              <a:cxnSpLocks/>
            </p:cNvCxnSpPr>
            <p:nvPr/>
          </p:nvCxnSpPr>
          <p:spPr>
            <a:xfrm>
              <a:off x="1705033" y="2933700"/>
              <a:ext cx="97134" cy="847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6DBE0B5-A1AC-51AB-4A1F-A3D3D26DA4EE}"/>
                </a:ext>
              </a:extLst>
            </p:cNvPr>
            <p:cNvCxnSpPr>
              <a:cxnSpLocks/>
            </p:cNvCxnSpPr>
            <p:nvPr/>
          </p:nvCxnSpPr>
          <p:spPr>
            <a:xfrm flipV="1">
              <a:off x="1708727" y="3016561"/>
              <a:ext cx="97134" cy="997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37A64AF8-C2F2-E939-3EDF-6A61647D1833}"/>
              </a:ext>
            </a:extLst>
          </p:cNvPr>
          <p:cNvGrpSpPr/>
          <p:nvPr/>
        </p:nvGrpSpPr>
        <p:grpSpPr>
          <a:xfrm>
            <a:off x="6131744" y="3472237"/>
            <a:ext cx="100828" cy="182649"/>
            <a:chOff x="1705033" y="2933700"/>
            <a:chExt cx="100828" cy="182649"/>
          </a:xfrm>
        </p:grpSpPr>
        <p:cxnSp>
          <p:nvCxnSpPr>
            <p:cNvPr id="68" name="Straight Connector 67">
              <a:extLst>
                <a:ext uri="{FF2B5EF4-FFF2-40B4-BE49-F238E27FC236}">
                  <a16:creationId xmlns:a16="http://schemas.microsoft.com/office/drawing/2014/main" id="{8E368554-E536-0437-B960-6BCE65AC16E1}"/>
                </a:ext>
              </a:extLst>
            </p:cNvPr>
            <p:cNvCxnSpPr>
              <a:cxnSpLocks/>
            </p:cNvCxnSpPr>
            <p:nvPr/>
          </p:nvCxnSpPr>
          <p:spPr>
            <a:xfrm>
              <a:off x="1705033" y="2933700"/>
              <a:ext cx="97134" cy="847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7C3333-3FD4-BDF0-75B1-DB606490C75F}"/>
                </a:ext>
              </a:extLst>
            </p:cNvPr>
            <p:cNvCxnSpPr>
              <a:cxnSpLocks/>
            </p:cNvCxnSpPr>
            <p:nvPr/>
          </p:nvCxnSpPr>
          <p:spPr>
            <a:xfrm flipV="1">
              <a:off x="1708727" y="3016561"/>
              <a:ext cx="97134" cy="997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528B2A6C-A2D1-D847-FD3D-15723FC78F69}"/>
              </a:ext>
            </a:extLst>
          </p:cNvPr>
          <p:cNvGrpSpPr/>
          <p:nvPr/>
        </p:nvGrpSpPr>
        <p:grpSpPr>
          <a:xfrm>
            <a:off x="7237500" y="3480701"/>
            <a:ext cx="100828" cy="182649"/>
            <a:chOff x="1705033" y="2933700"/>
            <a:chExt cx="100828" cy="182649"/>
          </a:xfrm>
        </p:grpSpPr>
        <p:cxnSp>
          <p:nvCxnSpPr>
            <p:cNvPr id="71" name="Straight Connector 70">
              <a:extLst>
                <a:ext uri="{FF2B5EF4-FFF2-40B4-BE49-F238E27FC236}">
                  <a16:creationId xmlns:a16="http://schemas.microsoft.com/office/drawing/2014/main" id="{AF0C20B9-71F5-6492-F1E1-BB32B3FE30DC}"/>
                </a:ext>
              </a:extLst>
            </p:cNvPr>
            <p:cNvCxnSpPr>
              <a:cxnSpLocks/>
            </p:cNvCxnSpPr>
            <p:nvPr/>
          </p:nvCxnSpPr>
          <p:spPr>
            <a:xfrm>
              <a:off x="1705033" y="2933700"/>
              <a:ext cx="97134" cy="847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40F10D1-6503-53E4-C242-32C5AF058C0C}"/>
                </a:ext>
              </a:extLst>
            </p:cNvPr>
            <p:cNvCxnSpPr>
              <a:cxnSpLocks/>
            </p:cNvCxnSpPr>
            <p:nvPr/>
          </p:nvCxnSpPr>
          <p:spPr>
            <a:xfrm flipV="1">
              <a:off x="1708727" y="3016561"/>
              <a:ext cx="97134" cy="997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2688B178-F105-D07A-BBB7-7322482A6744}"/>
              </a:ext>
            </a:extLst>
          </p:cNvPr>
          <p:cNvGrpSpPr/>
          <p:nvPr/>
        </p:nvGrpSpPr>
        <p:grpSpPr>
          <a:xfrm>
            <a:off x="8343256" y="3483978"/>
            <a:ext cx="100828" cy="182649"/>
            <a:chOff x="1705033" y="2933700"/>
            <a:chExt cx="100828" cy="182649"/>
          </a:xfrm>
        </p:grpSpPr>
        <p:cxnSp>
          <p:nvCxnSpPr>
            <p:cNvPr id="74" name="Straight Connector 73">
              <a:extLst>
                <a:ext uri="{FF2B5EF4-FFF2-40B4-BE49-F238E27FC236}">
                  <a16:creationId xmlns:a16="http://schemas.microsoft.com/office/drawing/2014/main" id="{24B8A73D-00A7-15DA-D23E-A2F298936226}"/>
                </a:ext>
              </a:extLst>
            </p:cNvPr>
            <p:cNvCxnSpPr>
              <a:cxnSpLocks/>
            </p:cNvCxnSpPr>
            <p:nvPr/>
          </p:nvCxnSpPr>
          <p:spPr>
            <a:xfrm>
              <a:off x="1705033" y="2933700"/>
              <a:ext cx="97134" cy="847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66B6BAE-6441-44FC-41CF-87B558B8D621}"/>
                </a:ext>
              </a:extLst>
            </p:cNvPr>
            <p:cNvCxnSpPr>
              <a:cxnSpLocks/>
            </p:cNvCxnSpPr>
            <p:nvPr/>
          </p:nvCxnSpPr>
          <p:spPr>
            <a:xfrm flipV="1">
              <a:off x="1708727" y="3016561"/>
              <a:ext cx="97134" cy="997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DD0F9B9-4EB3-75E7-5A67-CA6953BF652F}"/>
              </a:ext>
            </a:extLst>
          </p:cNvPr>
          <p:cNvGrpSpPr/>
          <p:nvPr/>
        </p:nvGrpSpPr>
        <p:grpSpPr>
          <a:xfrm>
            <a:off x="9448058" y="3463773"/>
            <a:ext cx="100828" cy="182649"/>
            <a:chOff x="1705033" y="2933700"/>
            <a:chExt cx="100828" cy="182649"/>
          </a:xfrm>
        </p:grpSpPr>
        <p:cxnSp>
          <p:nvCxnSpPr>
            <p:cNvPr id="77" name="Straight Connector 76">
              <a:extLst>
                <a:ext uri="{FF2B5EF4-FFF2-40B4-BE49-F238E27FC236}">
                  <a16:creationId xmlns:a16="http://schemas.microsoft.com/office/drawing/2014/main" id="{849E834E-DA45-2884-7C23-204241AC5105}"/>
                </a:ext>
              </a:extLst>
            </p:cNvPr>
            <p:cNvCxnSpPr>
              <a:cxnSpLocks/>
            </p:cNvCxnSpPr>
            <p:nvPr/>
          </p:nvCxnSpPr>
          <p:spPr>
            <a:xfrm>
              <a:off x="1705033" y="2933700"/>
              <a:ext cx="97134" cy="847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AB1DE26-D0C6-5A31-3BA6-0AE96244E1D8}"/>
                </a:ext>
              </a:extLst>
            </p:cNvPr>
            <p:cNvCxnSpPr>
              <a:cxnSpLocks/>
            </p:cNvCxnSpPr>
            <p:nvPr/>
          </p:nvCxnSpPr>
          <p:spPr>
            <a:xfrm flipV="1">
              <a:off x="1708727" y="3016561"/>
              <a:ext cx="97134" cy="997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164B869C-7582-BC3A-BAD0-D25ABEBD2838}"/>
              </a:ext>
            </a:extLst>
          </p:cNvPr>
          <p:cNvGrpSpPr/>
          <p:nvPr/>
        </p:nvGrpSpPr>
        <p:grpSpPr>
          <a:xfrm>
            <a:off x="10554289" y="3472237"/>
            <a:ext cx="100828" cy="182649"/>
            <a:chOff x="1705033" y="2933700"/>
            <a:chExt cx="100828" cy="182649"/>
          </a:xfrm>
        </p:grpSpPr>
        <p:cxnSp>
          <p:nvCxnSpPr>
            <p:cNvPr id="80" name="Straight Connector 79">
              <a:extLst>
                <a:ext uri="{FF2B5EF4-FFF2-40B4-BE49-F238E27FC236}">
                  <a16:creationId xmlns:a16="http://schemas.microsoft.com/office/drawing/2014/main" id="{236D9C4D-ED07-2779-28A3-E6E91A621E1F}"/>
                </a:ext>
              </a:extLst>
            </p:cNvPr>
            <p:cNvCxnSpPr>
              <a:cxnSpLocks/>
            </p:cNvCxnSpPr>
            <p:nvPr/>
          </p:nvCxnSpPr>
          <p:spPr>
            <a:xfrm>
              <a:off x="1705033" y="2933700"/>
              <a:ext cx="97134" cy="847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D2538B8-ED1A-1072-C36E-9DD7D2DB2395}"/>
                </a:ext>
              </a:extLst>
            </p:cNvPr>
            <p:cNvCxnSpPr>
              <a:cxnSpLocks/>
            </p:cNvCxnSpPr>
            <p:nvPr/>
          </p:nvCxnSpPr>
          <p:spPr>
            <a:xfrm flipV="1">
              <a:off x="1708727" y="3016561"/>
              <a:ext cx="97134" cy="9978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a:extLst>
              <a:ext uri="{FF2B5EF4-FFF2-40B4-BE49-F238E27FC236}">
                <a16:creationId xmlns:a16="http://schemas.microsoft.com/office/drawing/2014/main" id="{75A73220-C862-F25B-E584-B92F7A93DF25}"/>
              </a:ext>
            </a:extLst>
          </p:cNvPr>
          <p:cNvCxnSpPr>
            <a:cxnSpLocks/>
            <a:endCxn id="45" idx="2"/>
          </p:cNvCxnSpPr>
          <p:nvPr/>
        </p:nvCxnSpPr>
        <p:spPr>
          <a:xfrm flipH="1" flipV="1">
            <a:off x="2304315" y="1880701"/>
            <a:ext cx="9769" cy="1511723"/>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9A76862-7408-DD0A-088A-AC684513802F}"/>
              </a:ext>
            </a:extLst>
          </p:cNvPr>
          <p:cNvCxnSpPr>
            <a:cxnSpLocks/>
          </p:cNvCxnSpPr>
          <p:nvPr/>
        </p:nvCxnSpPr>
        <p:spPr>
          <a:xfrm flipV="1">
            <a:off x="8934495" y="2922532"/>
            <a:ext cx="0" cy="469892"/>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9BC00E3-553E-4D4A-6AB7-CCE48BF2DE77}"/>
              </a:ext>
            </a:extLst>
          </p:cNvPr>
          <p:cNvSpPr txBox="1"/>
          <p:nvPr/>
        </p:nvSpPr>
        <p:spPr>
          <a:xfrm>
            <a:off x="1134234" y="3044891"/>
            <a:ext cx="1190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CFCFCF"/>
                </a:solidFill>
                <a:ea typeface="Calibri"/>
                <a:cs typeface="Calibri"/>
              </a:rPr>
              <a:t>6 weeks</a:t>
            </a:r>
            <a:endParaRPr lang="en-US" b="1" dirty="0">
              <a:solidFill>
                <a:srgbClr val="CFCFCF"/>
              </a:solidFill>
            </a:endParaRPr>
          </a:p>
        </p:txBody>
      </p:sp>
      <p:sp>
        <p:nvSpPr>
          <p:cNvPr id="106" name="TextBox 105">
            <a:extLst>
              <a:ext uri="{FF2B5EF4-FFF2-40B4-BE49-F238E27FC236}">
                <a16:creationId xmlns:a16="http://schemas.microsoft.com/office/drawing/2014/main" id="{4EDAEF4A-2CC0-723E-E5BE-795647E4BDC1}"/>
              </a:ext>
            </a:extLst>
          </p:cNvPr>
          <p:cNvSpPr txBox="1"/>
          <p:nvPr/>
        </p:nvSpPr>
        <p:spPr>
          <a:xfrm>
            <a:off x="677333" y="338054"/>
            <a:ext cx="10837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b="1" dirty="0" err="1">
                <a:solidFill>
                  <a:srgbClr val="545454"/>
                </a:solidFill>
                <a:latin typeface="Montserrat" pitchFamily="2" charset="77"/>
                <a:ea typeface="Helvetica Light" charset="0"/>
                <a:cs typeface="Helvetica Light" charset="0"/>
              </a:rPr>
              <a:t>Indicative</a:t>
            </a:r>
            <a:r>
              <a:rPr lang="lv-LV" sz="2800" b="1" dirty="0">
                <a:solidFill>
                  <a:srgbClr val="545454"/>
                </a:solidFill>
                <a:latin typeface="Montserrat" pitchFamily="2" charset="77"/>
                <a:ea typeface="Helvetica Light" charset="0"/>
                <a:cs typeface="Helvetica Light" charset="0"/>
              </a:rPr>
              <a:t> </a:t>
            </a:r>
            <a:r>
              <a:rPr lang="lv-LV" sz="2800" b="1" dirty="0" err="1">
                <a:solidFill>
                  <a:srgbClr val="545454"/>
                </a:solidFill>
                <a:latin typeface="Montserrat" pitchFamily="2" charset="77"/>
                <a:ea typeface="Helvetica Light" charset="0"/>
                <a:cs typeface="Helvetica Light" charset="0"/>
              </a:rPr>
              <a:t>Timeline</a:t>
            </a:r>
            <a:endParaRPr kumimoji="0" lang="lv-LV" sz="2800" b="1" i="0" u="none" strike="noStrike" kern="1200" spc="0" normalizeH="0" noProof="0" dirty="0">
              <a:ln>
                <a:noFill/>
              </a:ln>
              <a:solidFill>
                <a:srgbClr val="545454"/>
              </a:solidFill>
              <a:effectLst/>
              <a:uLnTx/>
              <a:uFillTx/>
              <a:latin typeface="Montserrat" pitchFamily="2" charset="77"/>
              <a:ea typeface="Helvetica Light" charset="0"/>
              <a:cs typeface="Helvetica Light" charset="0"/>
            </a:endParaRPr>
          </a:p>
        </p:txBody>
      </p:sp>
      <p:cxnSp>
        <p:nvCxnSpPr>
          <p:cNvPr id="107" name="Straight Connector 27">
            <a:extLst>
              <a:ext uri="{FF2B5EF4-FFF2-40B4-BE49-F238E27FC236}">
                <a16:creationId xmlns:a16="http://schemas.microsoft.com/office/drawing/2014/main" id="{45C3656D-2560-9B17-6E13-4E38BDFF8B31}"/>
              </a:ext>
            </a:extLst>
          </p:cNvPr>
          <p:cNvCxnSpPr>
            <a:cxnSpLocks/>
          </p:cNvCxnSpPr>
          <p:nvPr/>
        </p:nvCxnSpPr>
        <p:spPr>
          <a:xfrm>
            <a:off x="519827" y="861273"/>
            <a:ext cx="11101902" cy="0"/>
          </a:xfrm>
          <a:prstGeom prst="line">
            <a:avLst/>
          </a:prstGeom>
          <a:ln w="25400"/>
        </p:spPr>
        <p:style>
          <a:lnRef idx="2">
            <a:schemeClr val="accent4"/>
          </a:lnRef>
          <a:fillRef idx="0">
            <a:schemeClr val="accent4"/>
          </a:fillRef>
          <a:effectRef idx="1">
            <a:schemeClr val="accent4"/>
          </a:effectRef>
          <a:fontRef idx="minor">
            <a:schemeClr val="tx1"/>
          </a:fontRef>
        </p:style>
      </p:cxnSp>
      <p:sp>
        <p:nvSpPr>
          <p:cNvPr id="109" name="TextBox 108">
            <a:extLst>
              <a:ext uri="{FF2B5EF4-FFF2-40B4-BE49-F238E27FC236}">
                <a16:creationId xmlns:a16="http://schemas.microsoft.com/office/drawing/2014/main" id="{7864D2C9-7770-95A2-EDE0-CB2AC21FB21A}"/>
              </a:ext>
            </a:extLst>
          </p:cNvPr>
          <p:cNvSpPr txBox="1"/>
          <p:nvPr/>
        </p:nvSpPr>
        <p:spPr>
          <a:xfrm>
            <a:off x="2276491" y="3739287"/>
            <a:ext cx="1190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CFCFCF"/>
                </a:solidFill>
                <a:ea typeface="Calibri"/>
                <a:cs typeface="Calibri"/>
              </a:rPr>
              <a:t>6 weeks</a:t>
            </a:r>
            <a:endParaRPr lang="en-US" b="1" dirty="0">
              <a:solidFill>
                <a:srgbClr val="CFCFCF"/>
              </a:solidFill>
            </a:endParaRPr>
          </a:p>
        </p:txBody>
      </p:sp>
      <p:sp>
        <p:nvSpPr>
          <p:cNvPr id="111" name="TextBox 110">
            <a:extLst>
              <a:ext uri="{FF2B5EF4-FFF2-40B4-BE49-F238E27FC236}">
                <a16:creationId xmlns:a16="http://schemas.microsoft.com/office/drawing/2014/main" id="{8FDFE4DE-1B50-7284-7438-25C8B80453A4}"/>
              </a:ext>
            </a:extLst>
          </p:cNvPr>
          <p:cNvSpPr txBox="1"/>
          <p:nvPr/>
        </p:nvSpPr>
        <p:spPr>
          <a:xfrm>
            <a:off x="3332507" y="3048293"/>
            <a:ext cx="1190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noProof="0" dirty="0">
                <a:solidFill>
                  <a:srgbClr val="CFCFCF"/>
                </a:solidFill>
                <a:ea typeface="Calibri"/>
                <a:cs typeface="Calibri"/>
              </a:rPr>
              <a:t>7 months</a:t>
            </a:r>
            <a:endParaRPr lang="en-US" b="1" noProof="0" dirty="0">
              <a:solidFill>
                <a:srgbClr val="CFCFCF"/>
              </a:solidFill>
            </a:endParaRPr>
          </a:p>
        </p:txBody>
      </p:sp>
      <p:sp>
        <p:nvSpPr>
          <p:cNvPr id="112" name="TextBox 111">
            <a:extLst>
              <a:ext uri="{FF2B5EF4-FFF2-40B4-BE49-F238E27FC236}">
                <a16:creationId xmlns:a16="http://schemas.microsoft.com/office/drawing/2014/main" id="{A6867C30-1CC9-997B-E081-EEC7C119AC83}"/>
              </a:ext>
            </a:extLst>
          </p:cNvPr>
          <p:cNvSpPr txBox="1"/>
          <p:nvPr/>
        </p:nvSpPr>
        <p:spPr>
          <a:xfrm>
            <a:off x="4447071" y="3741714"/>
            <a:ext cx="1190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noProof="0" dirty="0">
                <a:solidFill>
                  <a:srgbClr val="CFCFCF"/>
                </a:solidFill>
                <a:ea typeface="Calibri"/>
                <a:cs typeface="Calibri"/>
              </a:rPr>
              <a:t>3 months</a:t>
            </a:r>
            <a:endParaRPr lang="en-US" b="1" noProof="0" dirty="0">
              <a:solidFill>
                <a:srgbClr val="CFCFCF"/>
              </a:solidFill>
            </a:endParaRPr>
          </a:p>
        </p:txBody>
      </p:sp>
      <p:sp>
        <p:nvSpPr>
          <p:cNvPr id="114" name="TextBox 113">
            <a:extLst>
              <a:ext uri="{FF2B5EF4-FFF2-40B4-BE49-F238E27FC236}">
                <a16:creationId xmlns:a16="http://schemas.microsoft.com/office/drawing/2014/main" id="{1EDB5340-8D7E-6E57-1BE6-1A249A9ACA23}"/>
              </a:ext>
            </a:extLst>
          </p:cNvPr>
          <p:cNvSpPr txBox="1"/>
          <p:nvPr/>
        </p:nvSpPr>
        <p:spPr>
          <a:xfrm>
            <a:off x="5530780" y="3023092"/>
            <a:ext cx="1190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noProof="0" dirty="0">
                <a:solidFill>
                  <a:srgbClr val="CFCFCF"/>
                </a:solidFill>
                <a:ea typeface="Calibri"/>
                <a:cs typeface="Calibri"/>
              </a:rPr>
              <a:t>3 months</a:t>
            </a:r>
            <a:endParaRPr lang="en-US" b="1" noProof="0" dirty="0">
              <a:solidFill>
                <a:srgbClr val="CFCFCF"/>
              </a:solidFill>
            </a:endParaRPr>
          </a:p>
        </p:txBody>
      </p:sp>
      <p:sp>
        <p:nvSpPr>
          <p:cNvPr id="115" name="TextBox 114">
            <a:extLst>
              <a:ext uri="{FF2B5EF4-FFF2-40B4-BE49-F238E27FC236}">
                <a16:creationId xmlns:a16="http://schemas.microsoft.com/office/drawing/2014/main" id="{089AD0F6-CB5D-0269-60FC-6EEFAAE40FC0}"/>
              </a:ext>
            </a:extLst>
          </p:cNvPr>
          <p:cNvSpPr txBox="1"/>
          <p:nvPr/>
        </p:nvSpPr>
        <p:spPr>
          <a:xfrm>
            <a:off x="6635567" y="3735974"/>
            <a:ext cx="1190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noProof="0" dirty="0">
                <a:solidFill>
                  <a:srgbClr val="CFCFCF"/>
                </a:solidFill>
                <a:ea typeface="Calibri"/>
                <a:cs typeface="Calibri"/>
              </a:rPr>
              <a:t>4 months</a:t>
            </a:r>
            <a:endParaRPr lang="en-US" b="1" noProof="0" dirty="0">
              <a:solidFill>
                <a:srgbClr val="CFCFCF"/>
              </a:solidFill>
            </a:endParaRPr>
          </a:p>
        </p:txBody>
      </p:sp>
      <p:sp>
        <p:nvSpPr>
          <p:cNvPr id="116" name="TextBox 115">
            <a:extLst>
              <a:ext uri="{FF2B5EF4-FFF2-40B4-BE49-F238E27FC236}">
                <a16:creationId xmlns:a16="http://schemas.microsoft.com/office/drawing/2014/main" id="{2D007EF0-74A6-054F-8254-DACF93008118}"/>
              </a:ext>
            </a:extLst>
          </p:cNvPr>
          <p:cNvSpPr txBox="1"/>
          <p:nvPr/>
        </p:nvSpPr>
        <p:spPr>
          <a:xfrm>
            <a:off x="7719176" y="3027853"/>
            <a:ext cx="1190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noProof="0" dirty="0">
                <a:solidFill>
                  <a:srgbClr val="CFCFCF"/>
                </a:solidFill>
                <a:ea typeface="Calibri"/>
                <a:cs typeface="Calibri"/>
              </a:rPr>
              <a:t>3 months</a:t>
            </a:r>
            <a:endParaRPr lang="en-US" b="1" noProof="0" dirty="0">
              <a:solidFill>
                <a:srgbClr val="CFCFCF"/>
              </a:solidFill>
            </a:endParaRPr>
          </a:p>
        </p:txBody>
      </p:sp>
      <p:sp>
        <p:nvSpPr>
          <p:cNvPr id="117" name="TextBox 116">
            <a:extLst>
              <a:ext uri="{FF2B5EF4-FFF2-40B4-BE49-F238E27FC236}">
                <a16:creationId xmlns:a16="http://schemas.microsoft.com/office/drawing/2014/main" id="{71E98596-79B7-F813-2849-22955F4B5D21}"/>
              </a:ext>
            </a:extLst>
          </p:cNvPr>
          <p:cNvSpPr txBox="1"/>
          <p:nvPr/>
        </p:nvSpPr>
        <p:spPr>
          <a:xfrm>
            <a:off x="8859430" y="3731027"/>
            <a:ext cx="1190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noProof="0" dirty="0">
                <a:solidFill>
                  <a:srgbClr val="CFCFCF"/>
                </a:solidFill>
                <a:ea typeface="Calibri"/>
                <a:cs typeface="Calibri"/>
              </a:rPr>
              <a:t>6 months</a:t>
            </a:r>
            <a:endParaRPr lang="en-US" b="1" noProof="0" dirty="0">
              <a:solidFill>
                <a:srgbClr val="CFCFCF"/>
              </a:solidFill>
            </a:endParaRPr>
          </a:p>
        </p:txBody>
      </p:sp>
    </p:spTree>
    <p:extLst>
      <p:ext uri="{BB962C8B-B14F-4D97-AF65-F5344CB8AC3E}">
        <p14:creationId xmlns:p14="http://schemas.microsoft.com/office/powerpoint/2010/main" val="68960642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2D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868BE75FD1FA0C47BFDE6C3658FD269E" ma:contentTypeVersion="10" ma:contentTypeDescription="Izveidot jaunu dokumentu." ma:contentTypeScope="" ma:versionID="5180419404e33d6f8da962a610ec64c8">
  <xsd:schema xmlns:xsd="http://www.w3.org/2001/XMLSchema" xmlns:xs="http://www.w3.org/2001/XMLSchema" xmlns:p="http://schemas.microsoft.com/office/2006/metadata/properties" xmlns:ns2="fa898093-9671-48a9-a7cf-2a518e348d42" targetNamespace="http://schemas.microsoft.com/office/2006/metadata/properties" ma:root="true" ma:fieldsID="b3c7b42e76c0a3f773b7c0fbe6d3d71e" ns2:_="">
    <xsd:import namespace="fa898093-9671-48a9-a7cf-2a518e348d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898093-9671-48a9-a7cf-2a518e348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ttēlu atzīmes" ma:readOnly="false" ma:fieldId="{5cf76f15-5ced-4ddc-b409-7134ff3c332f}" ma:taxonomyMulti="true" ma:sspId="d329cd14-990e-4319-a597-f18583bfa58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898093-9671-48a9-a7cf-2a518e348d4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E21A01-0EE7-4509-8804-BF82BAF036BB}">
  <ds:schemaRefs>
    <ds:schemaRef ds:uri="fa898093-9671-48a9-a7cf-2a518e348d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20C021-00EB-4B52-98BF-D4A132E0A6F0}">
  <ds:schemaRefs>
    <ds:schemaRef ds:uri="http://schemas.microsoft.com/sharepoint/v3/contenttype/forms"/>
  </ds:schemaRefs>
</ds:datastoreItem>
</file>

<file path=customXml/itemProps3.xml><?xml version="1.0" encoding="utf-8"?>
<ds:datastoreItem xmlns:ds="http://schemas.openxmlformats.org/officeDocument/2006/customXml" ds:itemID="{1A3141B9-36AA-4BC9-81E7-86AB94D74B05}">
  <ds:schemaRefs>
    <ds:schemaRef ds:uri="fa898093-9671-48a9-a7cf-2a518e348d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1080</TotalTime>
  <Words>2457</Words>
  <Application>Microsoft Office PowerPoint</Application>
  <PresentationFormat>Platekrāna</PresentationFormat>
  <Paragraphs>341</Paragraphs>
  <Slides>22</Slides>
  <Notes>4</Notes>
  <HiddenSlides>0</HiddenSlides>
  <MMClips>0</MMClips>
  <ScaleCrop>false</ScaleCrop>
  <HeadingPairs>
    <vt:vector size="6" baseType="variant">
      <vt:variant>
        <vt:lpstr>Lietotie fonti</vt:lpstr>
      </vt:variant>
      <vt:variant>
        <vt:i4>11</vt:i4>
      </vt:variant>
      <vt:variant>
        <vt:lpstr>Dizains</vt:lpstr>
      </vt:variant>
      <vt:variant>
        <vt:i4>3</vt:i4>
      </vt:variant>
      <vt:variant>
        <vt:lpstr>Slaidu virsraksti</vt:lpstr>
      </vt:variant>
      <vt:variant>
        <vt:i4>22</vt:i4>
      </vt:variant>
    </vt:vector>
  </HeadingPairs>
  <TitlesOfParts>
    <vt:vector size="36" baseType="lpstr">
      <vt:lpstr>Aptos</vt:lpstr>
      <vt:lpstr>Arial</vt:lpstr>
      <vt:lpstr>Calibri</vt:lpstr>
      <vt:lpstr>Calibri Light</vt:lpstr>
      <vt:lpstr>Montserrat</vt:lpstr>
      <vt:lpstr>Montserrat Light</vt:lpstr>
      <vt:lpstr>Montserrat Medium</vt:lpstr>
      <vt:lpstr>Montserrat SemiBold</vt:lpstr>
      <vt:lpstr>Verdana</vt:lpstr>
      <vt:lpstr>Wingdings</vt:lpstr>
      <vt:lpstr>Wingdings 2</vt:lpstr>
      <vt:lpstr>Office dizains</vt:lpstr>
      <vt:lpstr>1_Office dizains</vt:lpstr>
      <vt:lpstr>Office Theme</vt:lpstr>
      <vt:lpstr>Bauska Bypass PPP Project  Open day II Riga NOVEMBER, 2025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Ilze Cerbule</dc:creator>
  <cp:lastModifiedBy>Kristīne Apsalone</cp:lastModifiedBy>
  <cp:revision>42</cp:revision>
  <dcterms:created xsi:type="dcterms:W3CDTF">2025-06-04T12:19:58Z</dcterms:created>
  <dcterms:modified xsi:type="dcterms:W3CDTF">2025-11-25T13:00:21Z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0x010100868BE75FD1FA0C47BFDE6C3658FD269E</vt:lpwstr>
  </property>
  <property fmtid="{D5CDD505-2E9C-101B-9397-08002B2CF9AE}" pid="3" name="MediaServiceImageTags">
    <vt:lpwstr/>
  </property>
</Properties>
</file>